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1"/>
  </p:sldMasterIdLst>
  <p:notesMasterIdLst>
    <p:notesMasterId r:id="rId54"/>
  </p:notesMasterIdLst>
  <p:sldIdLst>
    <p:sldId id="257" r:id="rId12"/>
    <p:sldId id="392" r:id="rId13"/>
    <p:sldId id="393" r:id="rId14"/>
    <p:sldId id="387" r:id="rId15"/>
    <p:sldId id="395" r:id="rId16"/>
    <p:sldId id="401" r:id="rId17"/>
    <p:sldId id="402" r:id="rId18"/>
    <p:sldId id="403" r:id="rId19"/>
    <p:sldId id="404" r:id="rId20"/>
    <p:sldId id="441" r:id="rId21"/>
    <p:sldId id="442" r:id="rId22"/>
    <p:sldId id="443" r:id="rId23"/>
    <p:sldId id="445" r:id="rId24"/>
    <p:sldId id="405" r:id="rId25"/>
    <p:sldId id="406" r:id="rId26"/>
    <p:sldId id="407" r:id="rId27"/>
    <p:sldId id="408" r:id="rId28"/>
    <p:sldId id="409" r:id="rId29"/>
    <p:sldId id="410" r:id="rId30"/>
    <p:sldId id="411" r:id="rId31"/>
    <p:sldId id="413" r:id="rId32"/>
    <p:sldId id="414" r:id="rId33"/>
    <p:sldId id="416" r:id="rId34"/>
    <p:sldId id="415" r:id="rId35"/>
    <p:sldId id="417" r:id="rId36"/>
    <p:sldId id="418" r:id="rId37"/>
    <p:sldId id="446" r:id="rId38"/>
    <p:sldId id="451" r:id="rId39"/>
    <p:sldId id="419" r:id="rId40"/>
    <p:sldId id="428" r:id="rId41"/>
    <p:sldId id="429" r:id="rId42"/>
    <p:sldId id="431" r:id="rId43"/>
    <p:sldId id="448" r:id="rId44"/>
    <p:sldId id="449" r:id="rId45"/>
    <p:sldId id="450" r:id="rId46"/>
    <p:sldId id="434" r:id="rId47"/>
    <p:sldId id="436" r:id="rId48"/>
    <p:sldId id="438" r:id="rId49"/>
    <p:sldId id="439" r:id="rId50"/>
    <p:sldId id="452" r:id="rId51"/>
    <p:sldId id="334" r:id="rId52"/>
    <p:sldId id="447" r:id="rId53"/>
  </p:sldIdLst>
  <p:sldSz cx="12192000" cy="6858000"/>
  <p:notesSz cx="6858000" cy="9144000"/>
  <p:custDataLst>
    <p:custData r:id="rId9"/>
    <p:custData r:id="rId8"/>
    <p:custData r:id="rId1"/>
    <p:custData r:id="rId7"/>
    <p:custData r:id="rId10"/>
    <p:custData r:id="rId6"/>
    <p:custData r:id="rId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447" autoAdjust="0"/>
  </p:normalViewPr>
  <p:slideViewPr>
    <p:cSldViewPr snapToGrid="0">
      <p:cViewPr>
        <p:scale>
          <a:sx n="262" d="100"/>
          <a:sy n="262" d="100"/>
        </p:scale>
        <p:origin x="-552" y="-8528"/>
      </p:cViewPr>
      <p:guideLst/>
    </p:cSldViewPr>
  </p:slideViewPr>
  <p:notesTextViewPr>
    <p:cViewPr>
      <p:scale>
        <a:sx n="1" d="1"/>
        <a:sy n="1" d="1"/>
      </p:scale>
      <p:origin x="0" y="0"/>
    </p:cViewPr>
  </p:notesTextViewPr>
  <p:sorterViewPr>
    <p:cViewPr varScale="1">
      <p:scale>
        <a:sx n="1" d="1"/>
        <a:sy n="1" d="1"/>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02/15/2024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1EE86-BA97-446A-81BA-90B33C544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61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focuses on using life insurance</a:t>
            </a:r>
            <a:r>
              <a:rPr lang="en-US" baseline="0" dirty="0"/>
              <a:t> in executive compensation strategies.</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10</a:t>
            </a:fld>
            <a:endParaRPr lang="en-US"/>
          </a:p>
        </p:txBody>
      </p:sp>
    </p:spTree>
    <p:extLst>
      <p:ext uri="{BB962C8B-B14F-4D97-AF65-F5344CB8AC3E}">
        <p14:creationId xmlns:p14="http://schemas.microsoft.com/office/powerpoint/2010/main" val="382088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Life insurance is a unique financial tool in executive compensation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parts to a permanent life insurance policy:</a:t>
            </a:r>
            <a:r>
              <a:rPr lang="en-US" baseline="0" dirty="0"/>
              <a:t> death benefit and cash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start by discussing death benefit.  There are a number of considerations when looking at the death benefit of a life insurance policy and where it can 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the policy can be used to provide protection for the executive’s family in case an unexpected death occurs.  It may be this benefit when the family may need it the most.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if the policy is owned by the business, the death benefit can be used for key person coverage.  Finally, in some executive compensation strategies, the death benefit can be used for cost recovery for the benefit provided.</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320747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cash value component</a:t>
            </a:r>
            <a:r>
              <a:rPr lang="en-US" baseline="0" dirty="0"/>
              <a:t> can also be an important component of the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policy is owned by the executive, it may provide an income tax free supplemental retirement income source.  In addition, it can also be a source (for example, a down payment) to assist the key executive to purchase business from the business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policy is owned by the business, it may provide an informal funding source for a retirement benefit.  In addition, it is a general asset of the business.</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12</a:t>
            </a:fld>
            <a:endParaRPr lang="en-US"/>
          </a:p>
        </p:txBody>
      </p:sp>
    </p:spTree>
    <p:extLst>
      <p:ext uri="{BB962C8B-B14F-4D97-AF65-F5344CB8AC3E}">
        <p14:creationId xmlns:p14="http://schemas.microsoft.com/office/powerpoint/2010/main" val="261540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Riders on a life insurance policy can also add additional value.  These are optional and typically have a separate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rider is chronic illness- one that can provide protection for the executive’s family if a long-term care/chronic illness event happens.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13</a:t>
            </a:fld>
            <a:endParaRPr lang="en-US"/>
          </a:p>
        </p:txBody>
      </p:sp>
    </p:spTree>
    <p:extLst>
      <p:ext uri="{BB962C8B-B14F-4D97-AF65-F5344CB8AC3E}">
        <p14:creationId xmlns:p14="http://schemas.microsoft.com/office/powerpoint/2010/main" val="323580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a:t>
            </a:r>
            <a:r>
              <a:rPr lang="en-US" baseline="0" dirty="0"/>
              <a:t> discuss how to identify which executive compensation strategy fits within your client’s goals.</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14</a:t>
            </a:fld>
            <a:endParaRPr lang="en-US"/>
          </a:p>
        </p:txBody>
      </p:sp>
    </p:spTree>
    <p:extLst>
      <p:ext uri="{BB962C8B-B14F-4D97-AF65-F5344CB8AC3E}">
        <p14:creationId xmlns:p14="http://schemas.microsoft.com/office/powerpoint/2010/main" val="76754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you’ve identified and engaged a company, use our BOLD initial questionnaire (F79732) and executive compensation questionnaire (F79732-3) to help uncover the desires of both the business owner and executive to find an appropriate compensation solution.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initial questionnaire is the general one focusing on the business owner and their family.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executive compensation questionnaire is specific one which uncovers the desires of both business owners and the executive.</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15</a:t>
            </a:fld>
            <a:endParaRPr lang="en-US"/>
          </a:p>
        </p:txBody>
      </p:sp>
    </p:spTree>
    <p:extLst>
      <p:ext uri="{BB962C8B-B14F-4D97-AF65-F5344CB8AC3E}">
        <p14:creationId xmlns:p14="http://schemas.microsoft.com/office/powerpoint/2010/main" val="87469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One of</a:t>
            </a:r>
            <a:r>
              <a:rPr lang="en-US" baseline="0" dirty="0"/>
              <a:t> the questionnaire is to get the personal information for the executive.</a:t>
            </a:r>
          </a:p>
          <a:p>
            <a:endParaRPr lang="en-US" baseline="0" dirty="0"/>
          </a:p>
          <a:p>
            <a:r>
              <a:rPr lang="en-US" baseline="0" dirty="0"/>
              <a:t>An alternative is to put this information together in a census spreadsheet if the business owner wants to have the same benefit for a group of key employees.</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16</a:t>
            </a:fld>
            <a:endParaRPr lang="en-US"/>
          </a:p>
        </p:txBody>
      </p:sp>
    </p:spTree>
    <p:extLst>
      <p:ext uri="{BB962C8B-B14F-4D97-AF65-F5344CB8AC3E}">
        <p14:creationId xmlns:p14="http://schemas.microsoft.com/office/powerpoint/2010/main" val="92159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Part two starts with the directional question of - </a:t>
            </a:r>
            <a:r>
              <a:rPr lang="en-US" sz="1200" b="1" i="0" u="none" strike="noStrike" kern="1200" baseline="0" dirty="0">
                <a:solidFill>
                  <a:schemeClr val="tx1"/>
                </a:solidFill>
                <a:latin typeface="+mn-lt"/>
                <a:ea typeface="+mn-ea"/>
                <a:cs typeface="+mn-cs"/>
              </a:rPr>
              <a:t>Which is more valuable to the executive?</a:t>
            </a:r>
          </a:p>
          <a:p>
            <a:endParaRPr lang="en-US" sz="1200" b="1"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Three choices:</a:t>
            </a:r>
          </a:p>
          <a:p>
            <a:pPr marL="228600" indent="-228600">
              <a:buFont typeface="+mj-lt"/>
              <a:buAutoNum type="arabicPeriod"/>
            </a:pPr>
            <a:r>
              <a:rPr lang="en-US" sz="1200" b="1" i="0" u="none" strike="noStrike" kern="1200" baseline="0" dirty="0">
                <a:solidFill>
                  <a:schemeClr val="tx1"/>
                </a:solidFill>
                <a:latin typeface="+mn-lt"/>
                <a:ea typeface="+mn-ea"/>
                <a:cs typeface="+mn-cs"/>
              </a:rPr>
              <a:t>Death benefit </a:t>
            </a:r>
          </a:p>
          <a:p>
            <a:r>
              <a:rPr lang="en-US" sz="1200" b="0" i="0" u="none" strike="noStrike" kern="1200" baseline="0" dirty="0">
                <a:solidFill>
                  <a:schemeClr val="tx1"/>
                </a:solidFill>
                <a:latin typeface="+mn-lt"/>
                <a:ea typeface="+mn-ea"/>
                <a:cs typeface="+mn-cs"/>
              </a:rPr>
              <a:t>Financial protection for family members can also be perceived as a valuable benefit.  Compared to the outright purchase of permanent life insurance protection, death benefit protection in an executive compensation package can be far more affordable.  A life insurance death benefit can also be useful for recovering executive compensation program costs, so benefit programs often center around the decision on who receives the death benefit: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executive’s dependents?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company?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Both?</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u="none" strike="noStrike" kern="1200" baseline="0" dirty="0">
                <a:solidFill>
                  <a:schemeClr val="tx1"/>
                </a:solidFill>
                <a:latin typeface="+mn-lt"/>
                <a:ea typeface="+mn-ea"/>
                <a:cs typeface="+mn-cs"/>
              </a:rPr>
              <a:t>2.  Retirement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Aside from current income, a primary motivation for any employee is more income for retirement. Executive compensation strategies often focus on providing additional retirement income. This appeals to executives because:</a:t>
            </a:r>
            <a:endParaRPr lang="en-US" sz="1200" b="1"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They’re often at or near contribution limits for their qualified retirement plans.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They have no real need for additional current income.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They see benefit in the opportunity to put more money away for retirement.</a:t>
            </a:r>
          </a:p>
          <a:p>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3. Long-term care</a:t>
            </a:r>
          </a:p>
          <a:p>
            <a:pPr marL="0" indent="0">
              <a:buFont typeface="Arial" panose="020B0604020202020204" pitchFamily="34" charset="0"/>
              <a:buNone/>
            </a:pPr>
            <a:r>
              <a:rPr lang="en-US" sz="1200" b="0" dirty="0"/>
              <a:t>For some executives, long-term care coverage may be an attractive option.  If this is an aspect important to the executive, adding a chronic-illness rider may be an option, or exploring a Life-LTC hybrid product, such as our </a:t>
            </a:r>
            <a:r>
              <a:rPr lang="en-US" sz="1200" b="0" dirty="0" err="1"/>
              <a:t>SecureCare</a:t>
            </a:r>
            <a:r>
              <a:rPr lang="en-US" sz="1200" b="0" dirty="0"/>
              <a:t> III. </a:t>
            </a:r>
          </a:p>
          <a:p>
            <a:pPr marL="0" indent="0">
              <a:buFont typeface="Arial" panose="020B0604020202020204" pitchFamily="34" charset="0"/>
              <a:buNone/>
            </a:pPr>
            <a:endParaRPr lang="en-US" sz="1200" b="0" dirty="0"/>
          </a:p>
          <a:p>
            <a:r>
              <a:rPr lang="en-US" sz="1200" b="0" i="0" u="none" strike="noStrike" kern="1200" baseline="0" dirty="0">
                <a:solidFill>
                  <a:schemeClr val="tx1"/>
                </a:solidFill>
                <a:latin typeface="+mn-lt"/>
                <a:ea typeface="+mn-ea"/>
                <a:cs typeface="+mn-cs"/>
              </a:rPr>
              <a:t>The next directional question goes deeper in the selected choices: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Death benefit protection</a:t>
            </a:r>
          </a:p>
          <a:p>
            <a:r>
              <a:rPr lang="en-US" sz="1200" b="0" i="0" u="none" strike="noStrike" kern="1200" baseline="0" dirty="0">
                <a:solidFill>
                  <a:schemeClr val="tx1"/>
                </a:solidFill>
                <a:latin typeface="+mn-lt"/>
                <a:ea typeface="+mn-ea"/>
                <a:cs typeface="+mn-cs"/>
              </a:rPr>
              <a:t>The main purpose and advantage for using permanent, cash value life insurance is the death benefit. Some executive compensation strategies provide the death benefit to the executive, some to the employer, and others share the death benefit between the two parties.</a:t>
            </a:r>
          </a:p>
          <a:p>
            <a:pPr lvl="1"/>
            <a:r>
              <a:rPr lang="en-US" sz="1200" b="1" i="0" u="none" strike="noStrike" kern="1200" baseline="0" dirty="0">
                <a:solidFill>
                  <a:schemeClr val="tx1"/>
                </a:solidFill>
                <a:latin typeface="+mn-lt"/>
                <a:ea typeface="+mn-ea"/>
                <a:cs typeface="+mn-cs"/>
              </a:rPr>
              <a:t>Death benefit solely for the executive’s beneficiaries</a:t>
            </a:r>
          </a:p>
          <a:p>
            <a:pPr lvl="1"/>
            <a:r>
              <a:rPr lang="en-US" sz="1200" b="0" i="0" u="none" strike="noStrike" kern="1200" baseline="0" dirty="0">
                <a:solidFill>
                  <a:schemeClr val="tx1"/>
                </a:solidFill>
                <a:latin typeface="+mn-lt"/>
                <a:ea typeface="+mn-ea"/>
                <a:cs typeface="+mn-cs"/>
              </a:rPr>
              <a:t>In these situations, the death benefit is not needed by the employer. Overall, the death benefit is part of the benefit provided by the company, in addition to potential supplemental retirement income from the policy’s cash value.</a:t>
            </a:r>
          </a:p>
          <a:p>
            <a:pPr lvl="1"/>
            <a:endParaRPr lang="en-US" sz="1200" b="1" i="0" u="none" strike="noStrike" kern="1200" baseline="0" dirty="0">
              <a:solidFill>
                <a:schemeClr val="tx1"/>
              </a:solidFill>
              <a:latin typeface="+mn-lt"/>
              <a:ea typeface="+mn-ea"/>
              <a:cs typeface="+mn-cs"/>
            </a:endParaRPr>
          </a:p>
          <a:p>
            <a:pPr lvl="1"/>
            <a:r>
              <a:rPr lang="en-US" sz="1200" b="1" i="0" u="none" strike="noStrike" kern="1200" baseline="0" dirty="0">
                <a:solidFill>
                  <a:schemeClr val="tx1"/>
                </a:solidFill>
                <a:latin typeface="+mn-lt"/>
                <a:ea typeface="+mn-ea"/>
                <a:cs typeface="+mn-cs"/>
              </a:rPr>
              <a:t>Death benefit solely for the employer</a:t>
            </a:r>
          </a:p>
          <a:p>
            <a:pPr lvl="1"/>
            <a:r>
              <a:rPr lang="en-US" sz="1200" b="0" i="0" u="none" strike="noStrike" kern="1200" baseline="0" dirty="0">
                <a:solidFill>
                  <a:schemeClr val="tx1"/>
                </a:solidFill>
                <a:latin typeface="+mn-lt"/>
                <a:ea typeface="+mn-ea"/>
                <a:cs typeface="+mn-cs"/>
              </a:rPr>
              <a:t>In key person strategies, the company protects itself should the executive die. Upon a key person’s death, the death benefit can help cover lost sales, lower earnings or added costs for hiring and training a replacement. In situations where the employer retention strategy calls for only supplemental employee retirement income, an employer may wish to recover the costs of its program through the policy death benefit.</a:t>
            </a:r>
          </a:p>
          <a:p>
            <a:pPr lvl="1"/>
            <a:endParaRPr lang="en-US" sz="1200" b="1" i="0" u="none" strike="noStrike" kern="1200" baseline="0" dirty="0">
              <a:solidFill>
                <a:schemeClr val="tx1"/>
              </a:solidFill>
              <a:latin typeface="+mn-lt"/>
              <a:ea typeface="+mn-ea"/>
              <a:cs typeface="+mn-cs"/>
            </a:endParaRPr>
          </a:p>
          <a:p>
            <a:pPr lvl="1"/>
            <a:r>
              <a:rPr lang="en-US" sz="1200" b="1" i="0" u="none" strike="noStrike" kern="1200" baseline="0" dirty="0">
                <a:solidFill>
                  <a:schemeClr val="tx1"/>
                </a:solidFill>
                <a:latin typeface="+mn-lt"/>
                <a:ea typeface="+mn-ea"/>
                <a:cs typeface="+mn-cs"/>
              </a:rPr>
              <a:t>Death benefit shared between employer and key employee’s beneficiaries</a:t>
            </a:r>
          </a:p>
          <a:p>
            <a:pPr lvl="1"/>
            <a:r>
              <a:rPr lang="en-US" sz="1200" b="0" i="0" u="none" strike="noStrike" kern="1200" baseline="0" dirty="0">
                <a:solidFill>
                  <a:schemeClr val="tx1"/>
                </a:solidFill>
                <a:latin typeface="+mn-lt"/>
                <a:ea typeface="+mn-ea"/>
                <a:cs typeface="+mn-cs"/>
              </a:rPr>
              <a:t>In split-dollar arrangements and some salary continuation strategies, the two parties may “split” or share the death benefit. The death benefit provides cost recovery for the employer, as well as additional incentive for the executive to remain with the company.</a:t>
            </a:r>
          </a:p>
          <a:p>
            <a:pPr lvl="1"/>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Retirement income</a:t>
            </a:r>
          </a:p>
          <a:p>
            <a:r>
              <a:rPr lang="en-US" sz="1200" b="0" i="0" u="none" strike="noStrike" kern="1200" baseline="0" dirty="0">
                <a:solidFill>
                  <a:schemeClr val="tx1"/>
                </a:solidFill>
                <a:latin typeface="+mn-lt"/>
                <a:ea typeface="+mn-ea"/>
                <a:cs typeface="+mn-cs"/>
              </a:rPr>
              <a:t>The decision regarding retirement income requires the business owner to balance the timing of a potential tax deduction, versus the tax ramifications of the key employee receiving the income. Quite simply, the business owner will receive a tax deduction when the benefit is paid, and the executive will be taxed on the benefit at that time.</a:t>
            </a:r>
          </a:p>
        </p:txBody>
      </p:sp>
      <p:sp>
        <p:nvSpPr>
          <p:cNvPr id="4" name="Slide Number Placeholder 3"/>
          <p:cNvSpPr>
            <a:spLocks noGrp="1"/>
          </p:cNvSpPr>
          <p:nvPr>
            <p:ph type="sldNum" sz="quarter" idx="10"/>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1352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final set of three directional questions further focus the </a:t>
            </a:r>
            <a:r>
              <a:rPr lang="en-US" sz="1200" b="1" dirty="0"/>
              <a:t>business owner’s objectives</a:t>
            </a:r>
            <a:r>
              <a:rPr lang="en-US" sz="1200" b="0" dirty="0"/>
              <a:t>.</a:t>
            </a:r>
          </a:p>
          <a:p>
            <a:endParaRPr lang="en-US" sz="1200" b="1" dirty="0"/>
          </a:p>
          <a:p>
            <a:r>
              <a:rPr lang="en-US" sz="1200" b="1" dirty="0"/>
              <a:t>The dollars to fund this strategy should come from (or who pays):</a:t>
            </a:r>
          </a:p>
          <a:p>
            <a:pPr lvl="0"/>
            <a:r>
              <a:rPr lang="en-US" sz="1200" b="0" i="0" u="none" strike="noStrike" kern="1200" baseline="0" dirty="0">
                <a:solidFill>
                  <a:schemeClr val="tx1"/>
                </a:solidFill>
                <a:latin typeface="+mn-lt"/>
                <a:ea typeface="+mn-ea"/>
                <a:cs typeface="+mn-cs"/>
              </a:rPr>
              <a:t>Another factor for determining the appropriate executive compensation strategy is who will provide the funding. In most cases, the business will fund the arrangement, since it wishes to reward and retain the executive.</a:t>
            </a:r>
          </a:p>
          <a:p>
            <a:pPr lvl="0"/>
            <a:r>
              <a:rPr lang="en-US" sz="1200" b="0" i="0" u="none" strike="noStrike" kern="1200" baseline="0" dirty="0">
                <a:solidFill>
                  <a:schemeClr val="tx1"/>
                </a:solidFill>
                <a:latin typeface="+mn-lt"/>
                <a:ea typeface="+mn-ea"/>
                <a:cs typeface="+mn-cs"/>
              </a:rPr>
              <a:t>In a pure salary deferral NQDC strategy, the executive defers a bonus or a portion of salary into retirement, at which point the executive may be in a lower tax bracket. In other strategies, the employer may also want to match a percentage of the executive’s deferral.</a:t>
            </a:r>
          </a:p>
          <a:p>
            <a:pPr lvl="1"/>
            <a:endParaRPr lang="en-US" sz="1200" b="0" i="0" u="none" strike="noStrike" kern="1200" baseline="0" dirty="0">
              <a:solidFill>
                <a:schemeClr val="tx1"/>
              </a:solidFill>
              <a:latin typeface="+mn-lt"/>
              <a:ea typeface="+mn-ea"/>
              <a:cs typeface="+mn-cs"/>
            </a:endParaRPr>
          </a:p>
          <a:p>
            <a:pPr lvl="1"/>
            <a:r>
              <a:rPr lang="en-US" sz="1200" b="0" i="0" u="none" strike="noStrike" kern="1200" baseline="0" dirty="0">
                <a:solidFill>
                  <a:schemeClr val="tx1"/>
                </a:solidFill>
                <a:latin typeface="+mn-lt"/>
                <a:ea typeface="+mn-ea"/>
                <a:cs typeface="+mn-cs"/>
              </a:rPr>
              <a:t>When discussing who will fund the strategy, keep in mind: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Employee contributions are typically after-tax dollars (except NQDC salary deferral and employer match)</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Business dollars have cost recovery potential with NQDC and split-dollar strategies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Which will better serve your key executive retention efforts? </a:t>
            </a:r>
          </a:p>
          <a:p>
            <a:pPr lvl="0"/>
            <a:r>
              <a:rPr lang="en-US" sz="1200" b="0" i="0" u="none" strike="noStrike" kern="1200" baseline="0" dirty="0">
                <a:solidFill>
                  <a:schemeClr val="tx1"/>
                </a:solidFill>
                <a:latin typeface="+mn-lt"/>
                <a:ea typeface="+mn-ea"/>
                <a:cs typeface="+mn-cs"/>
              </a:rPr>
              <a:t>“Golden handcuffs” are incentives an employer can offer key people to encourage their loyalty to the company. They contain stipulations spelling out benchmarks or timetables that must be achieved in order to gain access to the benefit. Depending on the industry, the economy and current job market, golden handcuffs may not be necessary. Often, an executive bonus may be enough to keep them. However, it’s important to periodically review the strategies and their effectiveness.</a:t>
            </a:r>
          </a:p>
          <a:p>
            <a:pPr lvl="1"/>
            <a:endParaRPr lang="en-US" sz="1200" b="0" i="0" u="none" strike="noStrike" kern="1200" baseline="0" dirty="0">
              <a:solidFill>
                <a:schemeClr val="tx1"/>
              </a:solidFill>
              <a:latin typeface="+mn-lt"/>
              <a:ea typeface="+mn-ea"/>
              <a:cs typeface="+mn-cs"/>
            </a:endParaRPr>
          </a:p>
          <a:p>
            <a:pPr lvl="0"/>
            <a:r>
              <a:rPr lang="en-US" sz="1200" b="1" i="0" u="none" strike="noStrike" kern="1200" baseline="0" dirty="0">
                <a:solidFill>
                  <a:schemeClr val="tx1"/>
                </a:solidFill>
                <a:latin typeface="+mn-lt"/>
                <a:ea typeface="+mn-ea"/>
                <a:cs typeface="+mn-cs"/>
              </a:rPr>
              <a:t>Is it important for the business to recover some or all of the program costs in the future?</a:t>
            </a:r>
          </a:p>
          <a:p>
            <a:pPr lvl="0"/>
            <a:r>
              <a:rPr lang="en-US" sz="1200" b="0" i="0" u="none" strike="noStrike" kern="1200" baseline="0" dirty="0">
                <a:solidFill>
                  <a:schemeClr val="tx1"/>
                </a:solidFill>
                <a:latin typeface="+mn-lt"/>
                <a:ea typeface="+mn-ea"/>
                <a:cs typeface="+mn-cs"/>
              </a:rPr>
              <a:t>Whenever possible, a business will want to recover its costs.  Depending on how important this is for the business owner, explore options for cost recovery and determine which strategies best suit their needs.</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18</a:t>
            </a:fld>
            <a:endParaRPr lang="en-US"/>
          </a:p>
        </p:txBody>
      </p:sp>
    </p:spTree>
    <p:extLst>
      <p:ext uri="{BB962C8B-B14F-4D97-AF65-F5344CB8AC3E}">
        <p14:creationId xmlns:p14="http://schemas.microsoft.com/office/powerpoint/2010/main" val="184484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Executive Bonus arrangements</a:t>
            </a:r>
          </a:p>
        </p:txBody>
      </p:sp>
      <p:sp>
        <p:nvSpPr>
          <p:cNvPr id="4" name="Slide Number Placeholder 3"/>
          <p:cNvSpPr>
            <a:spLocks noGrp="1"/>
          </p:cNvSpPr>
          <p:nvPr>
            <p:ph type="sldNum" sz="quarter" idx="10"/>
          </p:nvPr>
        </p:nvSpPr>
        <p:spPr/>
        <p:txBody>
          <a:bodyPr/>
          <a:lstStyle/>
          <a:p>
            <a:fld id="{054B72BD-49BF-425F-B7CF-DCC3FB2E4BFC}" type="slidenum">
              <a:rPr lang="en-US" smtClean="0"/>
              <a:t>19</a:t>
            </a:fld>
            <a:endParaRPr lang="en-US"/>
          </a:p>
        </p:txBody>
      </p:sp>
    </p:spTree>
    <p:extLst>
      <p:ext uri="{BB962C8B-B14F-4D97-AF65-F5344CB8AC3E}">
        <p14:creationId xmlns:p14="http://schemas.microsoft.com/office/powerpoint/2010/main" val="234750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discussing:</a:t>
            </a:r>
            <a:r>
              <a:rPr lang="en-US" baseline="0" dirty="0"/>
              <a:t> what is BOLD?</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74331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For all of the executive bonus arrangements:</a:t>
            </a:r>
          </a:p>
          <a:p>
            <a:endParaRPr lang="en-US" baseline="0" dirty="0"/>
          </a:p>
          <a:p>
            <a:r>
              <a:rPr lang="en-US" baseline="0" dirty="0"/>
              <a:t>The owner of the life insurance policy is the employee</a:t>
            </a:r>
          </a:p>
          <a:p>
            <a:endParaRPr lang="en-US" baseline="0" dirty="0"/>
          </a:p>
          <a:p>
            <a:r>
              <a:rPr lang="en-US" baseline="0" dirty="0"/>
              <a:t>The insured of the policy is the employee</a:t>
            </a:r>
          </a:p>
          <a:p>
            <a:endParaRPr lang="en-US" baseline="0" dirty="0"/>
          </a:p>
          <a:p>
            <a:r>
              <a:rPr lang="en-US" baseline="0" dirty="0"/>
              <a:t>The beneficiary of the policy is whoever the employee lists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122041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deeper</a:t>
            </a:r>
            <a:r>
              <a:rPr lang="en-US" baseline="0" dirty="0"/>
              <a:t> into each of the three types of executive bonus arrangements (executive bonus, GEBA, GEM).  </a:t>
            </a:r>
          </a:p>
          <a:p>
            <a:endParaRPr lang="en-US" baseline="0" dirty="0"/>
          </a:p>
          <a:p>
            <a:r>
              <a:rPr lang="en-US" baseline="0" dirty="0"/>
              <a:t>The Executive Bonus is the first one.</a:t>
            </a:r>
          </a:p>
          <a:p>
            <a:endParaRPr lang="en-US" baseline="0" dirty="0"/>
          </a:p>
          <a:p>
            <a:r>
              <a:rPr lang="en-US" u="sng" baseline="0" dirty="0"/>
              <a:t>The opportunity:</a:t>
            </a:r>
          </a:p>
          <a:p>
            <a:r>
              <a:rPr lang="en-US" sz="1200" b="0" i="0" u="none" strike="noStrike" kern="1200" baseline="0" dirty="0">
                <a:solidFill>
                  <a:schemeClr val="tx1"/>
                </a:solidFill>
                <a:latin typeface="+mn-lt"/>
                <a:ea typeface="+mn-ea"/>
                <a:cs typeface="+mn-cs"/>
              </a:rPr>
              <a:t>Business owners wishing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Reward and retain their key people with a simple, tax-deductible strategy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key employees with an incentive that helps drive business profitability and growth</a:t>
            </a:r>
            <a:endParaRPr lang="en-US" baseline="0" dirty="0"/>
          </a:p>
          <a:p>
            <a:endParaRPr lang="en-US" dirty="0"/>
          </a:p>
          <a:p>
            <a:r>
              <a:rPr lang="en-US" u="sng" dirty="0"/>
              <a:t>The solution:</a:t>
            </a:r>
          </a:p>
          <a:p>
            <a:r>
              <a:rPr lang="en-US" sz="1200" b="0" i="0" u="none" strike="noStrike" kern="1200" baseline="0" dirty="0">
                <a:solidFill>
                  <a:schemeClr val="tx1"/>
                </a:solidFill>
                <a:latin typeface="+mn-lt"/>
                <a:ea typeface="+mn-ea"/>
                <a:cs typeface="+mn-cs"/>
              </a:rPr>
              <a:t>An executive bonus arrangement provides a bonus to reward and retain essential employees. The bonus is paid as a premium on a life insurance policy. The key employee is the owner and names a beneficiary of the life insurance policy.</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Target Clients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Single or multiple business owners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Has a key 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Key employee provides expertise in client relationships, industry knowledge, sales or management</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How it works: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Employer pays a tax-deductible bonus to the employee </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pays income taxes on the bonus amount. The employer may choose to pay the income taxes for the employee as an additional bonus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takes out a personal life insurance policy and names a beneficiary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bonus is used to pay the premium on the life insurance policy to Minnesota Life Insurance Company or Securian Life Insurance Company, a New York authorized insurer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Since the employee owns the policy, he or she may take money from the policy’s cash value on a tax-advantaged basis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If the employee dies, the death benefits are payable to the beneficiary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benefits: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Little to no administration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Simple and flexible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Immediate income tax deduction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Selective participation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 subject to employer-owned life insurance (EOLI) rules; avoids ERISA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considerations: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control over the policy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Does not receive policy’s death benefit or have access to cash value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Employer bears full cost of plan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retention of asset or cost recovery if employee leaves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Employee benefits: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Cost-effective life insurance protection and choice of beneficiary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Immediate access to cash value, which can grow tax-deferred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Supplemental retirement income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 subject to employer’s creditors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Estate planning aspects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Employee considerations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Must be acceptable underwriting</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Death proceeds may be included in estate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Bonus is taxable income, but employer could pay tax cost via double bonus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Other limitations and considerations related to owning life insurance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21</a:t>
            </a:fld>
            <a:endParaRPr lang="en-US"/>
          </a:p>
        </p:txBody>
      </p:sp>
    </p:spTree>
    <p:extLst>
      <p:ext uri="{BB962C8B-B14F-4D97-AF65-F5344CB8AC3E}">
        <p14:creationId xmlns:p14="http://schemas.microsoft.com/office/powerpoint/2010/main" val="374843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let’s move to GEBA.</a:t>
            </a:r>
          </a:p>
          <a:p>
            <a:endParaRPr lang="en-US" baseline="0" dirty="0"/>
          </a:p>
          <a:p>
            <a:r>
              <a:rPr lang="en-US" baseline="0" dirty="0"/>
              <a:t>What is different with GEBA compared to Executive Bonus?</a:t>
            </a:r>
          </a:p>
          <a:p>
            <a:endParaRPr lang="en-US" baseline="0" dirty="0"/>
          </a:p>
          <a:p>
            <a:r>
              <a:rPr lang="en-US" u="sng" dirty="0"/>
              <a:t>The opportunity: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Reward and retain their key people with a simple, tax-deductible strategy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 key employees with an incentive that helps drive business profitability and growth</a:t>
            </a:r>
          </a:p>
          <a:p>
            <a:r>
              <a:rPr lang="en-US" sz="1200" b="1" i="0" u="none" strike="noStrike" kern="1200" baseline="0" dirty="0">
                <a:solidFill>
                  <a:schemeClr val="tx1"/>
                </a:solidFill>
                <a:latin typeface="+mn-lt"/>
                <a:ea typeface="+mn-ea"/>
                <a:cs typeface="+mn-cs"/>
              </a:rPr>
              <a:t>• Foster loyalty with key employees while ensuring knowledge transfer and business continuity</a:t>
            </a:r>
          </a:p>
          <a:p>
            <a:endParaRPr lang="en-US" sz="1200" b="1" i="0" u="none" strike="noStrike" kern="1200" baseline="0" dirty="0">
              <a:solidFill>
                <a:schemeClr val="tx1"/>
              </a:solidFill>
              <a:latin typeface="+mn-lt"/>
              <a:ea typeface="+mn-ea"/>
              <a:cs typeface="+mn-cs"/>
            </a:endParaRPr>
          </a:p>
          <a:p>
            <a:r>
              <a:rPr lang="en-US" b="0" u="sng" dirty="0"/>
              <a:t>Solution:</a:t>
            </a:r>
          </a:p>
          <a:p>
            <a:r>
              <a:rPr lang="en-US" sz="1200" b="0" i="0" u="none" strike="noStrike" kern="1200" baseline="0" dirty="0">
                <a:solidFill>
                  <a:schemeClr val="tx1"/>
                </a:solidFill>
                <a:latin typeface="+mn-lt"/>
                <a:ea typeface="+mn-ea"/>
                <a:cs typeface="+mn-cs"/>
              </a:rPr>
              <a:t>GEBA provides a bonus to reward and retain essential employees. The bonus is paid as a premium on a cash value life insurance policy. The key employee is the owner and beneficiary of the policy. To access the life insurance policy’s cash value, the key employee must remain with the company for a specified number of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valuable features</a:t>
            </a:r>
          </a:p>
          <a:p>
            <a:r>
              <a:rPr lang="en-US" sz="1200" b="0" i="0" u="none" strike="noStrike" kern="1200" baseline="0" dirty="0">
                <a:solidFill>
                  <a:schemeClr val="tx1"/>
                </a:solidFill>
                <a:latin typeface="+mn-lt"/>
                <a:ea typeface="+mn-ea"/>
                <a:cs typeface="+mn-cs"/>
              </a:rPr>
              <a:t>1. In the event of the key employee’s death, the family receives an income-tax-free death benefit.</a:t>
            </a:r>
          </a:p>
          <a:p>
            <a:r>
              <a:rPr lang="en-US" sz="1200" b="0" i="0" u="none" strike="noStrike" kern="1200" baseline="0" dirty="0">
                <a:solidFill>
                  <a:schemeClr val="tx1"/>
                </a:solidFill>
                <a:latin typeface="+mn-lt"/>
                <a:ea typeface="+mn-ea"/>
                <a:cs typeface="+mn-cs"/>
              </a:rPr>
              <a:t>2. The cash value from the life insurance policy provides a source of retirement funds that the employee can access in an income-tax-advantaged manner. This policy may also be part of an estate planning strategy.</a:t>
            </a:r>
          </a:p>
          <a:p>
            <a:r>
              <a:rPr lang="en-US" sz="1200" b="0" i="0" u="none" strike="noStrike" kern="1200" baseline="0" dirty="0">
                <a:solidFill>
                  <a:schemeClr val="tx1"/>
                </a:solidFill>
                <a:latin typeface="+mn-lt"/>
                <a:ea typeface="+mn-ea"/>
                <a:cs typeface="+mn-cs"/>
              </a:rPr>
              <a:t>3. An employment contract creates a set of obligations for the employee to fulfill before attaining full ownership rights of the policy. This helps the business recoup expenses if obligations are not fulfilled.</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How it works:</a:t>
            </a:r>
          </a:p>
          <a:p>
            <a:r>
              <a:rPr lang="en-US" sz="1200" b="1"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Employer and key employee engage in an employment contract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Employer pays a tax-deductible bonus to the 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pays income taxes on the bonus amount. The employer may choose to pay the income taxes for the employee as an additional bonus.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takes out a personal life insurance policy and names a beneficiary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bonus is used to pay the premium on the life insurance policy to Minnesota Life or Securian Life, a New York authorized insurer.</a:t>
            </a:r>
          </a:p>
          <a:p>
            <a:r>
              <a:rPr lang="en-US" sz="1200" b="1"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Policy instructions filed with the insurance company restrict employee’s access to policy cash value.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If the employee dies, death benefits are payable to the beneficiary.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benefits (same as Executive Bonus </a:t>
            </a:r>
            <a:r>
              <a:rPr lang="en-US" sz="1200" b="0" i="1" u="none" strike="noStrike" kern="1200" baseline="0" dirty="0">
                <a:solidFill>
                  <a:schemeClr val="tx1"/>
                </a:solidFill>
                <a:latin typeface="+mn-lt"/>
                <a:ea typeface="+mn-ea"/>
                <a:cs typeface="+mn-cs"/>
              </a:rPr>
              <a:t>plus</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Provides for golden handcuffs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Potential recovery of costs if employee leaves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considerations (same as Executive Bonus):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Employee benefits (same as Executive Bonus):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Employee considerations (same as Executive Bonus </a:t>
            </a:r>
            <a:r>
              <a:rPr lang="en-US" sz="1200" b="0" i="1" u="none" strike="noStrike" kern="1200" baseline="0" dirty="0">
                <a:solidFill>
                  <a:schemeClr val="tx1"/>
                </a:solidFill>
                <a:latin typeface="+mn-lt"/>
                <a:ea typeface="+mn-ea"/>
                <a:cs typeface="+mn-cs"/>
              </a:rPr>
              <a:t>plus</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Golden handcuffs restrict access to cash value and loans of the policy</a:t>
            </a:r>
          </a:p>
        </p:txBody>
      </p:sp>
      <p:sp>
        <p:nvSpPr>
          <p:cNvPr id="4" name="Slide Number Placeholder 3"/>
          <p:cNvSpPr>
            <a:spLocks noGrp="1"/>
          </p:cNvSpPr>
          <p:nvPr>
            <p:ph type="sldNum" sz="quarter" idx="10"/>
          </p:nvPr>
        </p:nvSpPr>
        <p:spPr/>
        <p:txBody>
          <a:bodyPr/>
          <a:lstStyle/>
          <a:p>
            <a:fld id="{054B72BD-49BF-425F-B7CF-DCC3FB2E4BFC}" type="slidenum">
              <a:rPr lang="en-US" smtClean="0"/>
              <a:t>22</a:t>
            </a:fld>
            <a:endParaRPr lang="en-US"/>
          </a:p>
        </p:txBody>
      </p:sp>
    </p:spTree>
    <p:extLst>
      <p:ext uri="{BB962C8B-B14F-4D97-AF65-F5344CB8AC3E}">
        <p14:creationId xmlns:p14="http://schemas.microsoft.com/office/powerpoint/2010/main" val="336381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let’s move to GEM.</a:t>
            </a:r>
          </a:p>
          <a:p>
            <a:endParaRPr lang="en-US" baseline="0" dirty="0"/>
          </a:p>
          <a:p>
            <a:r>
              <a:rPr lang="en-US" baseline="0" dirty="0"/>
              <a:t>What is different with GEM compared to GEBA and Executive Bonus?</a:t>
            </a:r>
          </a:p>
          <a:p>
            <a:endParaRPr lang="en-US" baseline="0" dirty="0"/>
          </a:p>
          <a:p>
            <a:r>
              <a:rPr lang="en-US" u="sng" dirty="0"/>
              <a:t>The opportunity:</a:t>
            </a:r>
          </a:p>
          <a:p>
            <a:r>
              <a:rPr lang="en-US" sz="1200" b="0" i="0" u="none" strike="noStrike" kern="1200" baseline="0" dirty="0">
                <a:solidFill>
                  <a:schemeClr val="tx1"/>
                </a:solidFill>
                <a:latin typeface="+mn-lt"/>
                <a:ea typeface="+mn-ea"/>
                <a:cs typeface="+mn-cs"/>
              </a:rPr>
              <a:t>Business owner(s) wishing to:</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Reward and retain their key people with a simple, </a:t>
            </a:r>
            <a:r>
              <a:rPr lang="en-US" sz="1200" b="1" i="0" u="none" strike="noStrike" kern="1200" baseline="0" dirty="0">
                <a:solidFill>
                  <a:schemeClr val="tx1"/>
                </a:solidFill>
                <a:latin typeface="+mn-lt"/>
                <a:ea typeface="+mn-ea"/>
                <a:cs typeface="+mn-cs"/>
              </a:rPr>
              <a:t>cost-effective</a:t>
            </a:r>
            <a:r>
              <a:rPr lang="en-US" sz="1200" b="0" i="0" u="none" strike="noStrike" kern="1200" baseline="0" dirty="0">
                <a:solidFill>
                  <a:schemeClr val="tx1"/>
                </a:solidFill>
                <a:latin typeface="+mn-lt"/>
                <a:ea typeface="+mn-ea"/>
                <a:cs typeface="+mn-cs"/>
              </a:rPr>
              <a:t> and tax-deductible strategy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 key employees with an incentive that helps drive business profitability and growth</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Retain control over the program</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Foster loyalty with key employees</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b="0" u="sng" dirty="0"/>
              <a:t>Solution:</a:t>
            </a:r>
          </a:p>
          <a:p>
            <a:r>
              <a:rPr lang="en-US" sz="1200" b="0" i="0" u="none" strike="noStrike" kern="1200" baseline="0" dirty="0">
                <a:solidFill>
                  <a:schemeClr val="tx1"/>
                </a:solidFill>
                <a:latin typeface="+mn-lt"/>
                <a:ea typeface="+mn-ea"/>
                <a:cs typeface="+mn-cs"/>
              </a:rPr>
              <a:t>GEM is an arrangement that provides a bonus to reward and retain essential employees. The bonus amount matches taxes the employee paid on income used to pay premiums on a life insurance policy. The key employee is the owner and beneficiary of the life insurance policy. This arrangement allows the employee to contribute a greater amount to a life insurance policy.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cost-effective alternative to golden executive bonus arrangements.</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How it works: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If golden handcuffs are desired, employer and key employee may engage in an employment contract.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takes out a personal life insurance policy and names a beneficiary.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Employer pays a tax-deductible bonus to the 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bonus paid matches what the employee originally paid in taxes on the income used to pay the premiums. The match mimics tax deferral for the premiums paid on the life insurance policy.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Policy instructions, as part of the optional employment agreement, restrict the employee’s access to policy values.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If the employee dies, the death benefits are payable to the beneficiary.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benefits (same as GEBA &amp; Executive Bonus </a:t>
            </a:r>
            <a:r>
              <a:rPr lang="en-US" sz="1200" b="0" i="1" u="none" strike="noStrike" kern="1200" baseline="0" dirty="0">
                <a:solidFill>
                  <a:schemeClr val="tx1"/>
                </a:solidFill>
                <a:latin typeface="+mn-lt"/>
                <a:ea typeface="+mn-ea"/>
                <a:cs typeface="+mn-cs"/>
              </a:rPr>
              <a:t>plus</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Cost-effective alternative to GEBA through employee payment of premiums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 considerations (same as GEBA &amp; Executive Bonus):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Employee benefits (same as GEBA &amp; Executive Bonus):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Employee considerations (same as GEBA &amp; Executive Bonus):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23</a:t>
            </a:fld>
            <a:endParaRPr lang="en-US"/>
          </a:p>
        </p:txBody>
      </p:sp>
    </p:spTree>
    <p:extLst>
      <p:ext uri="{BB962C8B-B14F-4D97-AF65-F5344CB8AC3E}">
        <p14:creationId xmlns:p14="http://schemas.microsoft.com/office/powerpoint/2010/main" val="24478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next grouping of executive compensation strategies is Split Dollar.</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24</a:t>
            </a:fld>
            <a:endParaRPr lang="en-US"/>
          </a:p>
        </p:txBody>
      </p:sp>
    </p:spTree>
    <p:extLst>
      <p:ext uri="{BB962C8B-B14F-4D97-AF65-F5344CB8AC3E}">
        <p14:creationId xmlns:p14="http://schemas.microsoft.com/office/powerpoint/2010/main" val="2060445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Split-dollar strategies split the costs and benefits of a life insurance policy between the employer and employee.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employee, it provides affordable death benefit coverage while working for the employer.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employer, it provides a benefit with possible cost recovery and greater control over the life insurance policy.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Split-dollar arrangements can be effective solutions when an employer wants to 1) protect the business from the loss of a key individual and 2) offer incentives or deferred compensation to its key executives when cost is an issue. The employer and key executive split the policy in one or more ways: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Cash value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Premium</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Death benefit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presentation discusses two versions of split-dollar arrangements as a business strategy: key person plus (endorsement split-dollar) and employer-financed life insurance (collateral assignment split-dollar).</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25</a:t>
            </a:fld>
            <a:endParaRPr lang="en-US"/>
          </a:p>
        </p:txBody>
      </p:sp>
    </p:spTree>
    <p:extLst>
      <p:ext uri="{BB962C8B-B14F-4D97-AF65-F5344CB8AC3E}">
        <p14:creationId xmlns:p14="http://schemas.microsoft.com/office/powerpoint/2010/main" val="391232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Key Person</a:t>
            </a:r>
            <a:r>
              <a:rPr lang="en-US" baseline="0" dirty="0"/>
              <a:t> Plus (endorsement split-dollar)</a:t>
            </a:r>
          </a:p>
          <a:p>
            <a:endParaRPr lang="en-US" baseline="0" dirty="0"/>
          </a:p>
          <a:p>
            <a:r>
              <a:rPr lang="en-US" baseline="0" dirty="0"/>
              <a:t>Owner of the policy is the business</a:t>
            </a:r>
          </a:p>
          <a:p>
            <a:endParaRPr lang="en-US" baseline="0" dirty="0"/>
          </a:p>
          <a:p>
            <a:r>
              <a:rPr lang="en-US" baseline="0" dirty="0"/>
              <a:t>Insured of the policy is the executive</a:t>
            </a:r>
          </a:p>
          <a:p>
            <a:endParaRPr lang="en-US" baseline="0" dirty="0"/>
          </a:p>
          <a:p>
            <a:r>
              <a:rPr lang="en-US" baseline="0" dirty="0"/>
              <a:t>Beneficiary of the policy is split between the business and the executive</a:t>
            </a:r>
          </a:p>
          <a:p>
            <a:endParaRPr lang="en-US" baseline="0" dirty="0"/>
          </a:p>
          <a:p>
            <a:r>
              <a:rPr lang="en-US" sz="1200" b="0" i="0" u="none" strike="noStrike" kern="1200" baseline="0" dirty="0">
                <a:solidFill>
                  <a:schemeClr val="tx1"/>
                </a:solidFill>
                <a:latin typeface="+mn-lt"/>
                <a:ea typeface="+mn-ea"/>
                <a:cs typeface="+mn-cs"/>
              </a:rPr>
              <a:t>The opportunity</a:t>
            </a:r>
          </a:p>
          <a:p>
            <a:r>
              <a:rPr lang="en-US" sz="1200" b="0" i="0" u="none" strike="noStrike" kern="1200" baseline="0" dirty="0">
                <a:solidFill>
                  <a:schemeClr val="tx1"/>
                </a:solidFill>
                <a:latin typeface="+mn-lt"/>
                <a:ea typeface="+mn-ea"/>
                <a:cs typeface="+mn-cs"/>
              </a:rPr>
              <a:t>Business owner(s) wishing to:</a:t>
            </a:r>
          </a:p>
          <a:p>
            <a:r>
              <a:rPr lang="en-US" sz="1200" b="0" i="0" u="none" strike="noStrike" kern="1200" baseline="0" dirty="0">
                <a:solidFill>
                  <a:schemeClr val="tx1"/>
                </a:solidFill>
                <a:latin typeface="+mn-lt"/>
                <a:ea typeface="+mn-ea"/>
                <a:cs typeface="+mn-cs"/>
              </a:rPr>
              <a:t>• Reward and retain key people for their contribution to the company’s success</a:t>
            </a:r>
          </a:p>
          <a:p>
            <a:r>
              <a:rPr lang="en-US" sz="1200" b="0" i="0" u="none" strike="noStrike" kern="1200" baseline="0" dirty="0">
                <a:solidFill>
                  <a:schemeClr val="tx1"/>
                </a:solidFill>
                <a:latin typeface="+mn-lt"/>
                <a:ea typeface="+mn-ea"/>
                <a:cs typeface="+mn-cs"/>
              </a:rPr>
              <a:t>• Provide key person protection for the business</a:t>
            </a:r>
          </a:p>
          <a:p>
            <a:r>
              <a:rPr lang="en-US" sz="1200" b="0" i="0" u="none" strike="noStrike" kern="1200" baseline="0" dirty="0">
                <a:solidFill>
                  <a:schemeClr val="tx1"/>
                </a:solidFill>
                <a:latin typeface="+mn-lt"/>
                <a:ea typeface="+mn-ea"/>
                <a:cs typeface="+mn-cs"/>
              </a:rPr>
              <a:t>• Provide an executive benefit of life insurance for the executive’s dependents</a:t>
            </a:r>
          </a:p>
          <a:p>
            <a:r>
              <a:rPr lang="en-US" sz="1200" b="0" i="0" u="none" strike="noStrike" kern="1200" baseline="0" dirty="0">
                <a:solidFill>
                  <a:schemeClr val="tx1"/>
                </a:solidFill>
                <a:latin typeface="+mn-lt"/>
                <a:ea typeface="+mn-ea"/>
                <a:cs typeface="+mn-cs"/>
              </a:rPr>
              <a:t>• Potentially recover costs of the benefit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solution</a:t>
            </a:r>
          </a:p>
          <a:p>
            <a:r>
              <a:rPr lang="en-US" sz="1200" b="0" i="0" u="none" strike="noStrike" kern="1200" baseline="0" dirty="0">
                <a:solidFill>
                  <a:schemeClr val="tx1"/>
                </a:solidFill>
                <a:latin typeface="+mn-lt"/>
                <a:ea typeface="+mn-ea"/>
                <a:cs typeface="+mn-cs"/>
              </a:rPr>
              <a:t>Key person plus is an endorsement split-dollar executive compensation strategy. A business agrees to split the death benefit from permanent life insurance coverage on a key employee. The company endorses a portion of the death benefit to the executive as a pre-retirement survivor benefit for the executive’s beneficiaries and retains the remaining benefit.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Five valuable features</a:t>
            </a:r>
          </a:p>
          <a:p>
            <a:r>
              <a:rPr lang="en-US" sz="1200" b="0" i="0" u="none" strike="noStrike" kern="1200" baseline="0" dirty="0">
                <a:solidFill>
                  <a:schemeClr val="tx1"/>
                </a:solidFill>
                <a:latin typeface="+mn-lt"/>
                <a:ea typeface="+mn-ea"/>
                <a:cs typeface="+mn-cs"/>
              </a:rPr>
              <a:t>1. Economical death benefit for the executive</a:t>
            </a:r>
          </a:p>
          <a:p>
            <a:r>
              <a:rPr lang="en-US" sz="1200" b="0" i="0" u="none" strike="noStrike" kern="1200" baseline="0" dirty="0">
                <a:solidFill>
                  <a:schemeClr val="tx1"/>
                </a:solidFill>
                <a:latin typeface="+mn-lt"/>
                <a:ea typeface="+mn-ea"/>
                <a:cs typeface="+mn-cs"/>
              </a:rPr>
              <a:t>2. Business receives key-person protection from the remaining death benefit</a:t>
            </a:r>
          </a:p>
          <a:p>
            <a:r>
              <a:rPr lang="en-US" sz="1200" b="0" i="0" u="none" strike="noStrike" kern="1200" baseline="0" dirty="0">
                <a:solidFill>
                  <a:schemeClr val="tx1"/>
                </a:solidFill>
                <a:latin typeface="+mn-lt"/>
                <a:ea typeface="+mn-ea"/>
                <a:cs typeface="+mn-cs"/>
              </a:rPr>
              <a:t>3. Business may recover its costs</a:t>
            </a:r>
          </a:p>
          <a:p>
            <a:r>
              <a:rPr lang="en-US" sz="1200" b="0" i="0" u="none" strike="noStrike" kern="1200" baseline="0" dirty="0">
                <a:solidFill>
                  <a:schemeClr val="tx1"/>
                </a:solidFill>
                <a:latin typeface="+mn-lt"/>
                <a:ea typeface="+mn-ea"/>
                <a:cs typeface="+mn-cs"/>
              </a:rPr>
              <a:t>4. Employer has flexibility to use the policy’s cash value for business purposes</a:t>
            </a:r>
          </a:p>
          <a:p>
            <a:r>
              <a:rPr lang="en-US" sz="1200" b="0" i="0" u="none" strike="noStrike" kern="1200" baseline="0" dirty="0">
                <a:solidFill>
                  <a:schemeClr val="tx1"/>
                </a:solidFill>
                <a:latin typeface="+mn-lt"/>
                <a:ea typeface="+mn-ea"/>
                <a:cs typeface="+mn-cs"/>
              </a:rPr>
              <a:t>5. Business may transfer ownership to the executive at retirement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Target client</a:t>
            </a:r>
          </a:p>
          <a:p>
            <a:r>
              <a:rPr lang="en-US" sz="1200" b="0" i="0" u="none" strike="noStrike" kern="1200" baseline="0" dirty="0">
                <a:solidFill>
                  <a:schemeClr val="tx1"/>
                </a:solidFill>
                <a:latin typeface="+mn-lt"/>
                <a:ea typeface="+mn-ea"/>
                <a:cs typeface="+mn-cs"/>
              </a:rPr>
              <a:t>Businesses with the following characteristics: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Privately held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Executives between ages 45-65</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Concerned with retention of key executives</a:t>
            </a:r>
          </a:p>
          <a:p>
            <a:endParaRPr lang="en-US" sz="1200" b="1"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Key person plus may be offered to sales professionals, managers, executives and other highly compensated employees, as well as the business owner(s) in some situations.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it works</a:t>
            </a:r>
          </a:p>
          <a:p>
            <a:r>
              <a:rPr lang="en-US" sz="1200" b="0" i="0" u="none" strike="noStrike" kern="1200" baseline="0" dirty="0">
                <a:solidFill>
                  <a:schemeClr val="tx1"/>
                </a:solidFill>
                <a:latin typeface="+mn-lt"/>
                <a:ea typeface="+mn-ea"/>
                <a:cs typeface="+mn-cs"/>
              </a:rPr>
              <a:t>• Company purchases a permanent life insurance policy on the life of the executive and pays all premiums</a:t>
            </a:r>
          </a:p>
          <a:p>
            <a:r>
              <a:rPr lang="en-US" sz="1200" b="0" i="0" u="none" strike="noStrike" kern="1200" baseline="0" dirty="0">
                <a:solidFill>
                  <a:schemeClr val="tx1"/>
                </a:solidFill>
                <a:latin typeface="+mn-lt"/>
                <a:ea typeface="+mn-ea"/>
                <a:cs typeface="+mn-cs"/>
              </a:rPr>
              <a:t>• Company owns the policy and endorses a portion of the death benefit to the executive as a pre-retirement survivor benefit</a:t>
            </a:r>
          </a:p>
          <a:p>
            <a:r>
              <a:rPr lang="en-US" sz="1200" b="0" i="0" u="none" strike="noStrike" kern="1200" baseline="0" dirty="0">
                <a:solidFill>
                  <a:schemeClr val="tx1"/>
                </a:solidFill>
                <a:latin typeface="+mn-lt"/>
                <a:ea typeface="+mn-ea"/>
                <a:cs typeface="+mn-cs"/>
              </a:rPr>
              <a:t>• Executive is taxed on the economic benefit of the premium based on the issuing insurance company’s term rates or a table of rates provided by the IRS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executive dies while employed by the company:</a:t>
            </a:r>
          </a:p>
          <a:p>
            <a:r>
              <a:rPr lang="en-US" sz="1200" b="0" i="0" u="none" strike="noStrike" kern="1200" baseline="0" dirty="0">
                <a:solidFill>
                  <a:schemeClr val="tx1"/>
                </a:solidFill>
                <a:latin typeface="+mn-lt"/>
                <a:ea typeface="+mn-ea"/>
                <a:cs typeface="+mn-cs"/>
              </a:rPr>
              <a:t>The company receives a portion of the death benefit to recover its costs; the executive’s beneficiaries receive the balance.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When the executive retires:</a:t>
            </a:r>
          </a:p>
          <a:p>
            <a:r>
              <a:rPr lang="en-US" sz="1200" b="0" i="0" u="none" strike="noStrike" kern="1200" baseline="0" dirty="0">
                <a:solidFill>
                  <a:schemeClr val="tx1"/>
                </a:solidFill>
                <a:latin typeface="+mn-lt"/>
                <a:ea typeface="+mn-ea"/>
                <a:cs typeface="+mn-cs"/>
              </a:rPr>
              <a:t>The arrangement is terminated:</a:t>
            </a:r>
          </a:p>
          <a:p>
            <a:r>
              <a:rPr lang="en-US" sz="1200" b="0" i="0" u="none" strike="noStrike" kern="1200" baseline="0" dirty="0">
                <a:solidFill>
                  <a:schemeClr val="tx1"/>
                </a:solidFill>
                <a:latin typeface="+mn-lt"/>
                <a:ea typeface="+mn-ea"/>
                <a:cs typeface="+mn-cs"/>
              </a:rPr>
              <a:t>• Company retains ownership of the policy</a:t>
            </a:r>
          </a:p>
          <a:p>
            <a:r>
              <a:rPr lang="en-US" sz="1200" b="0" i="0" u="none" strike="noStrike" kern="1200" baseline="0" dirty="0">
                <a:solidFill>
                  <a:schemeClr val="tx1"/>
                </a:solidFill>
                <a:latin typeface="+mn-lt"/>
                <a:ea typeface="+mn-ea"/>
                <a:cs typeface="+mn-cs"/>
              </a:rPr>
              <a:t>• Company may choose to transfer the policy to the executive as a taxable bonus</a:t>
            </a:r>
          </a:p>
          <a:p>
            <a:r>
              <a:rPr lang="en-US" sz="1200" b="0" i="0" u="none" strike="noStrike" kern="1200" baseline="0" dirty="0">
                <a:solidFill>
                  <a:schemeClr val="tx1"/>
                </a:solidFill>
                <a:latin typeface="+mn-lt"/>
                <a:ea typeface="+mn-ea"/>
                <a:cs typeface="+mn-cs"/>
              </a:rPr>
              <a:t>• When the executive dies, the company recovers the cost of the arrangement through the death benefit proceeds of the policy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Benefits</a:t>
            </a:r>
          </a:p>
          <a:p>
            <a:r>
              <a:rPr lang="en-US" sz="1200" b="0" i="0" u="none" strike="noStrike" kern="1200" baseline="0" dirty="0">
                <a:solidFill>
                  <a:schemeClr val="tx1"/>
                </a:solidFill>
                <a:latin typeface="+mn-lt"/>
                <a:ea typeface="+mn-ea"/>
                <a:cs typeface="+mn-cs"/>
              </a:rPr>
              <a:t>Employer</a:t>
            </a:r>
          </a:p>
          <a:p>
            <a:r>
              <a:rPr lang="en-US" sz="1200" b="0" i="0" u="none" strike="noStrike" kern="1200" baseline="0" dirty="0">
                <a:solidFill>
                  <a:schemeClr val="tx1"/>
                </a:solidFill>
                <a:latin typeface="+mn-lt"/>
                <a:ea typeface="+mn-ea"/>
                <a:cs typeface="+mn-cs"/>
              </a:rPr>
              <a:t>• Provides a way to reward select key employees</a:t>
            </a:r>
          </a:p>
          <a:p>
            <a:r>
              <a:rPr lang="en-US" sz="1200" b="0" i="0" u="none" strike="noStrike" kern="1200" baseline="0" dirty="0">
                <a:solidFill>
                  <a:schemeClr val="tx1"/>
                </a:solidFill>
                <a:latin typeface="+mn-lt"/>
                <a:ea typeface="+mn-ea"/>
                <a:cs typeface="+mn-cs"/>
              </a:rPr>
              <a:t>• Cost recovery</a:t>
            </a:r>
          </a:p>
          <a:p>
            <a:r>
              <a:rPr lang="en-US" sz="1200" b="0" i="0" u="none" strike="noStrike" kern="1200" baseline="0" dirty="0">
                <a:solidFill>
                  <a:schemeClr val="tx1"/>
                </a:solidFill>
                <a:latin typeface="+mn-lt"/>
                <a:ea typeface="+mn-ea"/>
                <a:cs typeface="+mn-cs"/>
              </a:rPr>
              <a:t>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Provides income to surviving family/beneficiaries in event of death prior to retirement</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Considerations</a:t>
            </a:r>
          </a:p>
          <a:p>
            <a:r>
              <a:rPr lang="en-US" sz="1200" b="0" i="0" u="sng" strike="noStrike" kern="1200" baseline="0" dirty="0">
                <a:solidFill>
                  <a:schemeClr val="tx1"/>
                </a:solidFill>
                <a:latin typeface="+mn-lt"/>
                <a:ea typeface="+mn-ea"/>
                <a:cs typeface="+mn-cs"/>
              </a:rPr>
              <a:t>Employer</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Premiums are not income tax deductible</a:t>
            </a:r>
          </a:p>
          <a:p>
            <a:r>
              <a:rPr lang="en-US" sz="1200" b="0" i="0" u="none" strike="noStrike" kern="1200" baseline="0" dirty="0">
                <a:solidFill>
                  <a:schemeClr val="tx1"/>
                </a:solidFill>
                <a:latin typeface="+mn-lt"/>
                <a:ea typeface="+mn-ea"/>
                <a:cs typeface="+mn-cs"/>
              </a:rPr>
              <a:t>• Must comply with </a:t>
            </a:r>
            <a:r>
              <a:rPr lang="en-US" sz="1200" b="1" i="0" u="none" strike="noStrike" kern="1200" baseline="0" dirty="0">
                <a:solidFill>
                  <a:schemeClr val="tx1"/>
                </a:solidFill>
                <a:latin typeface="+mn-lt"/>
                <a:ea typeface="+mn-ea"/>
                <a:cs typeface="+mn-cs"/>
              </a:rPr>
              <a:t>notice and consent </a:t>
            </a:r>
            <a:r>
              <a:rPr lang="en-US" sz="1200" b="0" i="0" u="none" strike="noStrike" kern="1200" baseline="0" dirty="0">
                <a:solidFill>
                  <a:schemeClr val="tx1"/>
                </a:solidFill>
                <a:latin typeface="+mn-lt"/>
                <a:ea typeface="+mn-ea"/>
                <a:cs typeface="+mn-cs"/>
              </a:rPr>
              <a:t>rules for employer owned life insurance (EOLI) before policy issuance</a:t>
            </a:r>
          </a:p>
          <a:p>
            <a:r>
              <a:rPr lang="en-US" sz="1200" b="0" i="0" u="none" strike="noStrike" kern="1200" baseline="0" dirty="0">
                <a:solidFill>
                  <a:schemeClr val="tx1"/>
                </a:solidFill>
                <a:latin typeface="+mn-lt"/>
                <a:ea typeface="+mn-ea"/>
                <a:cs typeface="+mn-cs"/>
              </a:rPr>
              <a:t>• Attorney fees</a:t>
            </a:r>
          </a:p>
          <a:p>
            <a:r>
              <a:rPr lang="en-US" sz="1200" b="0" i="0" u="sng" strike="noStrike" kern="1200" baseline="0" dirty="0">
                <a:solidFill>
                  <a:schemeClr val="tx1"/>
                </a:solidFill>
                <a:latin typeface="+mn-lt"/>
                <a:ea typeface="+mn-ea"/>
                <a:cs typeface="+mn-cs"/>
              </a:rPr>
              <a:t>Employee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Taxed annually </a:t>
            </a:r>
            <a:r>
              <a:rPr lang="en-US" sz="1200" b="0" i="0" u="none" strike="noStrike" kern="1200" baseline="0" dirty="0">
                <a:solidFill>
                  <a:schemeClr val="tx1"/>
                </a:solidFill>
                <a:latin typeface="+mn-lt"/>
                <a:ea typeface="+mn-ea"/>
                <a:cs typeface="+mn-cs"/>
              </a:rPr>
              <a:t>on the economic benefit value of the death benefit provided</a:t>
            </a:r>
          </a:p>
          <a:p>
            <a:r>
              <a:rPr lang="en-US" sz="1200" b="0" i="0" u="none" strike="noStrike" kern="1200" baseline="0" dirty="0">
                <a:solidFill>
                  <a:schemeClr val="tx1"/>
                </a:solidFill>
                <a:latin typeface="+mn-lt"/>
                <a:ea typeface="+mn-ea"/>
                <a:cs typeface="+mn-cs"/>
              </a:rPr>
              <a:t>• Must be acceptable underwriting risk</a:t>
            </a:r>
          </a:p>
          <a:p>
            <a:r>
              <a:rPr lang="en-US" sz="1200" b="0" i="0" u="none" strike="noStrike" kern="1200" baseline="0" dirty="0">
                <a:solidFill>
                  <a:schemeClr val="tx1"/>
                </a:solidFill>
                <a:latin typeface="+mn-lt"/>
                <a:ea typeface="+mn-ea"/>
                <a:cs typeface="+mn-cs"/>
              </a:rPr>
              <a:t>• Death proceeds may be included in estate without additional planning</a:t>
            </a:r>
          </a:p>
          <a:p>
            <a:r>
              <a:rPr lang="en-US" sz="1200" b="0" i="0" u="none" strike="noStrike" kern="1200" baseline="0" dirty="0">
                <a:solidFill>
                  <a:schemeClr val="tx1"/>
                </a:solidFill>
                <a:latin typeface="+mn-lt"/>
                <a:ea typeface="+mn-ea"/>
                <a:cs typeface="+mn-cs"/>
              </a:rPr>
              <a:t>• Subject to employer’s creditors</a:t>
            </a:r>
          </a:p>
          <a:p>
            <a:endParaRPr lang="en-US" b="0" dirty="0"/>
          </a:p>
        </p:txBody>
      </p:sp>
      <p:sp>
        <p:nvSpPr>
          <p:cNvPr id="4" name="Slide Number Placeholder 3"/>
          <p:cNvSpPr>
            <a:spLocks noGrp="1"/>
          </p:cNvSpPr>
          <p:nvPr>
            <p:ph type="sldNum" sz="quarter" idx="10"/>
          </p:nvPr>
        </p:nvSpPr>
        <p:spPr/>
        <p:txBody>
          <a:bodyPr/>
          <a:lstStyle/>
          <a:p>
            <a:fld id="{054B72BD-49BF-425F-B7CF-DCC3FB2E4BFC}" type="slidenum">
              <a:rPr lang="en-US" smtClean="0"/>
              <a:t>26</a:t>
            </a:fld>
            <a:endParaRPr lang="en-US"/>
          </a:p>
        </p:txBody>
      </p:sp>
    </p:spTree>
    <p:extLst>
      <p:ext uri="{BB962C8B-B14F-4D97-AF65-F5344CB8AC3E}">
        <p14:creationId xmlns:p14="http://schemas.microsoft.com/office/powerpoint/2010/main" val="263509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a:r>
            <a:r>
              <a:rPr lang="en-US" sz="1800" b="0" i="0" u="none" strike="noStrike" baseline="0" dirty="0">
                <a:latin typeface="LiberationSans"/>
              </a:rPr>
              <a:t>Case ID: 20241866)</a:t>
            </a:r>
          </a:p>
          <a:p>
            <a:endParaRPr lang="en-US" sz="1800" b="0" i="0" u="none" strike="noStrike" baseline="0" dirty="0">
              <a:latin typeface="LiberationSans"/>
            </a:endParaRPr>
          </a:p>
          <a:p>
            <a:r>
              <a:rPr lang="en-US" sz="1800" b="0" i="0" u="none" strike="noStrike" baseline="0" dirty="0">
                <a:latin typeface="LiberationSans"/>
              </a:rPr>
              <a:t>Here we have an example from our illustration software, showing a split-dollar (Key person plus) strategy with a $1M death benefit split between employer and executive.  Female, age 50, preferred non-tobacco. </a:t>
            </a:r>
          </a:p>
          <a:p>
            <a:endParaRPr lang="en-US" sz="1800" b="0" i="0" u="none" strike="noStrike" baseline="0" dirty="0">
              <a:latin typeface="LiberationSans"/>
            </a:endParaRPr>
          </a:p>
          <a:p>
            <a:r>
              <a:rPr lang="en-US" sz="1800" b="0" i="0" u="none" strike="noStrike" baseline="0" dirty="0">
                <a:latin typeface="LiberationSans"/>
              </a:rPr>
              <a:t>Review details of example. </a:t>
            </a:r>
            <a:endParaRPr lang="en-US" b="0" dirty="0"/>
          </a:p>
        </p:txBody>
      </p:sp>
      <p:sp>
        <p:nvSpPr>
          <p:cNvPr id="4" name="Slide Number Placeholder 3"/>
          <p:cNvSpPr>
            <a:spLocks noGrp="1"/>
          </p:cNvSpPr>
          <p:nvPr>
            <p:ph type="sldNum" sz="quarter" idx="10"/>
          </p:nvPr>
        </p:nvSpPr>
        <p:spPr/>
        <p:txBody>
          <a:bodyPr/>
          <a:lstStyle/>
          <a:p>
            <a:fld id="{054B72BD-49BF-425F-B7CF-DCC3FB2E4BFC}" type="slidenum">
              <a:rPr lang="en-US" smtClean="0"/>
              <a:t>27</a:t>
            </a:fld>
            <a:endParaRPr lang="en-US"/>
          </a:p>
        </p:txBody>
      </p:sp>
    </p:spTree>
    <p:extLst>
      <p:ext uri="{BB962C8B-B14F-4D97-AF65-F5344CB8AC3E}">
        <p14:creationId xmlns:p14="http://schemas.microsoft.com/office/powerpoint/2010/main" val="3798820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a:r>
            <a:r>
              <a:rPr lang="en-US" sz="1800" b="0" i="0" u="none" strike="noStrike" baseline="0" dirty="0">
                <a:latin typeface="LiberationSans"/>
              </a:rPr>
              <a:t>Case ID: 20241866)</a:t>
            </a:r>
          </a:p>
          <a:p>
            <a:endParaRPr lang="en-US" sz="1800" b="0" i="0" u="none" strike="noStrike" baseline="0" dirty="0">
              <a:latin typeface="LiberationSans"/>
            </a:endParaRPr>
          </a:p>
          <a:p>
            <a:r>
              <a:rPr lang="en-US" sz="1800" b="0" i="0" u="none" strike="noStrike" baseline="0" dirty="0">
                <a:latin typeface="LiberationSans"/>
              </a:rPr>
              <a:t>Here I want to highlight that our software will outline not only the strategy, plan, and life insurance illustration for the company/employer, but also for the executive. </a:t>
            </a:r>
          </a:p>
          <a:p>
            <a:endParaRPr lang="en-US" sz="1800" b="0" i="0" u="none" strike="noStrike" baseline="0" dirty="0">
              <a:latin typeface="LiberationSans"/>
            </a:endParaRPr>
          </a:p>
          <a:p>
            <a:r>
              <a:rPr lang="en-US" sz="1800" b="0" i="0" u="none" strike="noStrike" baseline="0" dirty="0">
                <a:latin typeface="LiberationSans"/>
              </a:rPr>
              <a:t>(Review examples of illustration/report to show what can be presented)</a:t>
            </a:r>
            <a:endParaRPr lang="en-US" b="0" dirty="0"/>
          </a:p>
        </p:txBody>
      </p:sp>
      <p:sp>
        <p:nvSpPr>
          <p:cNvPr id="4" name="Slide Number Placeholder 3"/>
          <p:cNvSpPr>
            <a:spLocks noGrp="1"/>
          </p:cNvSpPr>
          <p:nvPr>
            <p:ph type="sldNum" sz="quarter" idx="10"/>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3008878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employer-financed</a:t>
            </a:r>
            <a:r>
              <a:rPr lang="en-US" baseline="0" dirty="0"/>
              <a:t> life insurance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Owner of the policy is the executive (with the obligation to pay back the loan to the business)</a:t>
            </a:r>
          </a:p>
          <a:p>
            <a:endParaRPr lang="en-US" baseline="0" dirty="0"/>
          </a:p>
          <a:p>
            <a:r>
              <a:rPr lang="en-US" baseline="0" dirty="0"/>
              <a:t>Insured of the policy is the executive</a:t>
            </a:r>
          </a:p>
          <a:p>
            <a:endParaRPr lang="en-US" baseline="0" dirty="0"/>
          </a:p>
          <a:p>
            <a:r>
              <a:rPr lang="en-US" baseline="0" dirty="0"/>
              <a:t>Beneficiary of the policy is the executive (with the obligation to pay back the loan to the business)</a:t>
            </a:r>
          </a:p>
          <a:p>
            <a:endParaRPr lang="en-US" baseline="0" dirty="0"/>
          </a:p>
          <a:p>
            <a:r>
              <a:rPr lang="en-US" sz="1200" b="0" i="0" u="sng" strike="noStrike" kern="1200" baseline="0" dirty="0">
                <a:solidFill>
                  <a:schemeClr val="tx1"/>
                </a:solidFill>
                <a:latin typeface="+mn-lt"/>
                <a:ea typeface="+mn-ea"/>
                <a:cs typeface="+mn-cs"/>
              </a:rPr>
              <a:t>The opportunity</a:t>
            </a:r>
          </a:p>
          <a:p>
            <a:r>
              <a:rPr lang="en-US" sz="1200" b="0" i="0" u="none" strike="noStrike" kern="1200" baseline="0" dirty="0">
                <a:solidFill>
                  <a:schemeClr val="tx1"/>
                </a:solidFill>
                <a:latin typeface="+mn-lt"/>
                <a:ea typeface="+mn-ea"/>
                <a:cs typeface="+mn-cs"/>
              </a:rPr>
              <a:t>Business owner(s) wishing to:</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Reward and retain key people for their contribution to the company’s success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 an executive benefit of life insurance for the executive’s dependents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Provide key-person protection for the business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Potentially recover costs of the benefit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Solution</a:t>
            </a:r>
            <a:r>
              <a:rPr lang="en-US" sz="1200" b="0" i="0" u="none" strike="noStrike" kern="1200" baseline="0" dirty="0">
                <a:solidFill>
                  <a:schemeClr val="tx1"/>
                </a:solidFill>
                <a:latin typeface="+mn-lt"/>
                <a:ea typeface="+mn-ea"/>
                <a:cs typeface="+mn-cs"/>
              </a:rPr>
              <a:t>: employer-financed life insurance</a:t>
            </a:r>
          </a:p>
          <a:p>
            <a:r>
              <a:rPr lang="en-US" sz="1200" b="0" i="0" u="none" strike="noStrike" kern="1200" baseline="0" dirty="0">
                <a:solidFill>
                  <a:schemeClr val="tx1"/>
                </a:solidFill>
                <a:latin typeface="+mn-lt"/>
                <a:ea typeface="+mn-ea"/>
                <a:cs typeface="+mn-cs"/>
              </a:rPr>
              <a:t>Employer-financed life insurance is a collateral assignment split-dollar executive compensation strategy. A business agrees to make a loan or series of</a:t>
            </a:r>
          </a:p>
          <a:p>
            <a:r>
              <a:rPr lang="en-US" sz="1200" b="0" i="0" u="none" strike="noStrike" kern="1200" baseline="0" dirty="0">
                <a:solidFill>
                  <a:schemeClr val="tx1"/>
                </a:solidFill>
                <a:latin typeface="+mn-lt"/>
                <a:ea typeface="+mn-ea"/>
                <a:cs typeface="+mn-cs"/>
              </a:rPr>
              <a:t>loans to an executive in order to pay premiums on a permanent life insurance policy. The policy insures the executive’s life and is assigned to the company as collateral for the loan transaction.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valuable features</a:t>
            </a:r>
          </a:p>
          <a:p>
            <a:r>
              <a:rPr lang="en-US" sz="1200" b="0" i="0" u="none" strike="noStrike" kern="1200" baseline="0" dirty="0">
                <a:solidFill>
                  <a:schemeClr val="tx1"/>
                </a:solidFill>
                <a:latin typeface="+mn-lt"/>
                <a:ea typeface="+mn-ea"/>
                <a:cs typeface="+mn-cs"/>
              </a:rPr>
              <a:t>1. Economical death benefit for the executive</a:t>
            </a:r>
          </a:p>
          <a:p>
            <a:r>
              <a:rPr lang="en-US" sz="1200" b="0" i="0" u="none" strike="noStrike" kern="1200" baseline="0" dirty="0">
                <a:solidFill>
                  <a:schemeClr val="tx1"/>
                </a:solidFill>
                <a:latin typeface="+mn-lt"/>
                <a:ea typeface="+mn-ea"/>
                <a:cs typeface="+mn-cs"/>
              </a:rPr>
              <a:t>2. Business can retain executive with loans for policy premium</a:t>
            </a:r>
          </a:p>
          <a:p>
            <a:r>
              <a:rPr lang="en-US" sz="1200" b="0" i="0" u="none" strike="noStrike" kern="1200" baseline="0" dirty="0">
                <a:solidFill>
                  <a:schemeClr val="tx1"/>
                </a:solidFill>
                <a:latin typeface="+mn-lt"/>
                <a:ea typeface="+mn-ea"/>
                <a:cs typeface="+mn-cs"/>
              </a:rPr>
              <a:t>3. Business may recover loaned premium when the agreement ends or if the executive dies</a:t>
            </a:r>
            <a:endParaRPr lang="en-US" b="0"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Target client</a:t>
            </a:r>
          </a:p>
          <a:p>
            <a:r>
              <a:rPr lang="en-US" sz="1200" b="0" i="0" u="none" strike="noStrike" kern="1200" baseline="0" dirty="0">
                <a:solidFill>
                  <a:schemeClr val="tx1"/>
                </a:solidFill>
                <a:latin typeface="+mn-lt"/>
                <a:ea typeface="+mn-ea"/>
                <a:cs typeface="+mn-cs"/>
              </a:rPr>
              <a:t>Businesses with the following characteristics:</a:t>
            </a:r>
          </a:p>
          <a:p>
            <a:r>
              <a:rPr lang="en-US" sz="1200" b="0" i="0" u="none" strike="noStrike" kern="1200" baseline="0" dirty="0">
                <a:solidFill>
                  <a:schemeClr val="tx1"/>
                </a:solidFill>
                <a:latin typeface="+mn-lt"/>
                <a:ea typeface="+mn-ea"/>
                <a:cs typeface="+mn-cs"/>
              </a:rPr>
              <a:t>• Privately held</a:t>
            </a:r>
          </a:p>
          <a:p>
            <a:r>
              <a:rPr lang="en-US" sz="1200" b="0" i="0" u="none" strike="noStrike" kern="1200" baseline="0" dirty="0">
                <a:solidFill>
                  <a:schemeClr val="tx1"/>
                </a:solidFill>
                <a:latin typeface="+mn-lt"/>
                <a:ea typeface="+mn-ea"/>
                <a:cs typeface="+mn-cs"/>
              </a:rPr>
              <a:t>• Concerned with retaining key executives</a:t>
            </a:r>
          </a:p>
          <a:p>
            <a:r>
              <a:rPr lang="en-US" sz="1200" b="0" i="0" u="none" strike="noStrike" kern="1200" baseline="0" dirty="0">
                <a:solidFill>
                  <a:schemeClr val="tx1"/>
                </a:solidFill>
                <a:latin typeface="+mn-lt"/>
                <a:ea typeface="+mn-ea"/>
                <a:cs typeface="+mn-cs"/>
              </a:rPr>
              <a:t>• Executives ages 45-60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Employer-financed life insurance may be offered to sales professionals, managers, executives and other highly compensated employees as well as the business owner(s) in some situations.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it works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company loans money to an executive to pay premium on a permanent life insurance policy, which accumulates cash value.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executive purchases a policy. Working with a licensed attorney, you establish a split-dollar agreement that collaterally assigns a portion of the death benefit to the company.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executive names a beneficiary.</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rollout or at the executive’s death, the company receives a portion of the policy’s cash value equal to the premiums paid, plus interest. The executive or</a:t>
            </a:r>
          </a:p>
          <a:p>
            <a:r>
              <a:rPr lang="en-US" sz="1200" b="0" i="0" u="none" strike="noStrike" kern="1200" baseline="0" dirty="0">
                <a:solidFill>
                  <a:schemeClr val="tx1"/>
                </a:solidFill>
                <a:latin typeface="+mn-lt"/>
                <a:ea typeface="+mn-ea"/>
                <a:cs typeface="+mn-cs"/>
              </a:rPr>
              <a:t>the executive’s family retains ownership of the policy and may access its cash value as potential supplemental retirement income.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Employer-financed life insurance benefits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Employee owns the policy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Flexible and minimal administrative costs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Company can select employees it wants to reward</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Affordable death benefit coverage for 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Death benefit paid to insured’s beneficiary income tax-free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Ability to exclude death benefit from estate with proper planning</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Employer-financed life insurance considerations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income tax deduction for premium payments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Special issues for flow-through tax entities (LLCs, partnerships, etc.)</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Costs may not be fully recovered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Attorney fees for drafting agreement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Any interest paid to company for loaned premium is taxable to company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Taxed annually; method depends on type of taxation option chosen (loan or economic benefit)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Must be acceptable underwriting risk</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Death proceeds may be included in estate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Subject to employer’s creditors</a:t>
            </a:r>
          </a:p>
        </p:txBody>
      </p:sp>
      <p:sp>
        <p:nvSpPr>
          <p:cNvPr id="4" name="Slide Number Placeholder 3"/>
          <p:cNvSpPr>
            <a:spLocks noGrp="1"/>
          </p:cNvSpPr>
          <p:nvPr>
            <p:ph type="sldNum" sz="quarter" idx="10"/>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22716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Business Owner Life-stage Design (BOLD), you have the tools, support and resources you need to advise your business-owner clients. BOLD helps you identify strategies and solutions that address the unique and complex challenges they face – helping enable them to achieve both the short and long-term goals that matter most.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Every day, business owners face a multitude of complex financial and business decisions, including: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they will fund retirement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and if they will step-back from the business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Tax considerations and issues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Long-term care costs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Wealth transfer to the next generation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benefits to retain their top employees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Prepare for potential loss of a key employee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Determine how they will exit their business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sheer number of decisions can paralyze a business owner into non-action. At Securian Financial, we understand these challenges and that business owner clients are looking for guidance and direction. That’s why we developed a program that gives you the power to provide potential solutions for almost any business owner need.</a:t>
            </a:r>
            <a:endParaRPr lang="en-US" dirty="0"/>
          </a:p>
          <a:p>
            <a:endParaRPr lang="en-US" dirty="0"/>
          </a:p>
          <a:p>
            <a:r>
              <a:rPr lang="en-US" b="1" dirty="0"/>
              <a:t>Marketing program - </a:t>
            </a:r>
            <a:r>
              <a:rPr lang="en-US" sz="1200" b="1" i="0" u="none" strike="noStrike" kern="1200" baseline="0" dirty="0">
                <a:solidFill>
                  <a:schemeClr val="tx1"/>
                </a:solidFill>
                <a:latin typeface="+mn-lt"/>
                <a:ea typeface="+mn-ea"/>
                <a:cs typeface="+mn-cs"/>
              </a:rPr>
              <a:t>Offer a BOLD seminar and business valuation</a:t>
            </a:r>
          </a:p>
          <a:p>
            <a:r>
              <a:rPr lang="en-US" sz="1200" b="0" i="0" u="none" strike="noStrike" kern="1200" baseline="0" dirty="0">
                <a:solidFill>
                  <a:schemeClr val="tx1"/>
                </a:solidFill>
                <a:latin typeface="+mn-lt"/>
                <a:ea typeface="+mn-ea"/>
                <a:cs typeface="+mn-cs"/>
              </a:rPr>
              <a:t>In many cases, a business owner’s most valuable asset is their business. Knowing the value of that asset is critical to proper business planning and achieving personal financial goals.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Offering a complimentary, no obligation business valuation will help you ensure attendance at your BOLD seminar.</a:t>
            </a:r>
          </a:p>
          <a:p>
            <a:r>
              <a:rPr lang="en-US" sz="1200" b="0" i="0" u="none" strike="noStrike" kern="1200" baseline="0" dirty="0">
                <a:solidFill>
                  <a:schemeClr val="tx1"/>
                </a:solidFill>
                <a:latin typeface="+mn-lt"/>
                <a:ea typeface="+mn-ea"/>
                <a:cs typeface="+mn-cs"/>
              </a:rPr>
              <a:t>Visit the literature center and order:</a:t>
            </a:r>
          </a:p>
          <a:p>
            <a:r>
              <a:rPr lang="en-US" sz="1200" b="0" i="0" u="none" strike="noStrike" kern="1200" baseline="0" dirty="0">
                <a:solidFill>
                  <a:schemeClr val="tx1"/>
                </a:solidFill>
                <a:latin typeface="+mn-lt"/>
                <a:ea typeface="+mn-ea"/>
                <a:cs typeface="+mn-cs"/>
              </a:rPr>
              <a:t>• BOLD consumer brochure (F79732-8)</a:t>
            </a:r>
          </a:p>
          <a:p>
            <a:r>
              <a:rPr lang="en-US" sz="1200" b="0" i="0" u="none" strike="noStrike" kern="1200" baseline="0" dirty="0">
                <a:solidFill>
                  <a:schemeClr val="tx1"/>
                </a:solidFill>
                <a:latin typeface="+mn-lt"/>
                <a:ea typeface="+mn-ea"/>
                <a:cs typeface="+mn-cs"/>
              </a:rPr>
              <a:t>• BOLD initial fact finder (F79732)</a:t>
            </a:r>
          </a:p>
          <a:p>
            <a:r>
              <a:rPr lang="en-US" sz="1200" b="0" i="0" u="none" strike="noStrike" kern="1200" baseline="0" dirty="0">
                <a:solidFill>
                  <a:schemeClr val="tx1"/>
                </a:solidFill>
                <a:latin typeface="+mn-lt"/>
                <a:ea typeface="+mn-ea"/>
                <a:cs typeface="+mn-cs"/>
              </a:rPr>
              <a:t>Download the BOLD seminar invite (F79732-20) and client seminar.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advanced sales team can help you deliver an efficient business valuation to help your clients move their plans forward.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Turn-Key Fact-Finding</a:t>
            </a:r>
          </a:p>
          <a:p>
            <a:r>
              <a:rPr lang="en-US" sz="1200" b="0" i="0" u="none" strike="noStrike" kern="1200" baseline="0" dirty="0">
                <a:solidFill>
                  <a:schemeClr val="tx1"/>
                </a:solidFill>
                <a:latin typeface="+mn-lt"/>
                <a:ea typeface="+mn-ea"/>
                <a:cs typeface="+mn-cs"/>
              </a:rPr>
              <a:t>Identifying stakeholders - The process begins with your first interaction with your client or prospect. Use the initial BOLD questionnaire (F79732) to discuss and review the following:</a:t>
            </a:r>
          </a:p>
          <a:p>
            <a:endParaRPr lang="en-US" sz="1200" b="0" i="0" u="none" strike="noStrike" kern="1200" baseline="0" dirty="0">
              <a:solidFill>
                <a:schemeClr val="tx1"/>
              </a:solidFill>
              <a:latin typeface="+mn-lt"/>
              <a:ea typeface="+mn-ea"/>
              <a:cs typeface="+mn-cs"/>
            </a:endParaRPr>
          </a:p>
          <a:p>
            <a:pPr lvl="0"/>
            <a:r>
              <a:rPr lang="en-US" sz="1200" b="0" i="0" u="none" strike="noStrike" kern="1200" baseline="0" dirty="0">
                <a:solidFill>
                  <a:schemeClr val="tx1"/>
                </a:solidFill>
                <a:latin typeface="+mn-lt"/>
                <a:ea typeface="+mn-ea"/>
                <a:cs typeface="+mn-cs"/>
              </a:rPr>
              <a:t>What parties are involved?</a:t>
            </a:r>
          </a:p>
          <a:p>
            <a:pPr lvl="0"/>
            <a:r>
              <a:rPr lang="en-US" sz="1200" b="0" i="0" u="none" strike="noStrike" kern="1200" baseline="0" dirty="0">
                <a:solidFill>
                  <a:schemeClr val="tx1"/>
                </a:solidFill>
                <a:latin typeface="+mn-lt"/>
                <a:ea typeface="+mn-ea"/>
                <a:cs typeface="+mn-cs"/>
              </a:rPr>
              <a:t>All small business owners have both business and personal stakeholders. They must balance family needs and desires with those of their business and their employees.</a:t>
            </a:r>
          </a:p>
          <a:p>
            <a:pPr lvl="0"/>
            <a:r>
              <a:rPr lang="en-US" sz="1200" b="0" i="0" u="none" strike="noStrike" kern="1200" baseline="0" dirty="0">
                <a:solidFill>
                  <a:schemeClr val="tx1"/>
                </a:solidFill>
                <a:latin typeface="+mn-lt"/>
                <a:ea typeface="+mn-ea"/>
                <a:cs typeface="+mn-cs"/>
              </a:rPr>
              <a:t>Start by identifying their stakeholders — and how they may be impacted throughout the BOLD process.</a:t>
            </a:r>
          </a:p>
          <a:p>
            <a:pPr lvl="1"/>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Determining goals and priorities</a:t>
            </a:r>
          </a:p>
          <a:p>
            <a:r>
              <a:rPr lang="en-US" sz="1200" b="0" i="0" u="none" strike="noStrike" kern="1200" baseline="0" dirty="0">
                <a:solidFill>
                  <a:schemeClr val="tx1"/>
                </a:solidFill>
                <a:latin typeface="+mn-lt"/>
                <a:ea typeface="+mn-ea"/>
                <a:cs typeface="+mn-cs"/>
              </a:rPr>
              <a:t>Continue using the initial BOLD questionnaire to guide your discussion, by walking the client through the questions and ranking their priorities.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you’ve gathered information and have an idea of your client’s most important goals and priorities, it’s time to prioritize their concerns — and start providing solutions.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Educational content</a:t>
            </a:r>
          </a:p>
          <a:p>
            <a:r>
              <a:rPr lang="en-US" sz="1200" b="0" i="0" u="none" strike="noStrike" kern="1200" baseline="0" dirty="0">
                <a:solidFill>
                  <a:schemeClr val="tx1"/>
                </a:solidFill>
                <a:latin typeface="+mn-lt"/>
                <a:ea typeface="+mn-ea"/>
                <a:cs typeface="+mn-cs"/>
              </a:rPr>
              <a:t>BOLD also provides you with resources to guide your understanding of key business concepts and facilitate your strategy discussions with clients: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Business profiles — Describe sales opportunities, identify target clients and demonstrate how each opportunity works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Consumer flyers — Address business-owner challenges and offer potential solutions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Strategy-specific guides — Financial professional resources regarding business succession and executive compensation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Forewords to counsel — In-depth technical document to share with your client’s legal team</a:t>
            </a:r>
            <a:endParaRPr lang="en-US" b="1" dirty="0"/>
          </a:p>
          <a:p>
            <a:endParaRPr lang="en-US" b="0"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3109971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grouping of executive compensation strategies is NQDC.</a:t>
            </a:r>
          </a:p>
        </p:txBody>
      </p:sp>
      <p:sp>
        <p:nvSpPr>
          <p:cNvPr id="4" name="Slide Number Placeholder 3"/>
          <p:cNvSpPr>
            <a:spLocks noGrp="1"/>
          </p:cNvSpPr>
          <p:nvPr>
            <p:ph type="sldNum" sz="quarter" idx="10"/>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727163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NQDC?</a:t>
            </a:r>
          </a:p>
          <a:p>
            <a:endParaRPr lang="en-US" dirty="0"/>
          </a:p>
          <a:p>
            <a:r>
              <a:rPr lang="en-US" sz="1200" b="1" i="0" u="none" strike="noStrike" kern="1200" baseline="0" dirty="0">
                <a:solidFill>
                  <a:schemeClr val="tx1"/>
                </a:solidFill>
                <a:latin typeface="+mn-lt"/>
                <a:ea typeface="+mn-ea"/>
                <a:cs typeface="+mn-cs"/>
              </a:rPr>
              <a:t>Key characteristics of an NQDC strategy: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Reduces key employees’ current taxable income in exchange for a promise to pay benefits sometime in the future (typically retirement)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Effective when a company offers a qualified plan but key employees are limited in their contributions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May provide for golden handcuffs, allowing a company to recover all or a portion of employer’s contributions to the plan if employee leaves before a particular date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Companies can select specific key employees to whom it offers the plan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Commonly funded with permanent life insurance: Employer owns, is beneficiary of and makes annual premium payments on life insurance policy on employee</a:t>
            </a:r>
          </a:p>
          <a:p>
            <a:endParaRPr lang="en-US" sz="1200" b="0" i="0" u="none" strike="noStrike" kern="1200" baseline="0" dirty="0">
              <a:solidFill>
                <a:schemeClr val="tx1"/>
              </a:solidFill>
              <a:latin typeface="+mn-lt"/>
              <a:ea typeface="+mn-ea"/>
              <a:cs typeface="+mn-cs"/>
            </a:endParaRPr>
          </a:p>
          <a:p>
            <a:r>
              <a:rPr lang="en-US" b="1" baseline="0" dirty="0"/>
              <a:t>For all of the NQDC arrangements:</a:t>
            </a:r>
          </a:p>
          <a:p>
            <a:endParaRPr lang="en-US" baseline="0" dirty="0"/>
          </a:p>
          <a:p>
            <a:r>
              <a:rPr lang="en-US" baseline="0" dirty="0"/>
              <a:t>The owner of the life insurance policy is the business</a:t>
            </a:r>
          </a:p>
          <a:p>
            <a:endParaRPr lang="en-US" baseline="0" dirty="0"/>
          </a:p>
          <a:p>
            <a:r>
              <a:rPr lang="en-US" baseline="0" dirty="0"/>
              <a:t>The insured of the policy is the employee</a:t>
            </a:r>
          </a:p>
          <a:p>
            <a:endParaRPr lang="en-US" baseline="0" dirty="0"/>
          </a:p>
          <a:p>
            <a:r>
              <a:rPr lang="en-US" baseline="0" dirty="0"/>
              <a:t>The beneficiary of the policy is the business</a:t>
            </a:r>
          </a:p>
        </p:txBody>
      </p:sp>
      <p:sp>
        <p:nvSpPr>
          <p:cNvPr id="4" name="Slide Number Placeholder 3"/>
          <p:cNvSpPr>
            <a:spLocks noGrp="1"/>
          </p:cNvSpPr>
          <p:nvPr>
            <p:ph type="sldNum" sz="quarter" idx="10"/>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158741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deeper</a:t>
            </a:r>
            <a:r>
              <a:rPr lang="en-US" baseline="0" dirty="0"/>
              <a:t> into each of the three types of NQDC arrangements.</a:t>
            </a:r>
          </a:p>
          <a:p>
            <a:endParaRPr lang="en-US" baseline="0" dirty="0"/>
          </a:p>
          <a:p>
            <a:r>
              <a:rPr lang="en-US" baseline="0" dirty="0"/>
              <a:t>The Bonus Deferral is the first one.</a:t>
            </a:r>
          </a:p>
          <a:p>
            <a:endParaRPr lang="en-US" baseline="0" dirty="0"/>
          </a:p>
          <a:p>
            <a:r>
              <a:rPr lang="en-US" sz="1200" b="1" i="0" u="none" strike="noStrike" kern="1200" baseline="0" dirty="0">
                <a:solidFill>
                  <a:schemeClr val="tx1"/>
                </a:solidFill>
                <a:latin typeface="+mn-lt"/>
                <a:ea typeface="+mn-ea"/>
                <a:cs typeface="+mn-cs"/>
              </a:rPr>
              <a:t>1. Company and key employee implement an agreement, drafted by a licensed attorney, specifying (among other provisions):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time at which the key employee can elect to defer compensation.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circumstances under which deferred compensation can be paid to the key executive (i.e., separation of service, death, disability, financial emergency, change of</a:t>
            </a:r>
          </a:p>
          <a:p>
            <a:r>
              <a:rPr lang="en-US" sz="1200" b="0" i="0" u="none" strike="noStrike" kern="1200" baseline="0" dirty="0">
                <a:solidFill>
                  <a:schemeClr val="tx1"/>
                </a:solidFill>
                <a:latin typeface="+mn-lt"/>
                <a:ea typeface="+mn-ea"/>
                <a:cs typeface="+mn-cs"/>
              </a:rPr>
              <a:t>control of employer or a specified date).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executive’s deferred salary.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employer’s contribution.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vesting schedule, if desired.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Notice and consent requirements.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Designated beneficiaries.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Company determines how the plan will be funded: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plan must be unfunded in order to obtain the preferable tax and ERISA treatment.</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company should consider an informal funding method to meet its obligations under the plan.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 an informal funding vehicle, permanent life insurance offers tax-deferred growth potential and tax-advantaged access to policy values:</a:t>
            </a:r>
          </a:p>
          <a:p>
            <a:pPr marL="628650" lvl="1"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Company is owner and beneficiary of the policy. The employee is typically the insured but has no rights or ownership in the life insurance policy.</a:t>
            </a:r>
          </a:p>
          <a:p>
            <a:pPr marL="628650" lvl="1"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Company may choose to provide NQDC retirement benefits on a tax-advantaged basis through policy loans and withdrawals.</a:t>
            </a:r>
          </a:p>
          <a:p>
            <a:pPr marL="457200" lvl="1"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company chooses to pay retirement benefits using existing funds and hold the policy until the insured dies, internal gains are not taxed.</a:t>
            </a:r>
          </a:p>
        </p:txBody>
      </p:sp>
      <p:sp>
        <p:nvSpPr>
          <p:cNvPr id="4" name="Slide Number Placeholder 3"/>
          <p:cNvSpPr>
            <a:spLocks noGrp="1"/>
          </p:cNvSpPr>
          <p:nvPr>
            <p:ph type="sldNum" sz="quarter" idx="10"/>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257239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baseline="0" dirty="0">
                <a:latin typeface="LiberationSans"/>
              </a:rPr>
              <a:t>Case ID: 20241716)</a:t>
            </a:r>
          </a:p>
          <a:p>
            <a:endParaRPr lang="en-US" dirty="0"/>
          </a:p>
          <a:p>
            <a:r>
              <a:rPr lang="en-US" dirty="0"/>
              <a:t>Here we have an example output of the illustration details for the NQDC- bonus deferral.</a:t>
            </a:r>
          </a:p>
          <a:p>
            <a:endParaRPr lang="en-US" dirty="0"/>
          </a:p>
          <a:p>
            <a:r>
              <a:rPr lang="en-US" dirty="0"/>
              <a:t>Assuming the executive is a female, age 50, preferred non-tobacco rating. </a:t>
            </a:r>
          </a:p>
          <a:p>
            <a:endParaRPr lang="en-US" dirty="0"/>
          </a:p>
          <a:p>
            <a:r>
              <a:rPr lang="en-US" dirty="0"/>
              <a:t>The company is going to defer, on behalf of the executive, an annual bonus of $15,000, for 15 years.  Upon retirement at age 65, she will receive a benefit for 10 years.    </a:t>
            </a:r>
          </a:p>
        </p:txBody>
      </p:sp>
      <p:sp>
        <p:nvSpPr>
          <p:cNvPr id="4" name="Slide Number Placeholder 3"/>
          <p:cNvSpPr>
            <a:spLocks noGrp="1"/>
          </p:cNvSpPr>
          <p:nvPr>
            <p:ph type="sldNum" sz="quarter" idx="5"/>
          </p:nvPr>
        </p:nvSpPr>
        <p:spPr/>
        <p:txBody>
          <a:bodyPr/>
          <a:lstStyle/>
          <a:p>
            <a:fld id="{054B72BD-49BF-425F-B7CF-DCC3FB2E4BFC}" type="slidenum">
              <a:rPr lang="en-US" smtClean="0"/>
              <a:t>33</a:t>
            </a:fld>
            <a:endParaRPr lang="en-US"/>
          </a:p>
        </p:txBody>
      </p:sp>
    </p:spTree>
    <p:extLst>
      <p:ext uri="{BB962C8B-B14F-4D97-AF65-F5344CB8AC3E}">
        <p14:creationId xmlns:p14="http://schemas.microsoft.com/office/powerpoint/2010/main" val="4203741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baseline="0" dirty="0">
                <a:latin typeface="LiberationSans"/>
              </a:rPr>
              <a:t>Case ID: 20241716)</a:t>
            </a:r>
          </a:p>
          <a:p>
            <a:endParaRPr lang="en-US" sz="1800" b="0" i="0" u="none" strike="noStrike" baseline="0" dirty="0">
              <a:latin typeface="LiberationSans"/>
            </a:endParaRPr>
          </a:p>
          <a:p>
            <a:r>
              <a:rPr lang="en-US" sz="1800" b="0" i="0" u="none" strike="noStrike" baseline="0" dirty="0">
                <a:latin typeface="LiberationSans"/>
              </a:rPr>
              <a:t>Here we have the output example of the plan.</a:t>
            </a:r>
          </a:p>
          <a:p>
            <a:endParaRPr lang="en-US" sz="1800" b="0" i="0" u="none" strike="noStrike" baseline="0" dirty="0">
              <a:latin typeface="LiberationSans"/>
            </a:endParaRPr>
          </a:p>
          <a:p>
            <a:r>
              <a:rPr lang="en-US" sz="1800" b="0" i="0" u="none" strike="noStrike" baseline="0" dirty="0">
                <a:latin typeface="LiberationSans"/>
              </a:rPr>
              <a:t>(Review details of hypothetical example)</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57245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baseline="0" dirty="0">
                <a:latin typeface="LiberationSans"/>
              </a:rPr>
              <a:t>Case ID: 20241716)</a:t>
            </a:r>
          </a:p>
          <a:p>
            <a:endParaRPr lang="en-US" sz="1800" b="0" i="0" u="none" strike="noStrike" baseline="0" dirty="0">
              <a:latin typeface="LiberationSans"/>
            </a:endParaRPr>
          </a:p>
          <a:p>
            <a:r>
              <a:rPr lang="en-US" sz="1800" b="0" i="0" u="none" strike="noStrike" baseline="0" dirty="0">
                <a:latin typeface="LiberationSans"/>
              </a:rPr>
              <a:t>The illustration system will not only show the output of the plan (here on the right for the employee), as well as the life insurance illustration, but outline the strategy for both the employer and employee (as show here on the left).</a:t>
            </a:r>
          </a:p>
          <a:p>
            <a:endParaRPr lang="en-US" sz="1800" b="0" i="0" u="none" strike="noStrike" baseline="0" dirty="0">
              <a:latin typeface="LiberationSans"/>
            </a:endParaRPr>
          </a:p>
          <a:p>
            <a:r>
              <a:rPr lang="en-US" sz="1800" b="0" i="0" u="none" strike="noStrike" baseline="0" dirty="0">
                <a:latin typeface="LiberationSans"/>
              </a:rPr>
              <a:t>(Discuss details on slide). </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35</a:t>
            </a:fld>
            <a:endParaRPr lang="en-US"/>
          </a:p>
        </p:txBody>
      </p:sp>
    </p:spTree>
    <p:extLst>
      <p:ext uri="{BB962C8B-B14F-4D97-AF65-F5344CB8AC3E}">
        <p14:creationId xmlns:p14="http://schemas.microsoft.com/office/powerpoint/2010/main" val="3898797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Employer Match is different because the Employer matches the employee‘s contribution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Here’s how it works: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Plan is drafted outlining contribution amounts, match, vesting schedule, distribution, etc.</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Employee defers a portion of income or a bonus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provides a percentage match of employee’s deferral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purchases permanent life insurance to informally fund the nonqualified liability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employee’s retirement, employer pays an annual amount to employee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may then deduct amount paid, and employee must report as taxable income</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36</a:t>
            </a:fld>
            <a:endParaRPr lang="en-US"/>
          </a:p>
        </p:txBody>
      </p:sp>
    </p:spTree>
    <p:extLst>
      <p:ext uri="{BB962C8B-B14F-4D97-AF65-F5344CB8AC3E}">
        <p14:creationId xmlns:p14="http://schemas.microsoft.com/office/powerpoint/2010/main" val="3405709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SERP is different because the funding comes only from</a:t>
            </a:r>
            <a:r>
              <a:rPr lang="en-US" baseline="0" dirty="0"/>
              <a:t> the business</a:t>
            </a:r>
          </a:p>
          <a:p>
            <a:endParaRPr lang="en-US" baseline="0" dirty="0"/>
          </a:p>
          <a:p>
            <a:r>
              <a:rPr lang="en-US" baseline="0" dirty="0"/>
              <a:t>Here is how it works: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agrees to pay employee additional benefits in the form of a future retirement payment based on salary and years of service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Employee receives benefits upon retiring and satisfying vesting schedule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may then deduct amounts paid, and employee must report as taxable income</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37</a:t>
            </a:fld>
            <a:endParaRPr lang="en-US"/>
          </a:p>
        </p:txBody>
      </p:sp>
    </p:spTree>
    <p:extLst>
      <p:ext uri="{BB962C8B-B14F-4D97-AF65-F5344CB8AC3E}">
        <p14:creationId xmlns:p14="http://schemas.microsoft.com/office/powerpoint/2010/main" val="140546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we are almost</a:t>
            </a:r>
            <a:r>
              <a:rPr lang="en-US" baseline="0" dirty="0"/>
              <a:t> done.  One more strategy to discuss Protection SERP</a:t>
            </a:r>
          </a:p>
          <a:p>
            <a:endParaRPr lang="en-US" baseline="0" dirty="0"/>
          </a:p>
          <a:p>
            <a:r>
              <a:rPr lang="en-US" baseline="0" dirty="0"/>
              <a:t>Protection SERP combines the benefits of key person plus (endorsement split dollar) during the executive’s working years and switching to a SERP </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38</a:t>
            </a:fld>
            <a:endParaRPr lang="en-US"/>
          </a:p>
        </p:txBody>
      </p:sp>
    </p:spTree>
    <p:extLst>
      <p:ext uri="{BB962C8B-B14F-4D97-AF65-F5344CB8AC3E}">
        <p14:creationId xmlns:p14="http://schemas.microsoft.com/office/powerpoint/2010/main" val="3653325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it works:</a:t>
            </a:r>
          </a:p>
          <a:p>
            <a:endParaRPr lang="en-US" dirty="0"/>
          </a:p>
          <a:p>
            <a:r>
              <a:rPr lang="en-US" sz="1200" b="1" i="0" u="none" strike="noStrike" kern="1200" baseline="0" dirty="0">
                <a:solidFill>
                  <a:schemeClr val="tx1"/>
                </a:solidFill>
                <a:latin typeface="+mn-lt"/>
                <a:ea typeface="+mn-ea"/>
                <a:cs typeface="+mn-cs"/>
              </a:rPr>
              <a:t>1. Company and key employee implement an endorsement split-dollar agreement, drafted by a licensed attorney, specifying:</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plan type — defined contribution or defined benefit — details of employer contributions, a method of crediting earnings and a vesting schedule if desired.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benefit that will be paid to the executive at retirement.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Company determines how the plan will be funded: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plan must be unfunded in order to obtain the preferable tax and ERISA treatment.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company should consider an informal funding method to meet its obligations under the plan.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an informal funding vehicle, permanent life insurance offers tax-deferred growth potential and tax-advantaged access to policy values: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Company owns and pays premiums on a life insurance policy insuring the key executive’s life. It also endorses a portion of the death benefit to the executive as a pre-retirement survivor benefit for the executive’s beneficiaries.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Key executive pays tax on the premium or contributes an amount equal to the reportable economic benefit for the amount of premium. The reportable economic benefit is a calculation of the tax obligation for the death benefit provided in a split dollar arrangement. It’s calculated using term life insurance rates.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If the executive dies while employed by the company, </a:t>
            </a:r>
            <a:r>
              <a:rPr lang="en-US" sz="1200" b="0" i="0" u="none" strike="noStrike" kern="1200" baseline="0" dirty="0">
                <a:solidFill>
                  <a:schemeClr val="tx1"/>
                </a:solidFill>
                <a:latin typeface="+mn-lt"/>
                <a:ea typeface="+mn-ea"/>
                <a:cs typeface="+mn-cs"/>
              </a:rPr>
              <a:t>the company receives a portion of the death benefit to recover its costs; the executive’s beneficiaries receive the balance.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When the executive retires, </a:t>
            </a:r>
            <a:r>
              <a:rPr lang="en-US" sz="1200" b="0" i="0" u="none" strike="noStrike" kern="1200" baseline="0" dirty="0">
                <a:solidFill>
                  <a:schemeClr val="tx1"/>
                </a:solidFill>
                <a:latin typeface="+mn-lt"/>
                <a:ea typeface="+mn-ea"/>
                <a:cs typeface="+mn-cs"/>
              </a:rPr>
              <a:t>the split-dollar agreement terminates. The company may use the policy cash value to pay supplemental retirement income.</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39</a:t>
            </a:fld>
            <a:endParaRPr lang="en-US"/>
          </a:p>
        </p:txBody>
      </p:sp>
    </p:spTree>
    <p:extLst>
      <p:ext uri="{BB962C8B-B14F-4D97-AF65-F5344CB8AC3E}">
        <p14:creationId xmlns:p14="http://schemas.microsoft.com/office/powerpoint/2010/main" val="61117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Here is the BOLD Solution diagram.</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simple way to explain how you (the financial professional) can help the business owner.  This diagram is on the cover of the BOLD initial questionnaire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script – how to introduce BOLD to business owner clients (example of discussing this in front of clients)</a:t>
            </a:r>
          </a:p>
          <a:p>
            <a:r>
              <a:rPr lang="en-US" sz="1200" b="0" i="0" u="none" strike="noStrike" kern="1200" baseline="0" dirty="0">
                <a:solidFill>
                  <a:schemeClr val="tx1"/>
                </a:solidFill>
                <a:latin typeface="+mn-lt"/>
                <a:ea typeface="+mn-ea"/>
                <a:cs typeface="+mn-cs"/>
              </a:rPr>
              <a:t>“BOLD, or Business Owner Life-stage Design, is a system for providing financial solutions to help you grow your business.”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BOLD strategy starts today and ends when you exit your business.”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 business owner, you face many financial decisions. In addition to growing your business now, you must also think about whether you will step back one day or retire altogether [point to </a:t>
            </a:r>
            <a:r>
              <a:rPr lang="en-US" sz="1200" b="1" i="0" u="none" strike="noStrike" kern="1200" baseline="0" dirty="0">
                <a:solidFill>
                  <a:schemeClr val="tx1"/>
                </a:solidFill>
                <a:latin typeface="+mn-lt"/>
                <a:ea typeface="+mn-ea"/>
                <a:cs typeface="+mn-cs"/>
              </a:rPr>
              <a:t>Retirement/Stepping back</a:t>
            </a:r>
            <a:r>
              <a:rPr lang="en-US" sz="1200" b="0" i="0" u="none" strike="noStrike" kern="1200" baseline="0" dirty="0">
                <a:solidFill>
                  <a:schemeClr val="tx1"/>
                </a:solidFill>
                <a:latin typeface="+mn-lt"/>
                <a:ea typeface="+mn-ea"/>
                <a:cs typeface="+mn-cs"/>
              </a:rPr>
              <a:t>], and protect yourself in the event of chronic illness as well.” [point to  </a:t>
            </a:r>
            <a:r>
              <a:rPr lang="en-US" sz="1200" b="1" i="0" u="none" strike="noStrike" kern="1200" baseline="0" dirty="0">
                <a:solidFill>
                  <a:schemeClr val="tx1"/>
                </a:solidFill>
                <a:latin typeface="+mn-lt"/>
                <a:ea typeface="+mn-ea"/>
                <a:cs typeface="+mn-cs"/>
              </a:rPr>
              <a:t>Long term care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same time, you want to provide some kind of retirement plan for the people who work for you. [point to  </a:t>
            </a:r>
            <a:r>
              <a:rPr lang="en-US" sz="1200" b="1" i="0" u="none" strike="noStrike" kern="1200" baseline="0" dirty="0">
                <a:solidFill>
                  <a:schemeClr val="tx1"/>
                </a:solidFill>
                <a:latin typeface="+mn-lt"/>
                <a:ea typeface="+mn-ea"/>
                <a:cs typeface="+mn-cs"/>
              </a:rPr>
              <a:t>Retirement plans] </a:t>
            </a:r>
            <a:r>
              <a:rPr lang="en-US" sz="1200" b="0" i="0" u="none" strike="noStrike" kern="1200" baseline="0" dirty="0">
                <a:solidFill>
                  <a:schemeClr val="tx1"/>
                </a:solidFill>
                <a:latin typeface="+mn-lt"/>
                <a:ea typeface="+mn-ea"/>
                <a:cs typeface="+mn-cs"/>
              </a:rPr>
              <a:t>And some of those employees are probably critical to the ongoing success of your business. You also want to make sure you reward them as an incentive not to leave you for your competitor [point to </a:t>
            </a:r>
            <a:r>
              <a:rPr lang="en-US" sz="1200" b="1" i="0" u="none" strike="noStrike" kern="1200" baseline="0" dirty="0">
                <a:solidFill>
                  <a:schemeClr val="tx1"/>
                </a:solidFill>
                <a:latin typeface="+mn-lt"/>
                <a:ea typeface="+mn-ea"/>
                <a:cs typeface="+mn-cs"/>
              </a:rPr>
              <a:t>Executive compensation</a:t>
            </a:r>
            <a:r>
              <a:rPr lang="en-US" sz="1200" b="0" i="0" u="none" strike="noStrike" kern="1200" baseline="0" dirty="0">
                <a:solidFill>
                  <a:schemeClr val="tx1"/>
                </a:solidFill>
                <a:latin typeface="+mn-lt"/>
                <a:ea typeface="+mn-ea"/>
                <a:cs typeface="+mn-cs"/>
              </a:rPr>
              <a:t>], and help protect your business from their premature death.” [point to  </a:t>
            </a:r>
            <a:r>
              <a:rPr lang="en-US" sz="1200" b="1" i="0" u="none" strike="noStrike" kern="1200" baseline="0" dirty="0">
                <a:solidFill>
                  <a:schemeClr val="tx1"/>
                </a:solidFill>
                <a:latin typeface="+mn-lt"/>
                <a:ea typeface="+mn-ea"/>
                <a:cs typeface="+mn-cs"/>
              </a:rPr>
              <a:t>Key person protection</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“Eventually, you will hand over the business you’ve built to someone else [point to  </a:t>
            </a:r>
            <a:r>
              <a:rPr lang="en-US" sz="1200" b="1" i="0" u="none" strike="noStrike" kern="1200" baseline="0" dirty="0">
                <a:solidFill>
                  <a:schemeClr val="tx1"/>
                </a:solidFill>
                <a:latin typeface="+mn-lt"/>
                <a:ea typeface="+mn-ea"/>
                <a:cs typeface="+mn-cs"/>
              </a:rPr>
              <a:t>Business succession</a:t>
            </a:r>
            <a:r>
              <a:rPr lang="en-US" sz="1200" b="0" i="0" u="none" strike="noStrike" kern="1200" baseline="0" dirty="0">
                <a:solidFill>
                  <a:schemeClr val="tx1"/>
                </a:solidFill>
                <a:latin typeface="+mn-lt"/>
                <a:ea typeface="+mn-ea"/>
                <a:cs typeface="+mn-cs"/>
              </a:rPr>
              <a:t>], and make plans for passing your accumulated wealth to your heirs.” [point to  </a:t>
            </a:r>
            <a:r>
              <a:rPr lang="en-US" sz="1200" b="1" i="0" u="none" strike="noStrike" kern="1200" baseline="0" dirty="0">
                <a:solidFill>
                  <a:schemeClr val="tx1"/>
                </a:solidFill>
                <a:latin typeface="+mn-lt"/>
                <a:ea typeface="+mn-ea"/>
                <a:cs typeface="+mn-cs"/>
              </a:rPr>
              <a:t>Estate planning</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sheer number of decisions and their complexity can paralyze a business owner. However, ignoring these issues won’t make them go away. You need answers to questions critical in the decision-making process.”</a:t>
            </a:r>
          </a:p>
          <a:p>
            <a:r>
              <a:rPr lang="en-US" sz="1200" b="0" i="0" u="none" strike="noStrike" kern="1200" baseline="0" dirty="0">
                <a:solidFill>
                  <a:schemeClr val="tx1"/>
                </a:solidFill>
                <a:latin typeface="+mn-lt"/>
                <a:ea typeface="+mn-ea"/>
                <a:cs typeface="+mn-cs"/>
              </a:rPr>
              <a:t>“If we decide to work together, we can determine which of these concerns is most important to you in just one visit. As we create a solution, we can address your other concerns. Eventually we will have strategies in place to help protect…</a:t>
            </a:r>
          </a:p>
          <a:p>
            <a:r>
              <a:rPr lang="en-US" sz="1200" b="0" i="0" u="none" strike="noStrike" kern="1200" baseline="0" dirty="0">
                <a:solidFill>
                  <a:schemeClr val="tx1"/>
                </a:solidFill>
                <a:latin typeface="+mn-lt"/>
                <a:ea typeface="+mn-ea"/>
                <a:cs typeface="+mn-cs"/>
              </a:rPr>
              <a:t>…you, [point to “</a:t>
            </a:r>
            <a:r>
              <a:rPr lang="en-US" sz="1200" b="1" i="0" u="none" strike="noStrike" kern="1200" baseline="0" dirty="0">
                <a:solidFill>
                  <a:schemeClr val="tx1"/>
                </a:solidFill>
                <a:latin typeface="+mn-lt"/>
                <a:ea typeface="+mn-ea"/>
                <a:cs typeface="+mn-cs"/>
              </a:rPr>
              <a:t>You</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…your family, [point to “</a:t>
            </a:r>
            <a:r>
              <a:rPr lang="en-US" sz="1200" b="1" i="0" u="none" strike="noStrike" kern="1200" baseline="0" dirty="0">
                <a:solidFill>
                  <a:schemeClr val="tx1"/>
                </a:solidFill>
                <a:latin typeface="+mn-lt"/>
                <a:ea typeface="+mn-ea"/>
                <a:cs typeface="+mn-cs"/>
              </a:rPr>
              <a:t>Your family</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…your employees, [point to “</a:t>
            </a:r>
            <a:r>
              <a:rPr lang="en-US" sz="1200" b="1" i="0" u="none" strike="noStrike" kern="1200" baseline="0" dirty="0">
                <a:solidFill>
                  <a:schemeClr val="tx1"/>
                </a:solidFill>
                <a:latin typeface="+mn-lt"/>
                <a:ea typeface="+mn-ea"/>
                <a:cs typeface="+mn-cs"/>
              </a:rPr>
              <a:t>Your employees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…and your business.” [point to “</a:t>
            </a:r>
            <a:r>
              <a:rPr lang="en-US" sz="1200" b="1" i="0" u="none" strike="noStrike" kern="1200" baseline="0" dirty="0">
                <a:solidFill>
                  <a:schemeClr val="tx1"/>
                </a:solidFill>
                <a:latin typeface="+mn-lt"/>
                <a:ea typeface="+mn-ea"/>
                <a:cs typeface="+mn-cs"/>
              </a:rPr>
              <a:t>Your business</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2591632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baseline="0" dirty="0">
                <a:latin typeface="LiberationSans"/>
              </a:rPr>
              <a:t>Case ID: 20356321)</a:t>
            </a:r>
          </a:p>
          <a:p>
            <a:endParaRPr lang="en-US" sz="1800" b="0" i="0" u="none" strike="noStrike" baseline="0" dirty="0">
              <a:latin typeface="LiberationSans"/>
            </a:endParaRPr>
          </a:p>
          <a:p>
            <a:r>
              <a:rPr lang="en-US" sz="1800" b="0" i="0" u="none" strike="noStrike" baseline="0" dirty="0">
                <a:latin typeface="LiberationSans"/>
              </a:rPr>
              <a:t>Here we have the output example of the plan, where we have our 50 year old female executive, preferred non-tobacco, where there will be a death benefit for the executive’s family during working years, and key person protection for the company. At retirement at age 65, the executive will receive an annual deferred compensation of $20k per year, and the company will have cost recovery in the form of the death benefit. </a:t>
            </a:r>
          </a:p>
          <a:p>
            <a:endParaRPr lang="en-US" sz="1800" b="0" i="0" u="none" strike="noStrike" baseline="0" dirty="0">
              <a:latin typeface="LiberationSans"/>
            </a:endParaRPr>
          </a:p>
          <a:p>
            <a:r>
              <a:rPr lang="en-US" sz="1800" b="0" i="0" u="none" strike="noStrike" baseline="0" dirty="0">
                <a:latin typeface="LiberationSans"/>
              </a:rPr>
              <a:t>(Review details of hypothetical example)</a:t>
            </a:r>
          </a:p>
          <a:p>
            <a:endParaRPr lang="en-US" sz="1800" b="0" i="0" u="none" strike="noStrike" baseline="0" dirty="0">
              <a:latin typeface="LiberationSans"/>
            </a:endParaRPr>
          </a:p>
          <a:p>
            <a:r>
              <a:rPr lang="en-US" sz="1800" b="0" i="0" u="none" strike="noStrike" baseline="0" dirty="0">
                <a:latin typeface="LiberationSans"/>
              </a:rPr>
              <a:t>NOTE:  illustration software will outline plan details (along with the required life insurance illustration) for both the executive and the employer/company. </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40</a:t>
            </a:fld>
            <a:endParaRPr lang="en-US"/>
          </a:p>
        </p:txBody>
      </p:sp>
    </p:spTree>
    <p:extLst>
      <p:ext uri="{BB962C8B-B14F-4D97-AF65-F5344CB8AC3E}">
        <p14:creationId xmlns:p14="http://schemas.microsoft.com/office/powerpoint/2010/main" val="2326238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054B72BD-49BF-425F-B7CF-DCC3FB2E4BFC}" type="slidenum">
              <a:rPr lang="en-US" smtClean="0"/>
              <a:t>41</a:t>
            </a:fld>
            <a:endParaRPr lang="en-US"/>
          </a:p>
        </p:txBody>
      </p:sp>
    </p:spTree>
    <p:extLst>
      <p:ext uri="{BB962C8B-B14F-4D97-AF65-F5344CB8AC3E}">
        <p14:creationId xmlns:p14="http://schemas.microsoft.com/office/powerpoint/2010/main" val="3207797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42</a:t>
            </a:fld>
            <a:endParaRPr lang="en-US"/>
          </a:p>
        </p:txBody>
      </p:sp>
    </p:spTree>
    <p:extLst>
      <p:ext uri="{BB962C8B-B14F-4D97-AF65-F5344CB8AC3E}">
        <p14:creationId xmlns:p14="http://schemas.microsoft.com/office/powerpoint/2010/main" val="375912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focus of this presentation is on the executive compensation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Businesses across industries — both small and large — want to recruit and retain top executives who are instrumental in growing the company. With Business Owner Life-stage Design (BOLD), you have an opportunity to help business owners create compensation packages that encourage these individuals to remain with the company.</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301006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of all, let’s discuss what is an executive compensation strategy?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It’s an agreement between the business and the key employee. Without mutual agreement, an executive compensation solution is impossible. This makes determining a strategy that works for both parties an important part of the process.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executive compensation strategy that employs life insurance can reward and incent key employees by maximizing a business owner’s dollars. And offer even more options for businesses, compared to cash bonuses.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presentation is designed to help you understand the many types of executive compensation strategies available, so you can offer the right solution for your business owner clients — no matter their life stage.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Rs: recruit, retain, and reward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let’s discuss what the business and the key employees are looking for:</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6</a:t>
            </a:fld>
            <a:endParaRPr lang="en-US"/>
          </a:p>
        </p:txBody>
      </p:sp>
    </p:spTree>
    <p:extLst>
      <p:ext uri="{BB962C8B-B14F-4D97-AF65-F5344CB8AC3E}">
        <p14:creationId xmlns:p14="http://schemas.microsoft.com/office/powerpoint/2010/main" val="160444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t>
            </a:r>
            <a:r>
              <a:rPr lang="en-US" baseline="0" dirty="0"/>
              <a:t> employers concerned about?</a:t>
            </a:r>
            <a:endParaRPr lang="en-US" dirty="0"/>
          </a:p>
          <a:p>
            <a:endParaRPr lang="en-US" dirty="0"/>
          </a:p>
          <a:p>
            <a:r>
              <a:rPr lang="en-US" dirty="0"/>
              <a:t>[Read slide – think about adding</a:t>
            </a:r>
            <a:r>
              <a:rPr lang="en-US" baseline="0" dirty="0"/>
              <a:t> in a story or two from the business owner perspective for one or two of the points on the slide]</a:t>
            </a:r>
            <a:endParaRPr lang="en-US" dirty="0"/>
          </a:p>
          <a:p>
            <a:endParaRPr lang="en-US" dirty="0"/>
          </a:p>
          <a:p>
            <a:r>
              <a:rPr lang="en-US" sz="1200" b="1" i="0" u="none" strike="noStrike" kern="1200" baseline="0" dirty="0">
                <a:solidFill>
                  <a:schemeClr val="tx1"/>
                </a:solidFill>
                <a:latin typeface="+mn-lt"/>
                <a:ea typeface="+mn-ea"/>
                <a:cs typeface="+mn-cs"/>
              </a:rPr>
              <a:t>Business owners are thinking: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can I keep this employee?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Is there another way to benefit this employee beyond qualified plans?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Can I put golden handcuffs on this benefit for this employee?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might this employee eventually take over this business?</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44248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a:t>
            </a:r>
            <a:r>
              <a:rPr lang="en-US" b="1" baseline="0" dirty="0"/>
              <a:t> employers concerned about?</a:t>
            </a:r>
            <a:endParaRPr lang="en-US" b="1" dirty="0"/>
          </a:p>
          <a:p>
            <a:endParaRPr lang="en-US" dirty="0"/>
          </a:p>
          <a:p>
            <a:r>
              <a:rPr lang="en-US" dirty="0"/>
              <a:t>[Read slide – think about adding</a:t>
            </a:r>
            <a:r>
              <a:rPr lang="en-US" baseline="0" dirty="0"/>
              <a:t> in a story or two from the executive’s perspective for one or two of the points on the slide]</a:t>
            </a:r>
            <a:endParaRPr lang="en-US" dirty="0"/>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Exceptional employees are thinking: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Why should I stay here?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I’ve maxed out my qualified plan; how else can I put money away for retirement?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can I protect my family from the unexpected?</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274655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How to identify executive compensation opportunities</a:t>
            </a:r>
          </a:p>
          <a:p>
            <a:r>
              <a:rPr lang="en-US" sz="1200" b="0" i="0" u="none" strike="noStrike" kern="1200" baseline="0" dirty="0">
                <a:solidFill>
                  <a:schemeClr val="tx1"/>
                </a:solidFill>
                <a:latin typeface="+mn-lt"/>
                <a:ea typeface="+mn-ea"/>
                <a:cs typeface="+mn-cs"/>
              </a:rPr>
              <a:t>You want to engage financially strong and well-established companies. While emerging companies may need to reward their executives, they may not be in a financial position to justify the cost of these programs.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Look for companies with three or more “top hat” executives. Keep in mind Securian Financial can design solutions for as few as one individual. With our executive benefit options, combined with our group life insurance and retirement solutions, we can accommodate all the needs of your business owner clients.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Who is an employee for an executive compensation strategy?</a:t>
            </a:r>
          </a:p>
          <a:p>
            <a:r>
              <a:rPr lang="en-US" sz="1200" b="0" i="0" u="none" strike="noStrike" kern="1200" baseline="0" dirty="0">
                <a:solidFill>
                  <a:schemeClr val="tx1"/>
                </a:solidFill>
                <a:latin typeface="+mn-lt"/>
                <a:ea typeface="+mn-ea"/>
                <a:cs typeface="+mn-cs"/>
              </a:rPr>
              <a:t>It will depend on the strategy. Generally there may be a small group of high-ranking employees who are key management or earn substantially more than other management, sometimes considered “top hat” executives.  The U.S. Department of Labor considers top hat executives as those who are so valuable to the company that they have the ability to negotiate their compensation packages.  These individuals have likely risen to their position because they’re highly talented and have driven the company forward in some way.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Chief Executive Officer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Chief Financial Officer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Chief Marketing Officer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President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Executive or Senior Vice President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Vice President of Sales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you involve all key decision-makers from the beginning, and possibly meet with key individuals separately throughout the process: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Company ownership</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Accountant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Legal team</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1351413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a:noAutofit/>
          </a:body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B3C2BB11-9618-4AC2-91CD-3AB14F25496A}" type="slidenum">
              <a:rPr lang="en-US" smtClean="0"/>
              <a:t>‹#›</a:t>
            </a:fld>
            <a:endParaRPr lang="en-US"/>
          </a:p>
        </p:txBody>
      </p:sp>
      <p:sp>
        <p:nvSpPr>
          <p:cNvPr id="9" name="Title Placeholder 1"/>
          <p:cNvSpPr>
            <a:spLocks noGrp="1"/>
          </p:cNvSpPr>
          <p:nvPr>
            <p:ph type="title" hasCustomPrompt="1"/>
          </p:nvPr>
        </p:nvSpPr>
        <p:spPr>
          <a:xfrm>
            <a:off x="609600" y="1219200"/>
            <a:ext cx="10972800" cy="1143000"/>
          </a:xfrm>
          <a:prstGeom prst="rect">
            <a:avLst/>
          </a:prstGeom>
        </p:spPr>
        <p:txBody>
          <a:bodyPr vert="horz" lIns="0" tIns="0" rIns="0" bIns="0" rtlCol="0" anchor="t" anchorCtr="0">
            <a:normAutofit/>
          </a:bodyPr>
          <a:lstStyle>
            <a:lvl1pPr>
              <a:defRPr/>
            </a:lvl1pPr>
          </a:lstStyle>
          <a:p>
            <a:r>
              <a:rPr lang="en-US" dirty="0"/>
              <a:t>Click to add text</a:t>
            </a:r>
            <a:br>
              <a:rPr lang="en-US" dirty="0"/>
            </a:br>
            <a:r>
              <a:rPr lang="en-US" dirty="0"/>
              <a:t>2nd line wrap</a:t>
            </a:r>
          </a:p>
        </p:txBody>
      </p:sp>
      <p:sp>
        <p:nvSpPr>
          <p:cNvPr id="5" name="Text Placeholder 3"/>
          <p:cNvSpPr>
            <a:spLocks noGrp="1"/>
          </p:cNvSpPr>
          <p:nvPr>
            <p:ph idx="1" hasCustomPrompt="1"/>
          </p:nvPr>
        </p:nvSpPr>
        <p:spPr>
          <a:xfrm>
            <a:off x="609600" y="2362201"/>
            <a:ext cx="10972800" cy="3763963"/>
          </a:xfrm>
          <a:prstGeom prst="rect">
            <a:avLst/>
          </a:prstGeom>
        </p:spPr>
        <p:txBody>
          <a:bodyPr vert="horz" lIns="0" tIns="0" rIns="0" bIns="0" rtlCol="0">
            <a:noAutofit/>
          </a:bodyPr>
          <a:lstStyle>
            <a:lvl1pPr>
              <a:defRPr/>
            </a:lvl1pPr>
          </a:lstStyle>
          <a:p>
            <a:pPr lvl="0"/>
            <a:r>
              <a:rPr lang="en-US" dirty="0"/>
              <a:t>24 </a:t>
            </a:r>
            <a:r>
              <a:rPr lang="en-US" dirty="0" err="1"/>
              <a:t>pt</a:t>
            </a:r>
            <a:r>
              <a:rPr lang="en-US" dirty="0"/>
              <a:t> size 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95894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5">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90" y="1060704"/>
            <a:ext cx="6211312" cy="932688"/>
          </a:xfrm>
        </p:spPr>
        <p:txBody>
          <a:bodyPr/>
          <a:lstStyle/>
          <a:p>
            <a:r>
              <a:rPr lang="en-US" sz="2800" dirty="0"/>
              <a:t>Business Owner Life-Stage Design (BOLD)</a:t>
            </a:r>
          </a:p>
        </p:txBody>
      </p:sp>
      <p:sp>
        <p:nvSpPr>
          <p:cNvPr id="3" name="Subtitle 2"/>
          <p:cNvSpPr>
            <a:spLocks noGrp="1"/>
          </p:cNvSpPr>
          <p:nvPr>
            <p:ph type="subTitle" idx="1"/>
          </p:nvPr>
        </p:nvSpPr>
        <p:spPr>
          <a:xfrm>
            <a:off x="745890" y="2387727"/>
            <a:ext cx="5290286" cy="576072"/>
          </a:xfrm>
        </p:spPr>
        <p:txBody>
          <a:bodyPr/>
          <a:lstStyle/>
          <a:p>
            <a:r>
              <a:rPr lang="en-US" sz="1800" dirty="0"/>
              <a:t>Executive compensation opportunities:</a:t>
            </a:r>
          </a:p>
          <a:p>
            <a:r>
              <a:rPr lang="en-US" sz="1800" dirty="0"/>
              <a:t>Recruit, Retain, Reward!</a:t>
            </a:r>
            <a:endParaRPr lang="en-US" dirty="0"/>
          </a:p>
        </p:txBody>
      </p:sp>
      <p:sp>
        <p:nvSpPr>
          <p:cNvPr id="6" name="Content Placeholder 5"/>
          <p:cNvSpPr>
            <a:spLocks noGrp="1"/>
          </p:cNvSpPr>
          <p:nvPr>
            <p:ph sz="quarter" idx="12"/>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dirty="0"/>
          </a:p>
        </p:txBody>
      </p:sp>
      <p:sp>
        <p:nvSpPr>
          <p:cNvPr id="9" name="Text Placeholder 8"/>
          <p:cNvSpPr>
            <a:spLocks noGrp="1"/>
          </p:cNvSpPr>
          <p:nvPr>
            <p:ph type="body" sz="quarter" idx="15"/>
          </p:nvPr>
        </p:nvSpPr>
        <p:spPr/>
        <p:txBody>
          <a:bodyPr/>
          <a:lstStyle/>
          <a:p>
            <a:endParaRPr lang="en-US"/>
          </a:p>
        </p:txBody>
      </p:sp>
      <p:sp>
        <p:nvSpPr>
          <p:cNvPr id="11" name="TextBox 10"/>
          <p:cNvSpPr txBox="1"/>
          <p:nvPr/>
        </p:nvSpPr>
        <p:spPr>
          <a:xfrm>
            <a:off x="885226" y="6206490"/>
            <a:ext cx="7264363" cy="276999"/>
          </a:xfrm>
          <a:prstGeom prst="rect">
            <a:avLst/>
          </a:prstGeom>
          <a:noFill/>
        </p:spPr>
        <p:txBody>
          <a:bodyPr wrap="square" rtlCol="0">
            <a:spAutoFit/>
          </a:bodyPr>
          <a:lstStyle/>
          <a:p>
            <a:r>
              <a:rPr lang="en-US" sz="1200" dirty="0"/>
              <a:t>Insurance products issued by Minnesota Life Insurance Company | Securian Life Insurance Company</a:t>
            </a:r>
          </a:p>
        </p:txBody>
      </p:sp>
      <p:sp>
        <p:nvSpPr>
          <p:cNvPr id="13" name="Content Placeholder 12">
            <a:extLst>
              <a:ext uri="{FF2B5EF4-FFF2-40B4-BE49-F238E27FC236}">
                <a16:creationId xmlns:a16="http://schemas.microsoft.com/office/drawing/2014/main" id="{E331F706-5FBB-35AC-910A-EE52539C68D4}"/>
              </a:ext>
            </a:extLst>
          </p:cNvPr>
          <p:cNvSpPr>
            <a:spLocks noGrp="1"/>
          </p:cNvSpPr>
          <p:nvPr>
            <p:ph sz="quarter" idx="10"/>
          </p:nvPr>
        </p:nvSpPr>
        <p:spPr/>
        <p:txBody>
          <a:bodyPr/>
          <a:lstStyle/>
          <a:p>
            <a:endParaRPr lang="en-US"/>
          </a:p>
        </p:txBody>
      </p:sp>
      <p:sp>
        <p:nvSpPr>
          <p:cNvPr id="15" name="Text Placeholder 14">
            <a:extLst>
              <a:ext uri="{FF2B5EF4-FFF2-40B4-BE49-F238E27FC236}">
                <a16:creationId xmlns:a16="http://schemas.microsoft.com/office/drawing/2014/main" id="{6F3BBB36-B4B8-B840-4953-824F43EDE2EF}"/>
              </a:ext>
            </a:extLst>
          </p:cNvPr>
          <p:cNvSpPr>
            <a:spLocks noGrp="1"/>
          </p:cNvSpPr>
          <p:nvPr>
            <p:ph type="body" sz="quarter" idx="11"/>
          </p:nvPr>
        </p:nvSpPr>
        <p:spPr/>
        <p:txBody>
          <a:bodyPr/>
          <a:lstStyle/>
          <a:p>
            <a:endParaRPr lang="en-US"/>
          </a:p>
        </p:txBody>
      </p:sp>
      <p:sp>
        <p:nvSpPr>
          <p:cNvPr id="17" name="Content Placeholder 16">
            <a:extLst>
              <a:ext uri="{FF2B5EF4-FFF2-40B4-BE49-F238E27FC236}">
                <a16:creationId xmlns:a16="http://schemas.microsoft.com/office/drawing/2014/main" id="{E721C42F-CE3B-5D8F-E280-1173069E16DD}"/>
              </a:ext>
            </a:extLst>
          </p:cNvPr>
          <p:cNvSpPr>
            <a:spLocks noGrp="1"/>
          </p:cNvSpPr>
          <p:nvPr>
            <p:ph sz="quarter" idx="16"/>
          </p:nvPr>
        </p:nvSpPr>
        <p:spPr/>
        <p:txBody>
          <a:bodyPr/>
          <a:lstStyle/>
          <a:p>
            <a:endParaRPr lang="en-US"/>
          </a:p>
        </p:txBody>
      </p:sp>
    </p:spTree>
    <p:extLst>
      <p:ext uri="{BB962C8B-B14F-4D97-AF65-F5344CB8AC3E}">
        <p14:creationId xmlns:p14="http://schemas.microsoft.com/office/powerpoint/2010/main" val="311400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use life insurance?</a:t>
            </a:r>
          </a:p>
        </p:txBody>
      </p:sp>
    </p:spTree>
    <p:extLst>
      <p:ext uri="{BB962C8B-B14F-4D97-AF65-F5344CB8AC3E}">
        <p14:creationId xmlns:p14="http://schemas.microsoft.com/office/powerpoint/2010/main" val="339198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components of life insurance</a:t>
            </a:r>
          </a:p>
        </p:txBody>
      </p:sp>
      <p:sp>
        <p:nvSpPr>
          <p:cNvPr id="4" name="Content Placeholder 3"/>
          <p:cNvSpPr>
            <a:spLocks noGrp="1"/>
          </p:cNvSpPr>
          <p:nvPr>
            <p:ph idx="1"/>
          </p:nvPr>
        </p:nvSpPr>
        <p:spPr/>
        <p:txBody>
          <a:bodyPr/>
          <a:lstStyle/>
          <a:p>
            <a:pPr marL="457200" indent="-457200">
              <a:buFont typeface="+mj-lt"/>
              <a:buAutoNum type="arabicPeriod"/>
            </a:pPr>
            <a:r>
              <a:rPr lang="en-US" dirty="0"/>
              <a:t>Death benefit</a:t>
            </a:r>
          </a:p>
          <a:p>
            <a:pPr marL="914400" lvl="1" indent="-449263">
              <a:buFont typeface="Arial" panose="020B0604020202020204" pitchFamily="34" charset="0"/>
              <a:buChar char="•"/>
            </a:pPr>
            <a:r>
              <a:rPr lang="en-US" dirty="0"/>
              <a:t>May provide protection for the executive’s family in case of the unexpected</a:t>
            </a:r>
          </a:p>
          <a:p>
            <a:pPr marL="914400" lvl="1" indent="-449263">
              <a:buFont typeface="Arial" panose="020B0604020202020204" pitchFamily="34" charset="0"/>
              <a:buChar char="•"/>
            </a:pPr>
            <a:r>
              <a:rPr lang="en-US" dirty="0"/>
              <a:t>May provide key person coverage for the business</a:t>
            </a:r>
          </a:p>
          <a:p>
            <a:pPr marL="914400" lvl="1" indent="-449263">
              <a:buFont typeface="Arial" panose="020B0604020202020204" pitchFamily="34" charset="0"/>
              <a:buChar char="•"/>
            </a:pPr>
            <a:r>
              <a:rPr lang="en-US" dirty="0"/>
              <a:t>May provide cost recovery for the business</a:t>
            </a:r>
          </a:p>
          <a:p>
            <a:pPr marL="914400" lvl="1" indent="-449263">
              <a:buFont typeface="Arial" panose="020B0604020202020204" pitchFamily="34" charset="0"/>
              <a:buChar char="•"/>
            </a:pPr>
            <a:endParaRPr lang="en-US" dirty="0"/>
          </a:p>
        </p:txBody>
      </p:sp>
    </p:spTree>
    <p:extLst>
      <p:ext uri="{BB962C8B-B14F-4D97-AF65-F5344CB8AC3E}">
        <p14:creationId xmlns:p14="http://schemas.microsoft.com/office/powerpoint/2010/main" val="334881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components of life insurance</a:t>
            </a:r>
          </a:p>
        </p:txBody>
      </p:sp>
      <p:sp>
        <p:nvSpPr>
          <p:cNvPr id="4" name="Content Placeholder 3"/>
          <p:cNvSpPr>
            <a:spLocks noGrp="1"/>
          </p:cNvSpPr>
          <p:nvPr>
            <p:ph idx="1"/>
          </p:nvPr>
        </p:nvSpPr>
        <p:spPr/>
        <p:txBody>
          <a:bodyPr/>
          <a:lstStyle/>
          <a:p>
            <a:pPr marL="695324" indent="-457200">
              <a:buFont typeface="+mj-lt"/>
              <a:buAutoNum type="arabicPeriod" startAt="2"/>
            </a:pPr>
            <a:r>
              <a:rPr lang="en-US" dirty="0"/>
              <a:t>Cash value</a:t>
            </a:r>
          </a:p>
          <a:p>
            <a:pPr marL="922337" lvl="1" indent="-457200">
              <a:buFont typeface="Arial" panose="020B0604020202020204" pitchFamily="34" charset="0"/>
              <a:buChar char="•"/>
            </a:pPr>
            <a:r>
              <a:rPr lang="en-US" dirty="0"/>
              <a:t>Used as supplement retirement income source</a:t>
            </a:r>
          </a:p>
          <a:p>
            <a:pPr marL="922337" lvl="1" indent="-457200">
              <a:buFont typeface="Arial" panose="020B0604020202020204" pitchFamily="34" charset="0"/>
              <a:buChar char="•"/>
            </a:pPr>
            <a:r>
              <a:rPr lang="en-US" dirty="0"/>
              <a:t>Provide a source to assist in purchasing the business from the business owner</a:t>
            </a:r>
          </a:p>
          <a:p>
            <a:pPr marL="922337" lvl="1" indent="-457200">
              <a:buFont typeface="Arial" panose="020B0604020202020204" pitchFamily="34" charset="0"/>
              <a:buChar char="•"/>
            </a:pPr>
            <a:r>
              <a:rPr lang="en-US" dirty="0"/>
              <a:t>Used as an informal funding for retirement benefit</a:t>
            </a:r>
          </a:p>
          <a:p>
            <a:pPr marL="922337" lvl="1" indent="-457200">
              <a:buFont typeface="Arial" panose="020B0604020202020204" pitchFamily="34" charset="0"/>
              <a:buChar char="•"/>
            </a:pPr>
            <a:r>
              <a:rPr lang="en-US" dirty="0"/>
              <a:t>General asset of the business</a:t>
            </a:r>
          </a:p>
          <a:p>
            <a:pPr marL="922337" lvl="1" indent="-457200">
              <a:buFont typeface="Arial" panose="020B0604020202020204" pitchFamily="34" charset="0"/>
              <a:buChar char="•"/>
            </a:pPr>
            <a:endParaRPr lang="en-US" dirty="0"/>
          </a:p>
          <a:p>
            <a:pPr marL="914400" lvl="1" indent="-449263">
              <a:buFont typeface="Arial" panose="020B0604020202020204" pitchFamily="34" charset="0"/>
              <a:buChar char="•"/>
            </a:pPr>
            <a:endParaRPr lang="en-US" dirty="0"/>
          </a:p>
        </p:txBody>
      </p:sp>
    </p:spTree>
    <p:extLst>
      <p:ext uri="{BB962C8B-B14F-4D97-AF65-F5344CB8AC3E}">
        <p14:creationId xmlns:p14="http://schemas.microsoft.com/office/powerpoint/2010/main" val="389772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components of life insurance</a:t>
            </a:r>
          </a:p>
        </p:txBody>
      </p:sp>
      <p:sp>
        <p:nvSpPr>
          <p:cNvPr id="4" name="Content Placeholder 3"/>
          <p:cNvSpPr>
            <a:spLocks noGrp="1"/>
          </p:cNvSpPr>
          <p:nvPr>
            <p:ph idx="1"/>
          </p:nvPr>
        </p:nvSpPr>
        <p:spPr/>
        <p:txBody>
          <a:bodyPr/>
          <a:lstStyle/>
          <a:p>
            <a:pPr marL="238124" indent="0">
              <a:buNone/>
            </a:pPr>
            <a:r>
              <a:rPr lang="en-US" dirty="0"/>
              <a:t>3.	Riders</a:t>
            </a:r>
          </a:p>
          <a:p>
            <a:pPr marL="922337" lvl="1" indent="-457200">
              <a:buFont typeface="Arial" panose="020B0604020202020204" pitchFamily="34" charset="0"/>
              <a:buChar char="•"/>
            </a:pPr>
            <a:r>
              <a:rPr lang="en-US" dirty="0"/>
              <a:t>Optional with separate charges</a:t>
            </a:r>
          </a:p>
          <a:p>
            <a:pPr marL="922337" lvl="1" indent="-457200">
              <a:buFont typeface="Arial" panose="020B0604020202020204" pitchFamily="34" charset="0"/>
              <a:buChar char="•"/>
            </a:pPr>
            <a:r>
              <a:rPr lang="en-US" dirty="0"/>
              <a:t>Chronic illness coverage rider</a:t>
            </a:r>
          </a:p>
          <a:p>
            <a:pPr marL="922337" lvl="1" indent="-457200">
              <a:buFont typeface="Arial" panose="020B0604020202020204" pitchFamily="34" charset="0"/>
              <a:buChar char="•"/>
            </a:pPr>
            <a:endParaRPr lang="en-US" dirty="0"/>
          </a:p>
          <a:p>
            <a:pPr marL="922337" lvl="1" indent="-457200">
              <a:buFont typeface="Arial" panose="020B0604020202020204" pitchFamily="34" charset="0"/>
              <a:buChar char="•"/>
            </a:pPr>
            <a:endParaRPr lang="en-US" dirty="0"/>
          </a:p>
          <a:p>
            <a:pPr marL="922337" lvl="1" indent="-457200">
              <a:buFont typeface="Arial" panose="020B0604020202020204" pitchFamily="34" charset="0"/>
              <a:buChar char="•"/>
            </a:pPr>
            <a:endParaRPr lang="en-US" dirty="0"/>
          </a:p>
          <a:p>
            <a:pPr marL="914400" lvl="1" indent="-449263">
              <a:buFont typeface="Arial" panose="020B0604020202020204" pitchFamily="34" charset="0"/>
              <a:buChar char="•"/>
            </a:pPr>
            <a:endParaRPr lang="en-US" dirty="0"/>
          </a:p>
        </p:txBody>
      </p:sp>
    </p:spTree>
    <p:extLst>
      <p:ext uri="{BB962C8B-B14F-4D97-AF65-F5344CB8AC3E}">
        <p14:creationId xmlns:p14="http://schemas.microsoft.com/office/powerpoint/2010/main" val="45032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Take BOLD action – identify your client’s executive compensation goals</a:t>
            </a:r>
          </a:p>
        </p:txBody>
      </p:sp>
    </p:spTree>
    <p:extLst>
      <p:ext uri="{BB962C8B-B14F-4D97-AF65-F5344CB8AC3E}">
        <p14:creationId xmlns:p14="http://schemas.microsoft.com/office/powerpoint/2010/main" val="113512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Two BOLD Questionnaires</a:t>
            </a:r>
          </a:p>
        </p:txBody>
      </p:sp>
      <p:sp>
        <p:nvSpPr>
          <p:cNvPr id="4" name="Content Placeholder 3"/>
          <p:cNvSpPr>
            <a:spLocks noGrp="1"/>
          </p:cNvSpPr>
          <p:nvPr>
            <p:ph idx="1"/>
          </p:nvPr>
        </p:nvSpPr>
        <p:spPr/>
        <p:txBody>
          <a:bodyPr/>
          <a:lstStyle/>
          <a:p>
            <a:pPr marL="457200" indent="-457200">
              <a:buFont typeface="+mj-lt"/>
              <a:buAutoNum type="arabicPeriod"/>
            </a:pPr>
            <a:r>
              <a:rPr lang="en-US" dirty="0"/>
              <a:t>Initial questionnaire</a:t>
            </a:r>
          </a:p>
          <a:p>
            <a:pPr marL="900113" lvl="2" indent="-457200"/>
            <a:r>
              <a:rPr lang="en-US" dirty="0"/>
              <a:t>General questionnaire</a:t>
            </a:r>
          </a:p>
          <a:p>
            <a:pPr marL="900113" lvl="2" indent="-457200"/>
            <a:r>
              <a:rPr lang="en-US" dirty="0"/>
              <a:t>Focus on the business owner and their family</a:t>
            </a:r>
          </a:p>
          <a:p>
            <a:pPr marL="457200" indent="-457200">
              <a:buFont typeface="+mj-lt"/>
              <a:buAutoNum type="arabicPeriod"/>
            </a:pPr>
            <a:endParaRPr lang="en-US" dirty="0"/>
          </a:p>
          <a:p>
            <a:pPr marL="457200" indent="-457200">
              <a:buFont typeface="+mj-lt"/>
              <a:buAutoNum type="arabicPeriod"/>
            </a:pPr>
            <a:r>
              <a:rPr lang="en-US" dirty="0"/>
              <a:t>Executive compensation questionnaire</a:t>
            </a:r>
          </a:p>
          <a:p>
            <a:pPr marL="900113" lvl="2" indent="-457200"/>
            <a:r>
              <a:rPr lang="en-US" dirty="0"/>
              <a:t>Specific questionnaire for executive compensation</a:t>
            </a:r>
          </a:p>
          <a:p>
            <a:pPr marL="900113" lvl="2" indent="-457200"/>
            <a:r>
              <a:rPr lang="en-US" dirty="0"/>
              <a:t>Uncovers the desires of both business owner and executive</a:t>
            </a:r>
          </a:p>
        </p:txBody>
      </p:sp>
    </p:spTree>
    <p:extLst>
      <p:ext uri="{BB962C8B-B14F-4D97-AF65-F5344CB8AC3E}">
        <p14:creationId xmlns:p14="http://schemas.microsoft.com/office/powerpoint/2010/main" val="142570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compensation questionnaire – Part one</a:t>
            </a:r>
          </a:p>
        </p:txBody>
      </p:sp>
      <p:pic>
        <p:nvPicPr>
          <p:cNvPr id="5" name="Picture 4"/>
          <p:cNvPicPr>
            <a:picLocks noChangeAspect="1"/>
          </p:cNvPicPr>
          <p:nvPr/>
        </p:nvPicPr>
        <p:blipFill>
          <a:blip r:embed="rId3"/>
          <a:stretch>
            <a:fillRect/>
          </a:stretch>
        </p:blipFill>
        <p:spPr>
          <a:xfrm>
            <a:off x="876300" y="2503162"/>
            <a:ext cx="10649617" cy="3563039"/>
          </a:xfrm>
          <a:prstGeom prst="rect">
            <a:avLst/>
          </a:prstGeom>
        </p:spPr>
      </p:pic>
    </p:spTree>
    <p:extLst>
      <p:ext uri="{BB962C8B-B14F-4D97-AF65-F5344CB8AC3E}">
        <p14:creationId xmlns:p14="http://schemas.microsoft.com/office/powerpoint/2010/main" val="191822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compensation questionnaire – Part two</a:t>
            </a:r>
          </a:p>
        </p:txBody>
      </p:sp>
      <p:pic>
        <p:nvPicPr>
          <p:cNvPr id="4" name="Picture 3"/>
          <p:cNvPicPr>
            <a:picLocks noChangeAspect="1"/>
          </p:cNvPicPr>
          <p:nvPr/>
        </p:nvPicPr>
        <p:blipFill>
          <a:blip r:embed="rId3"/>
          <a:stretch>
            <a:fillRect/>
          </a:stretch>
        </p:blipFill>
        <p:spPr>
          <a:xfrm>
            <a:off x="792666" y="2000400"/>
            <a:ext cx="10284909" cy="4583491"/>
          </a:xfrm>
          <a:prstGeom prst="rect">
            <a:avLst/>
          </a:prstGeom>
        </p:spPr>
      </p:pic>
    </p:spTree>
    <p:extLst>
      <p:ext uri="{BB962C8B-B14F-4D97-AF65-F5344CB8AC3E}">
        <p14:creationId xmlns:p14="http://schemas.microsoft.com/office/powerpoint/2010/main" val="65737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compensation questionnaire – Part three</a:t>
            </a:r>
          </a:p>
        </p:txBody>
      </p:sp>
      <p:pic>
        <p:nvPicPr>
          <p:cNvPr id="4" name="Picture 3"/>
          <p:cNvPicPr>
            <a:picLocks noChangeAspect="1"/>
          </p:cNvPicPr>
          <p:nvPr/>
        </p:nvPicPr>
        <p:blipFill>
          <a:blip r:embed="rId3"/>
          <a:stretch>
            <a:fillRect/>
          </a:stretch>
        </p:blipFill>
        <p:spPr>
          <a:xfrm>
            <a:off x="876300" y="2896686"/>
            <a:ext cx="10308996" cy="2459719"/>
          </a:xfrm>
          <a:prstGeom prst="rect">
            <a:avLst/>
          </a:prstGeom>
        </p:spPr>
      </p:pic>
    </p:spTree>
    <p:extLst>
      <p:ext uri="{BB962C8B-B14F-4D97-AF65-F5344CB8AC3E}">
        <p14:creationId xmlns:p14="http://schemas.microsoft.com/office/powerpoint/2010/main" val="164426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Bonus arrangements</a:t>
            </a:r>
            <a:br>
              <a:rPr lang="en-US" dirty="0"/>
            </a:br>
            <a:br>
              <a:rPr lang="en-US" dirty="0"/>
            </a:br>
            <a:r>
              <a:rPr lang="en-US" sz="3200" dirty="0"/>
              <a:t>Executive Bonus</a:t>
            </a:r>
            <a:br>
              <a:rPr lang="en-US" sz="3200" dirty="0"/>
            </a:br>
            <a:r>
              <a:rPr lang="en-US" sz="3200" dirty="0"/>
              <a:t>Golden Executive Bonus Arrangements (GEBA)</a:t>
            </a:r>
            <a:br>
              <a:rPr lang="en-US" sz="3200" dirty="0"/>
            </a:br>
            <a:r>
              <a:rPr lang="en-US" sz="3200" dirty="0"/>
              <a:t>Golden Executive Match (GEM)</a:t>
            </a:r>
            <a:endParaRPr lang="en-US" dirty="0"/>
          </a:p>
        </p:txBody>
      </p:sp>
    </p:spTree>
    <p:extLst>
      <p:ext uri="{BB962C8B-B14F-4D97-AF65-F5344CB8AC3E}">
        <p14:creationId xmlns:p14="http://schemas.microsoft.com/office/powerpoint/2010/main" val="231161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What is BOLD?</a:t>
            </a:r>
          </a:p>
        </p:txBody>
      </p:sp>
    </p:spTree>
    <p:extLst>
      <p:ext uri="{BB962C8B-B14F-4D97-AF65-F5344CB8AC3E}">
        <p14:creationId xmlns:p14="http://schemas.microsoft.com/office/powerpoint/2010/main" val="88338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Executive Bonus Arrangements</a:t>
            </a:r>
          </a:p>
        </p:txBody>
      </p:sp>
      <p:sp>
        <p:nvSpPr>
          <p:cNvPr id="4" name="Content Placeholder 3"/>
          <p:cNvSpPr>
            <a:spLocks noGrp="1"/>
          </p:cNvSpPr>
          <p:nvPr>
            <p:ph idx="1"/>
          </p:nvPr>
        </p:nvSpPr>
        <p:spPr/>
        <p:txBody>
          <a:bodyPr/>
          <a:lstStyle/>
          <a:p>
            <a:r>
              <a:rPr lang="en-US" dirty="0"/>
              <a:t>Simple (to understand) and deductible (to the business)</a:t>
            </a:r>
          </a:p>
          <a:p>
            <a:r>
              <a:rPr lang="en-US" dirty="0"/>
              <a:t>Employee owns the life insurance policy</a:t>
            </a:r>
          </a:p>
          <a:p>
            <a:r>
              <a:rPr lang="en-US" dirty="0"/>
              <a:t>Employer bonuses premium dollars to employee</a:t>
            </a:r>
          </a:p>
        </p:txBody>
      </p:sp>
    </p:spTree>
    <p:extLst>
      <p:ext uri="{BB962C8B-B14F-4D97-AF65-F5344CB8AC3E}">
        <p14:creationId xmlns:p14="http://schemas.microsoft.com/office/powerpoint/2010/main" val="172714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Bonus</a:t>
            </a:r>
          </a:p>
        </p:txBody>
      </p:sp>
      <p:pic>
        <p:nvPicPr>
          <p:cNvPr id="4" name="Picture 3"/>
          <p:cNvPicPr>
            <a:picLocks noChangeAspect="1"/>
          </p:cNvPicPr>
          <p:nvPr/>
        </p:nvPicPr>
        <p:blipFill>
          <a:blip r:embed="rId3"/>
          <a:stretch>
            <a:fillRect/>
          </a:stretch>
        </p:blipFill>
        <p:spPr>
          <a:xfrm>
            <a:off x="1324200" y="2064675"/>
            <a:ext cx="8715150" cy="4627227"/>
          </a:xfrm>
          <a:prstGeom prst="rect">
            <a:avLst/>
          </a:prstGeom>
        </p:spPr>
      </p:pic>
    </p:spTree>
    <p:extLst>
      <p:ext uri="{BB962C8B-B14F-4D97-AF65-F5344CB8AC3E}">
        <p14:creationId xmlns:p14="http://schemas.microsoft.com/office/powerpoint/2010/main" val="369950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GEBA</a:t>
            </a:r>
          </a:p>
        </p:txBody>
      </p:sp>
      <p:pic>
        <p:nvPicPr>
          <p:cNvPr id="5" name="Picture 4"/>
          <p:cNvPicPr>
            <a:picLocks noChangeAspect="1"/>
          </p:cNvPicPr>
          <p:nvPr/>
        </p:nvPicPr>
        <p:blipFill>
          <a:blip r:embed="rId3"/>
          <a:stretch>
            <a:fillRect/>
          </a:stretch>
        </p:blipFill>
        <p:spPr>
          <a:xfrm>
            <a:off x="805800" y="1927860"/>
            <a:ext cx="9319275" cy="4575428"/>
          </a:xfrm>
          <a:prstGeom prst="rect">
            <a:avLst/>
          </a:prstGeom>
        </p:spPr>
      </p:pic>
    </p:spTree>
    <p:extLst>
      <p:ext uri="{BB962C8B-B14F-4D97-AF65-F5344CB8AC3E}">
        <p14:creationId xmlns:p14="http://schemas.microsoft.com/office/powerpoint/2010/main" val="98434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GEM</a:t>
            </a:r>
          </a:p>
        </p:txBody>
      </p:sp>
      <p:pic>
        <p:nvPicPr>
          <p:cNvPr id="5" name="Picture 4"/>
          <p:cNvPicPr>
            <a:picLocks noChangeAspect="1"/>
          </p:cNvPicPr>
          <p:nvPr/>
        </p:nvPicPr>
        <p:blipFill>
          <a:blip r:embed="rId3"/>
          <a:stretch>
            <a:fillRect/>
          </a:stretch>
        </p:blipFill>
        <p:spPr>
          <a:xfrm>
            <a:off x="876300" y="2185035"/>
            <a:ext cx="9319275" cy="4575428"/>
          </a:xfrm>
          <a:prstGeom prst="rect">
            <a:avLst/>
          </a:prstGeom>
        </p:spPr>
      </p:pic>
      <p:pic>
        <p:nvPicPr>
          <p:cNvPr id="3" name="Picture 2"/>
          <p:cNvPicPr>
            <a:picLocks noChangeAspect="1"/>
          </p:cNvPicPr>
          <p:nvPr/>
        </p:nvPicPr>
        <p:blipFill>
          <a:blip r:embed="rId4"/>
          <a:stretch>
            <a:fillRect/>
          </a:stretch>
        </p:blipFill>
        <p:spPr>
          <a:xfrm>
            <a:off x="2607525" y="1927860"/>
            <a:ext cx="5472000" cy="1344000"/>
          </a:xfrm>
          <a:prstGeom prst="rect">
            <a:avLst/>
          </a:prstGeom>
        </p:spPr>
      </p:pic>
    </p:spTree>
    <p:extLst>
      <p:ext uri="{BB962C8B-B14F-4D97-AF65-F5344CB8AC3E}">
        <p14:creationId xmlns:p14="http://schemas.microsoft.com/office/powerpoint/2010/main" val="377144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Split-dollar arrangements</a:t>
            </a:r>
            <a:br>
              <a:rPr lang="en-US" dirty="0"/>
            </a:br>
            <a:br>
              <a:rPr lang="en-US" dirty="0"/>
            </a:br>
            <a:r>
              <a:rPr lang="en-US" sz="3200" dirty="0"/>
              <a:t>Key person plus</a:t>
            </a:r>
            <a:br>
              <a:rPr lang="en-US" sz="3200" dirty="0"/>
            </a:br>
            <a:r>
              <a:rPr lang="en-US" sz="3200" dirty="0"/>
              <a:t>Employer-financed life insurance</a:t>
            </a:r>
            <a:endParaRPr lang="en-US" dirty="0"/>
          </a:p>
        </p:txBody>
      </p:sp>
    </p:spTree>
    <p:extLst>
      <p:ext uri="{BB962C8B-B14F-4D97-AF65-F5344CB8AC3E}">
        <p14:creationId xmlns:p14="http://schemas.microsoft.com/office/powerpoint/2010/main" val="387739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split dollar?</a:t>
            </a:r>
          </a:p>
        </p:txBody>
      </p:sp>
      <p:sp>
        <p:nvSpPr>
          <p:cNvPr id="4" name="Content Placeholder 3"/>
          <p:cNvSpPr>
            <a:spLocks noGrp="1"/>
          </p:cNvSpPr>
          <p:nvPr>
            <p:ph idx="1"/>
          </p:nvPr>
        </p:nvSpPr>
        <p:spPr/>
        <p:txBody>
          <a:bodyPr/>
          <a:lstStyle/>
          <a:p>
            <a:r>
              <a:rPr lang="en-US" dirty="0"/>
              <a:t>Splits the benefits of the life insurance contract between employer and executive</a:t>
            </a:r>
          </a:p>
          <a:p>
            <a:endParaRPr lang="en-US" dirty="0"/>
          </a:p>
          <a:p>
            <a:r>
              <a:rPr lang="en-US" dirty="0"/>
              <a:t>Two arrangements:</a:t>
            </a:r>
          </a:p>
          <a:p>
            <a:pPr marL="690563" lvl="1" indent="-457200">
              <a:buFont typeface="+mj-lt"/>
              <a:buAutoNum type="arabicPeriod"/>
            </a:pPr>
            <a:r>
              <a:rPr lang="en-US" dirty="0"/>
              <a:t>Key person plus – owned by business</a:t>
            </a:r>
          </a:p>
          <a:p>
            <a:pPr marL="690563" lvl="1" indent="-457200">
              <a:buFont typeface="+mj-lt"/>
              <a:buAutoNum type="arabicPeriod"/>
            </a:pPr>
            <a:r>
              <a:rPr lang="en-US" dirty="0"/>
              <a:t>Employer-financed life insurance – owned by the executive</a:t>
            </a:r>
          </a:p>
        </p:txBody>
      </p:sp>
    </p:spTree>
    <p:extLst>
      <p:ext uri="{BB962C8B-B14F-4D97-AF65-F5344CB8AC3E}">
        <p14:creationId xmlns:p14="http://schemas.microsoft.com/office/powerpoint/2010/main" val="425455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person plus</a:t>
            </a:r>
          </a:p>
        </p:txBody>
      </p:sp>
      <p:pic>
        <p:nvPicPr>
          <p:cNvPr id="4" name="Picture 3"/>
          <p:cNvPicPr>
            <a:picLocks noChangeAspect="1"/>
          </p:cNvPicPr>
          <p:nvPr/>
        </p:nvPicPr>
        <p:blipFill>
          <a:blip r:embed="rId3"/>
          <a:stretch>
            <a:fillRect/>
          </a:stretch>
        </p:blipFill>
        <p:spPr>
          <a:xfrm>
            <a:off x="1835925" y="2183251"/>
            <a:ext cx="6736575" cy="4218156"/>
          </a:xfrm>
          <a:prstGeom prst="rect">
            <a:avLst/>
          </a:prstGeom>
        </p:spPr>
      </p:pic>
    </p:spTree>
    <p:extLst>
      <p:ext uri="{BB962C8B-B14F-4D97-AF65-F5344CB8AC3E}">
        <p14:creationId xmlns:p14="http://schemas.microsoft.com/office/powerpoint/2010/main" val="298964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24" y="397476"/>
            <a:ext cx="10363200" cy="960120"/>
          </a:xfrm>
        </p:spPr>
        <p:txBody>
          <a:bodyPr/>
          <a:lstStyle/>
          <a:p>
            <a:r>
              <a:rPr lang="en-US" dirty="0"/>
              <a:t>Key person plus</a:t>
            </a:r>
          </a:p>
        </p:txBody>
      </p:sp>
      <p:pic>
        <p:nvPicPr>
          <p:cNvPr id="4" name="Picture 3">
            <a:extLst>
              <a:ext uri="{FF2B5EF4-FFF2-40B4-BE49-F238E27FC236}">
                <a16:creationId xmlns:a16="http://schemas.microsoft.com/office/drawing/2014/main" id="{CAAB9DC1-CE6B-4C0B-964E-F1195E780885}"/>
              </a:ext>
            </a:extLst>
          </p:cNvPr>
          <p:cNvPicPr>
            <a:picLocks noChangeAspect="1"/>
          </p:cNvPicPr>
          <p:nvPr/>
        </p:nvPicPr>
        <p:blipFill>
          <a:blip r:embed="rId3"/>
          <a:stretch>
            <a:fillRect/>
          </a:stretch>
        </p:blipFill>
        <p:spPr>
          <a:xfrm>
            <a:off x="261257" y="230687"/>
            <a:ext cx="11658600" cy="63966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3B5B3706-F654-4A05-8398-AC244E6DF3A8}"/>
              </a:ext>
            </a:extLst>
          </p:cNvPr>
          <p:cNvSpPr txBox="1"/>
          <p:nvPr/>
        </p:nvSpPr>
        <p:spPr>
          <a:xfrm>
            <a:off x="382193" y="6627312"/>
            <a:ext cx="7488178" cy="261610"/>
          </a:xfrm>
          <a:prstGeom prst="rect">
            <a:avLst/>
          </a:prstGeom>
          <a:noFill/>
        </p:spPr>
        <p:txBody>
          <a:bodyPr wrap="square" rtlCol="0">
            <a:spAutoFit/>
          </a:bodyPr>
          <a:lstStyle/>
          <a:p>
            <a:r>
              <a:rPr lang="en-US" sz="1100" dirty="0"/>
              <a:t>This hypothetical example is for illustrative purposes only.</a:t>
            </a:r>
          </a:p>
        </p:txBody>
      </p:sp>
    </p:spTree>
    <p:extLst>
      <p:ext uri="{BB962C8B-B14F-4D97-AF65-F5344CB8AC3E}">
        <p14:creationId xmlns:p14="http://schemas.microsoft.com/office/powerpoint/2010/main" val="368162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24" y="397476"/>
            <a:ext cx="10363200" cy="960120"/>
          </a:xfrm>
        </p:spPr>
        <p:txBody>
          <a:bodyPr/>
          <a:lstStyle/>
          <a:p>
            <a:r>
              <a:rPr lang="en-US" dirty="0"/>
              <a:t>Key person plus</a:t>
            </a:r>
          </a:p>
        </p:txBody>
      </p:sp>
      <p:sp>
        <p:nvSpPr>
          <p:cNvPr id="6" name="TextBox 5">
            <a:extLst>
              <a:ext uri="{FF2B5EF4-FFF2-40B4-BE49-F238E27FC236}">
                <a16:creationId xmlns:a16="http://schemas.microsoft.com/office/drawing/2014/main" id="{3B5B3706-F654-4A05-8398-AC244E6DF3A8}"/>
              </a:ext>
            </a:extLst>
          </p:cNvPr>
          <p:cNvSpPr txBox="1"/>
          <p:nvPr/>
        </p:nvSpPr>
        <p:spPr>
          <a:xfrm>
            <a:off x="6766540" y="6532534"/>
            <a:ext cx="7488178" cy="261610"/>
          </a:xfrm>
          <a:prstGeom prst="rect">
            <a:avLst/>
          </a:prstGeom>
          <a:noFill/>
        </p:spPr>
        <p:txBody>
          <a:bodyPr wrap="square" rtlCol="0">
            <a:spAutoFit/>
          </a:bodyPr>
          <a:lstStyle/>
          <a:p>
            <a:r>
              <a:rPr lang="en-US" sz="1100" dirty="0"/>
              <a:t>This hypothetical example is for illustrative purposes only.</a:t>
            </a:r>
          </a:p>
        </p:txBody>
      </p:sp>
      <p:pic>
        <p:nvPicPr>
          <p:cNvPr id="5" name="Picture 4">
            <a:extLst>
              <a:ext uri="{FF2B5EF4-FFF2-40B4-BE49-F238E27FC236}">
                <a16:creationId xmlns:a16="http://schemas.microsoft.com/office/drawing/2014/main" id="{816140ED-0214-45B1-923E-91E11A0017F0}"/>
              </a:ext>
            </a:extLst>
          </p:cNvPr>
          <p:cNvPicPr>
            <a:picLocks noChangeAspect="1"/>
          </p:cNvPicPr>
          <p:nvPr/>
        </p:nvPicPr>
        <p:blipFill>
          <a:blip r:embed="rId3"/>
          <a:stretch>
            <a:fillRect/>
          </a:stretch>
        </p:blipFill>
        <p:spPr>
          <a:xfrm>
            <a:off x="186545" y="283029"/>
            <a:ext cx="4821178" cy="5900058"/>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C8183B0C-7623-4FE0-91AD-AA4E8B0051FC}"/>
              </a:ext>
            </a:extLst>
          </p:cNvPr>
          <p:cNvPicPr>
            <a:picLocks noChangeAspect="1"/>
          </p:cNvPicPr>
          <p:nvPr/>
        </p:nvPicPr>
        <p:blipFill>
          <a:blip r:embed="rId4"/>
          <a:stretch>
            <a:fillRect/>
          </a:stretch>
        </p:blipFill>
        <p:spPr>
          <a:xfrm>
            <a:off x="1320949" y="1207984"/>
            <a:ext cx="4512453" cy="5497624"/>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6D01F0AA-1633-4709-B9D6-C6090C82E556}"/>
              </a:ext>
            </a:extLst>
          </p:cNvPr>
          <p:cNvPicPr>
            <a:picLocks noChangeAspect="1"/>
          </p:cNvPicPr>
          <p:nvPr/>
        </p:nvPicPr>
        <p:blipFill>
          <a:blip r:embed="rId5"/>
          <a:stretch>
            <a:fillRect/>
          </a:stretch>
        </p:blipFill>
        <p:spPr>
          <a:xfrm>
            <a:off x="4996248" y="1207984"/>
            <a:ext cx="7009207" cy="45624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8161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Employer-financed life insurance</a:t>
            </a:r>
          </a:p>
        </p:txBody>
      </p:sp>
      <p:pic>
        <p:nvPicPr>
          <p:cNvPr id="4" name="Picture 3"/>
          <p:cNvPicPr>
            <a:picLocks noChangeAspect="1"/>
          </p:cNvPicPr>
          <p:nvPr/>
        </p:nvPicPr>
        <p:blipFill>
          <a:blip r:embed="rId3"/>
          <a:stretch>
            <a:fillRect/>
          </a:stretch>
        </p:blipFill>
        <p:spPr>
          <a:xfrm>
            <a:off x="369900" y="2639250"/>
            <a:ext cx="11376000" cy="2532000"/>
          </a:xfrm>
          <a:prstGeom prst="rect">
            <a:avLst/>
          </a:prstGeom>
        </p:spPr>
      </p:pic>
    </p:spTree>
    <p:extLst>
      <p:ext uri="{BB962C8B-B14F-4D97-AF65-F5344CB8AC3E}">
        <p14:creationId xmlns:p14="http://schemas.microsoft.com/office/powerpoint/2010/main" val="121781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BOLD?</a:t>
            </a:r>
          </a:p>
        </p:txBody>
      </p:sp>
      <p:sp>
        <p:nvSpPr>
          <p:cNvPr id="3" name="Content Placeholder 2"/>
          <p:cNvSpPr>
            <a:spLocks noGrp="1"/>
          </p:cNvSpPr>
          <p:nvPr>
            <p:ph idx="1"/>
          </p:nvPr>
        </p:nvSpPr>
        <p:spPr/>
        <p:txBody>
          <a:bodyPr/>
          <a:lstStyle/>
          <a:p>
            <a:pPr marL="457200" indent="-457200">
              <a:buFont typeface="+mj-lt"/>
              <a:buAutoNum type="arabicPeriod"/>
            </a:pPr>
            <a:r>
              <a:rPr lang="en-US" dirty="0"/>
              <a:t>Ready-to-use marketing program for your business owner clients</a:t>
            </a:r>
          </a:p>
          <a:p>
            <a:pPr marL="457200" indent="-457200">
              <a:buFont typeface="+mj-lt"/>
              <a:buAutoNum type="arabicPeriod"/>
            </a:pPr>
            <a:r>
              <a:rPr lang="en-US" dirty="0"/>
              <a:t>Turn-key fact-finding to help you to identify business owner priorities and financial solutions</a:t>
            </a:r>
          </a:p>
          <a:p>
            <a:pPr marL="457200" indent="-457200">
              <a:buFont typeface="+mj-lt"/>
              <a:buAutoNum type="arabicPeriod"/>
            </a:pPr>
            <a:r>
              <a:rPr lang="en-US" dirty="0"/>
              <a:t>Educational content for:</a:t>
            </a:r>
          </a:p>
          <a:p>
            <a:pPr lvl="2"/>
            <a:r>
              <a:rPr lang="en-US" dirty="0"/>
              <a:t>Business owner clients</a:t>
            </a:r>
          </a:p>
          <a:p>
            <a:pPr lvl="2"/>
            <a:r>
              <a:rPr lang="en-US" dirty="0"/>
              <a:t>Business owner professionals</a:t>
            </a:r>
          </a:p>
          <a:p>
            <a:pPr lvl="2"/>
            <a:r>
              <a:rPr lang="en-US" dirty="0"/>
              <a:t>Financial professionals</a:t>
            </a:r>
          </a:p>
        </p:txBody>
      </p:sp>
    </p:spTree>
    <p:extLst>
      <p:ext uri="{BB962C8B-B14F-4D97-AF65-F5344CB8AC3E}">
        <p14:creationId xmlns:p14="http://schemas.microsoft.com/office/powerpoint/2010/main" val="248491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Nonqualified deferred compensation (NQDC)</a:t>
            </a:r>
          </a:p>
        </p:txBody>
      </p:sp>
    </p:spTree>
    <p:extLst>
      <p:ext uri="{BB962C8B-B14F-4D97-AF65-F5344CB8AC3E}">
        <p14:creationId xmlns:p14="http://schemas.microsoft.com/office/powerpoint/2010/main" val="127766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NQDC?</a:t>
            </a:r>
          </a:p>
        </p:txBody>
      </p:sp>
      <p:pic>
        <p:nvPicPr>
          <p:cNvPr id="5" name="Picture 4"/>
          <p:cNvPicPr>
            <a:picLocks noChangeAspect="1"/>
          </p:cNvPicPr>
          <p:nvPr/>
        </p:nvPicPr>
        <p:blipFill>
          <a:blip r:embed="rId3"/>
          <a:stretch>
            <a:fillRect/>
          </a:stretch>
        </p:blipFill>
        <p:spPr>
          <a:xfrm>
            <a:off x="809625" y="2407920"/>
            <a:ext cx="9496425" cy="3926839"/>
          </a:xfrm>
          <a:prstGeom prst="rect">
            <a:avLst/>
          </a:prstGeom>
        </p:spPr>
      </p:pic>
    </p:spTree>
    <p:extLst>
      <p:ext uri="{BB962C8B-B14F-4D97-AF65-F5344CB8AC3E}">
        <p14:creationId xmlns:p14="http://schemas.microsoft.com/office/powerpoint/2010/main" val="1121941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Deferral</a:t>
            </a:r>
          </a:p>
        </p:txBody>
      </p:sp>
      <p:pic>
        <p:nvPicPr>
          <p:cNvPr id="4" name="Picture 3"/>
          <p:cNvPicPr>
            <a:picLocks noChangeAspect="1"/>
          </p:cNvPicPr>
          <p:nvPr/>
        </p:nvPicPr>
        <p:blipFill>
          <a:blip r:embed="rId3"/>
          <a:stretch>
            <a:fillRect/>
          </a:stretch>
        </p:blipFill>
        <p:spPr>
          <a:xfrm>
            <a:off x="2106375" y="2118360"/>
            <a:ext cx="8209200" cy="1958062"/>
          </a:xfrm>
          <a:prstGeom prst="rect">
            <a:avLst/>
          </a:prstGeom>
        </p:spPr>
      </p:pic>
      <p:pic>
        <p:nvPicPr>
          <p:cNvPr id="5" name="Picture 4"/>
          <p:cNvPicPr>
            <a:picLocks noChangeAspect="1"/>
          </p:cNvPicPr>
          <p:nvPr/>
        </p:nvPicPr>
        <p:blipFill>
          <a:blip r:embed="rId4"/>
          <a:stretch>
            <a:fillRect/>
          </a:stretch>
        </p:blipFill>
        <p:spPr>
          <a:xfrm>
            <a:off x="2032950" y="4247250"/>
            <a:ext cx="9501825" cy="2017090"/>
          </a:xfrm>
          <a:prstGeom prst="rect">
            <a:avLst/>
          </a:prstGeom>
        </p:spPr>
      </p:pic>
      <p:cxnSp>
        <p:nvCxnSpPr>
          <p:cNvPr id="7" name="Straight Connector 6"/>
          <p:cNvCxnSpPr/>
          <p:nvPr/>
        </p:nvCxnSpPr>
        <p:spPr>
          <a:xfrm>
            <a:off x="0" y="407642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250" y="2686050"/>
            <a:ext cx="1476375" cy="923330"/>
          </a:xfrm>
          <a:prstGeom prst="rect">
            <a:avLst/>
          </a:prstGeom>
          <a:noFill/>
        </p:spPr>
        <p:txBody>
          <a:bodyPr wrap="square" rtlCol="0">
            <a:spAutoFit/>
          </a:bodyPr>
          <a:lstStyle/>
          <a:p>
            <a:pPr algn="ctr"/>
            <a:r>
              <a:rPr lang="en-US" dirty="0"/>
              <a:t>During working years</a:t>
            </a:r>
          </a:p>
        </p:txBody>
      </p:sp>
      <p:sp>
        <p:nvSpPr>
          <p:cNvPr id="9" name="TextBox 8"/>
          <p:cNvSpPr txBox="1"/>
          <p:nvPr/>
        </p:nvSpPr>
        <p:spPr>
          <a:xfrm>
            <a:off x="476249" y="5071129"/>
            <a:ext cx="1476375" cy="369332"/>
          </a:xfrm>
          <a:prstGeom prst="rect">
            <a:avLst/>
          </a:prstGeom>
          <a:noFill/>
        </p:spPr>
        <p:txBody>
          <a:bodyPr wrap="square" rtlCol="0">
            <a:spAutoFit/>
          </a:bodyPr>
          <a:lstStyle/>
          <a:p>
            <a:pPr algn="ctr"/>
            <a:r>
              <a:rPr lang="en-US" dirty="0"/>
              <a:t>Retirement</a:t>
            </a:r>
          </a:p>
        </p:txBody>
      </p:sp>
    </p:spTree>
    <p:extLst>
      <p:ext uri="{BB962C8B-B14F-4D97-AF65-F5344CB8AC3E}">
        <p14:creationId xmlns:p14="http://schemas.microsoft.com/office/powerpoint/2010/main" val="283120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2E9B-F8D5-47D7-B1ED-2CBBAD0F5493}"/>
              </a:ext>
            </a:extLst>
          </p:cNvPr>
          <p:cNvSpPr>
            <a:spLocks noGrp="1"/>
          </p:cNvSpPr>
          <p:nvPr>
            <p:ph type="title"/>
          </p:nvPr>
        </p:nvSpPr>
        <p:spPr>
          <a:xfrm>
            <a:off x="914400" y="830580"/>
            <a:ext cx="10363200" cy="960120"/>
          </a:xfrm>
        </p:spPr>
        <p:txBody>
          <a:bodyPr/>
          <a:lstStyle/>
          <a:p>
            <a:r>
              <a:rPr lang="en-US" dirty="0"/>
              <a:t>Executive details and deferral</a:t>
            </a:r>
          </a:p>
        </p:txBody>
      </p:sp>
      <p:pic>
        <p:nvPicPr>
          <p:cNvPr id="5" name="Content Placeholder 4">
            <a:extLst>
              <a:ext uri="{FF2B5EF4-FFF2-40B4-BE49-F238E27FC236}">
                <a16:creationId xmlns:a16="http://schemas.microsoft.com/office/drawing/2014/main" id="{CE528355-0616-4923-8056-5D465FEB4975}"/>
              </a:ext>
            </a:extLst>
          </p:cNvPr>
          <p:cNvPicPr>
            <a:picLocks noGrp="1" noChangeAspect="1"/>
          </p:cNvPicPr>
          <p:nvPr>
            <p:ph idx="1"/>
          </p:nvPr>
        </p:nvPicPr>
        <p:blipFill>
          <a:blip r:embed="rId3"/>
          <a:stretch>
            <a:fillRect/>
          </a:stretch>
        </p:blipFill>
        <p:spPr>
          <a:xfrm>
            <a:off x="1106925" y="1468483"/>
            <a:ext cx="9706217" cy="4772854"/>
          </a:xfrm>
          <a:effectLst>
            <a:outerShdw blurRad="63500" sx="102000" sy="102000" algn="ctr" rotWithShape="0">
              <a:prstClr val="black">
                <a:alpha val="40000"/>
              </a:prstClr>
            </a:outerShdw>
            <a:softEdge rad="12700"/>
          </a:effectLst>
        </p:spPr>
      </p:pic>
      <p:sp>
        <p:nvSpPr>
          <p:cNvPr id="6" name="TextBox 5">
            <a:extLst>
              <a:ext uri="{FF2B5EF4-FFF2-40B4-BE49-F238E27FC236}">
                <a16:creationId xmlns:a16="http://schemas.microsoft.com/office/drawing/2014/main" id="{79556327-BF2A-4FAC-8E80-FB7963801F02}"/>
              </a:ext>
            </a:extLst>
          </p:cNvPr>
          <p:cNvSpPr txBox="1"/>
          <p:nvPr/>
        </p:nvSpPr>
        <p:spPr>
          <a:xfrm>
            <a:off x="545479" y="6395993"/>
            <a:ext cx="7488178" cy="261610"/>
          </a:xfrm>
          <a:prstGeom prst="rect">
            <a:avLst/>
          </a:prstGeom>
          <a:noFill/>
        </p:spPr>
        <p:txBody>
          <a:bodyPr wrap="square" rtlCol="0">
            <a:spAutoFit/>
          </a:bodyPr>
          <a:lstStyle/>
          <a:p>
            <a:r>
              <a:rPr lang="en-US" sz="1100" dirty="0"/>
              <a:t>This hypothetical example is for illustrative purposes only.</a:t>
            </a:r>
          </a:p>
        </p:txBody>
      </p:sp>
    </p:spTree>
    <p:extLst>
      <p:ext uri="{BB962C8B-B14F-4D97-AF65-F5344CB8AC3E}">
        <p14:creationId xmlns:p14="http://schemas.microsoft.com/office/powerpoint/2010/main" val="401205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590E-4607-4338-A240-66E7EBFA20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798B08-30A3-4113-B920-7A9CF905058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02BE223-1A1A-432E-8E8E-94F5E57A6C93}"/>
              </a:ext>
            </a:extLst>
          </p:cNvPr>
          <p:cNvPicPr>
            <a:picLocks noChangeAspect="1"/>
          </p:cNvPicPr>
          <p:nvPr/>
        </p:nvPicPr>
        <p:blipFill>
          <a:blip r:embed="rId3"/>
          <a:stretch>
            <a:fillRect/>
          </a:stretch>
        </p:blipFill>
        <p:spPr>
          <a:xfrm>
            <a:off x="357188" y="239151"/>
            <a:ext cx="11600350" cy="6056874"/>
          </a:xfrm>
          <a:prstGeom prst="rect">
            <a:avLst/>
          </a:prstGeom>
        </p:spPr>
      </p:pic>
      <p:sp>
        <p:nvSpPr>
          <p:cNvPr id="7" name="TextBox 6">
            <a:extLst>
              <a:ext uri="{FF2B5EF4-FFF2-40B4-BE49-F238E27FC236}">
                <a16:creationId xmlns:a16="http://schemas.microsoft.com/office/drawing/2014/main" id="{BD28789E-397C-498F-8AD1-2206B993F270}"/>
              </a:ext>
            </a:extLst>
          </p:cNvPr>
          <p:cNvSpPr txBox="1"/>
          <p:nvPr/>
        </p:nvSpPr>
        <p:spPr>
          <a:xfrm>
            <a:off x="545479" y="6395993"/>
            <a:ext cx="7488178" cy="261610"/>
          </a:xfrm>
          <a:prstGeom prst="rect">
            <a:avLst/>
          </a:prstGeom>
          <a:noFill/>
        </p:spPr>
        <p:txBody>
          <a:bodyPr wrap="square" rtlCol="0">
            <a:spAutoFit/>
          </a:bodyPr>
          <a:lstStyle/>
          <a:p>
            <a:r>
              <a:rPr lang="en-US" sz="1100" dirty="0"/>
              <a:t>This hypothetical example is for illustrative purposes only.</a:t>
            </a:r>
          </a:p>
        </p:txBody>
      </p:sp>
    </p:spTree>
    <p:extLst>
      <p:ext uri="{BB962C8B-B14F-4D97-AF65-F5344CB8AC3E}">
        <p14:creationId xmlns:p14="http://schemas.microsoft.com/office/powerpoint/2010/main" val="3227471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A04A-0A9D-49B0-B1D4-77D96E89C13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49B7FB9-AD3C-492E-9FE7-FEB0A493B6E7}"/>
              </a:ext>
            </a:extLst>
          </p:cNvPr>
          <p:cNvPicPr>
            <a:picLocks noChangeAspect="1"/>
          </p:cNvPicPr>
          <p:nvPr/>
        </p:nvPicPr>
        <p:blipFill>
          <a:blip r:embed="rId3"/>
          <a:stretch>
            <a:fillRect/>
          </a:stretch>
        </p:blipFill>
        <p:spPr>
          <a:xfrm>
            <a:off x="449262" y="95250"/>
            <a:ext cx="4867275" cy="6667500"/>
          </a:xfrm>
          <a:prstGeom prst="rect">
            <a:avLst/>
          </a:prstGeom>
          <a:effectLst>
            <a:outerShdw blurRad="63500" sx="102000" sy="102000" algn="ctr" rotWithShape="0">
              <a:prstClr val="black">
                <a:alpha val="40000"/>
              </a:prstClr>
            </a:outerShdw>
          </a:effectLst>
        </p:spPr>
      </p:pic>
      <p:pic>
        <p:nvPicPr>
          <p:cNvPr id="7" name="Content Placeholder 6">
            <a:extLst>
              <a:ext uri="{FF2B5EF4-FFF2-40B4-BE49-F238E27FC236}">
                <a16:creationId xmlns:a16="http://schemas.microsoft.com/office/drawing/2014/main" id="{170840BC-EC36-4EC2-970B-AF94D0869F3A}"/>
              </a:ext>
            </a:extLst>
          </p:cNvPr>
          <p:cNvPicPr>
            <a:picLocks noGrp="1" noChangeAspect="1"/>
          </p:cNvPicPr>
          <p:nvPr>
            <p:ph idx="1"/>
          </p:nvPr>
        </p:nvPicPr>
        <p:blipFill>
          <a:blip r:embed="rId4"/>
          <a:stretch>
            <a:fillRect/>
          </a:stretch>
        </p:blipFill>
        <p:spPr>
          <a:xfrm>
            <a:off x="4736533" y="1203325"/>
            <a:ext cx="7379267" cy="445135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6339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Match</a:t>
            </a:r>
          </a:p>
        </p:txBody>
      </p:sp>
      <p:pic>
        <p:nvPicPr>
          <p:cNvPr id="5" name="Picture 4"/>
          <p:cNvPicPr>
            <a:picLocks noChangeAspect="1"/>
          </p:cNvPicPr>
          <p:nvPr/>
        </p:nvPicPr>
        <p:blipFill>
          <a:blip r:embed="rId3"/>
          <a:stretch>
            <a:fillRect/>
          </a:stretch>
        </p:blipFill>
        <p:spPr>
          <a:xfrm>
            <a:off x="1952624" y="4840910"/>
            <a:ext cx="9501825" cy="2017090"/>
          </a:xfrm>
          <a:prstGeom prst="rect">
            <a:avLst/>
          </a:prstGeom>
        </p:spPr>
      </p:pic>
      <p:cxnSp>
        <p:nvCxnSpPr>
          <p:cNvPr id="7" name="Straight Connector 6"/>
          <p:cNvCxnSpPr/>
          <p:nvPr/>
        </p:nvCxnSpPr>
        <p:spPr>
          <a:xfrm>
            <a:off x="0" y="470507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250" y="2686050"/>
            <a:ext cx="1476375" cy="923330"/>
          </a:xfrm>
          <a:prstGeom prst="rect">
            <a:avLst/>
          </a:prstGeom>
          <a:noFill/>
        </p:spPr>
        <p:txBody>
          <a:bodyPr wrap="square" rtlCol="0">
            <a:spAutoFit/>
          </a:bodyPr>
          <a:lstStyle/>
          <a:p>
            <a:pPr algn="ctr"/>
            <a:r>
              <a:rPr lang="en-US" dirty="0"/>
              <a:t>During working years</a:t>
            </a:r>
          </a:p>
        </p:txBody>
      </p:sp>
      <p:sp>
        <p:nvSpPr>
          <p:cNvPr id="9" name="TextBox 8"/>
          <p:cNvSpPr txBox="1"/>
          <p:nvPr/>
        </p:nvSpPr>
        <p:spPr>
          <a:xfrm>
            <a:off x="476250" y="5560259"/>
            <a:ext cx="1476375" cy="369332"/>
          </a:xfrm>
          <a:prstGeom prst="rect">
            <a:avLst/>
          </a:prstGeom>
          <a:noFill/>
        </p:spPr>
        <p:txBody>
          <a:bodyPr wrap="square" rtlCol="0">
            <a:spAutoFit/>
          </a:bodyPr>
          <a:lstStyle/>
          <a:p>
            <a:pPr algn="ctr"/>
            <a:r>
              <a:rPr lang="en-US" dirty="0"/>
              <a:t>Retirement</a:t>
            </a:r>
          </a:p>
        </p:txBody>
      </p:sp>
      <p:pic>
        <p:nvPicPr>
          <p:cNvPr id="3" name="Picture 2"/>
          <p:cNvPicPr>
            <a:picLocks noChangeAspect="1"/>
          </p:cNvPicPr>
          <p:nvPr/>
        </p:nvPicPr>
        <p:blipFill>
          <a:blip r:embed="rId4"/>
          <a:stretch>
            <a:fillRect/>
          </a:stretch>
        </p:blipFill>
        <p:spPr>
          <a:xfrm>
            <a:off x="2021850" y="2097582"/>
            <a:ext cx="8950950" cy="2539572"/>
          </a:xfrm>
          <a:prstGeom prst="rect">
            <a:avLst/>
          </a:prstGeom>
        </p:spPr>
      </p:pic>
    </p:spTree>
    <p:extLst>
      <p:ext uri="{BB962C8B-B14F-4D97-AF65-F5344CB8AC3E}">
        <p14:creationId xmlns:p14="http://schemas.microsoft.com/office/powerpoint/2010/main" val="6227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Executive Retirement Plan (SERP)</a:t>
            </a:r>
          </a:p>
        </p:txBody>
      </p:sp>
      <p:pic>
        <p:nvPicPr>
          <p:cNvPr id="5" name="Picture 4"/>
          <p:cNvPicPr>
            <a:picLocks noChangeAspect="1"/>
          </p:cNvPicPr>
          <p:nvPr/>
        </p:nvPicPr>
        <p:blipFill>
          <a:blip r:embed="rId3"/>
          <a:stretch>
            <a:fillRect/>
          </a:stretch>
        </p:blipFill>
        <p:spPr>
          <a:xfrm>
            <a:off x="2032950" y="4247250"/>
            <a:ext cx="9501825" cy="2017090"/>
          </a:xfrm>
          <a:prstGeom prst="rect">
            <a:avLst/>
          </a:prstGeom>
        </p:spPr>
      </p:pic>
      <p:cxnSp>
        <p:nvCxnSpPr>
          <p:cNvPr id="7" name="Straight Connector 6"/>
          <p:cNvCxnSpPr/>
          <p:nvPr/>
        </p:nvCxnSpPr>
        <p:spPr>
          <a:xfrm>
            <a:off x="0" y="407642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250" y="2686050"/>
            <a:ext cx="1476375" cy="923330"/>
          </a:xfrm>
          <a:prstGeom prst="rect">
            <a:avLst/>
          </a:prstGeom>
          <a:noFill/>
        </p:spPr>
        <p:txBody>
          <a:bodyPr wrap="square" rtlCol="0">
            <a:spAutoFit/>
          </a:bodyPr>
          <a:lstStyle/>
          <a:p>
            <a:pPr algn="ctr"/>
            <a:r>
              <a:rPr lang="en-US" dirty="0"/>
              <a:t>During working years</a:t>
            </a:r>
          </a:p>
        </p:txBody>
      </p:sp>
      <p:sp>
        <p:nvSpPr>
          <p:cNvPr id="9" name="TextBox 8"/>
          <p:cNvSpPr txBox="1"/>
          <p:nvPr/>
        </p:nvSpPr>
        <p:spPr>
          <a:xfrm>
            <a:off x="476249" y="5071129"/>
            <a:ext cx="1476375" cy="369332"/>
          </a:xfrm>
          <a:prstGeom prst="rect">
            <a:avLst/>
          </a:prstGeom>
          <a:noFill/>
        </p:spPr>
        <p:txBody>
          <a:bodyPr wrap="square" rtlCol="0">
            <a:spAutoFit/>
          </a:bodyPr>
          <a:lstStyle/>
          <a:p>
            <a:pPr algn="ctr"/>
            <a:r>
              <a:rPr lang="en-US" dirty="0"/>
              <a:t>Retirement</a:t>
            </a:r>
          </a:p>
        </p:txBody>
      </p:sp>
      <p:pic>
        <p:nvPicPr>
          <p:cNvPr id="3" name="Picture 2"/>
          <p:cNvPicPr>
            <a:picLocks noChangeAspect="1"/>
          </p:cNvPicPr>
          <p:nvPr/>
        </p:nvPicPr>
        <p:blipFill>
          <a:blip r:embed="rId4"/>
          <a:stretch>
            <a:fillRect/>
          </a:stretch>
        </p:blipFill>
        <p:spPr>
          <a:xfrm>
            <a:off x="2232975" y="1987827"/>
            <a:ext cx="8463600" cy="1774270"/>
          </a:xfrm>
          <a:prstGeom prst="rect">
            <a:avLst/>
          </a:prstGeom>
        </p:spPr>
      </p:pic>
    </p:spTree>
    <p:extLst>
      <p:ext uri="{BB962C8B-B14F-4D97-AF65-F5344CB8AC3E}">
        <p14:creationId xmlns:p14="http://schemas.microsoft.com/office/powerpoint/2010/main" val="139896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Protection SERP</a:t>
            </a:r>
            <a:br>
              <a:rPr lang="en-US" dirty="0"/>
            </a:br>
            <a:br>
              <a:rPr lang="en-US" dirty="0"/>
            </a:br>
            <a:r>
              <a:rPr lang="en-US" sz="3200" dirty="0"/>
              <a:t>Split dollar – during working years</a:t>
            </a:r>
            <a:br>
              <a:rPr lang="en-US" sz="3200" dirty="0"/>
            </a:br>
            <a:r>
              <a:rPr lang="en-US" sz="3200" dirty="0"/>
              <a:t>NQDC – at retirement</a:t>
            </a:r>
            <a:endParaRPr lang="en-US" dirty="0"/>
          </a:p>
        </p:txBody>
      </p:sp>
    </p:spTree>
    <p:extLst>
      <p:ext uri="{BB962C8B-B14F-4D97-AF65-F5344CB8AC3E}">
        <p14:creationId xmlns:p14="http://schemas.microsoft.com/office/powerpoint/2010/main" val="3724751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SERP</a:t>
            </a:r>
          </a:p>
        </p:txBody>
      </p:sp>
      <p:pic>
        <p:nvPicPr>
          <p:cNvPr id="5" name="Picture 4"/>
          <p:cNvPicPr>
            <a:picLocks noChangeAspect="1"/>
          </p:cNvPicPr>
          <p:nvPr/>
        </p:nvPicPr>
        <p:blipFill>
          <a:blip r:embed="rId3"/>
          <a:stretch>
            <a:fillRect/>
          </a:stretch>
        </p:blipFill>
        <p:spPr>
          <a:xfrm>
            <a:off x="1952624" y="4736380"/>
            <a:ext cx="9501825" cy="2017090"/>
          </a:xfrm>
          <a:prstGeom prst="rect">
            <a:avLst/>
          </a:prstGeom>
        </p:spPr>
      </p:pic>
      <p:cxnSp>
        <p:nvCxnSpPr>
          <p:cNvPr id="7" name="Straight Connector 6"/>
          <p:cNvCxnSpPr/>
          <p:nvPr/>
        </p:nvCxnSpPr>
        <p:spPr>
          <a:xfrm>
            <a:off x="-38100" y="481937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250" y="2686050"/>
            <a:ext cx="1476375" cy="923330"/>
          </a:xfrm>
          <a:prstGeom prst="rect">
            <a:avLst/>
          </a:prstGeom>
          <a:noFill/>
        </p:spPr>
        <p:txBody>
          <a:bodyPr wrap="square" rtlCol="0">
            <a:spAutoFit/>
          </a:bodyPr>
          <a:lstStyle/>
          <a:p>
            <a:pPr algn="ctr"/>
            <a:r>
              <a:rPr lang="en-US" dirty="0"/>
              <a:t>During working years</a:t>
            </a:r>
          </a:p>
        </p:txBody>
      </p:sp>
      <p:sp>
        <p:nvSpPr>
          <p:cNvPr id="9" name="TextBox 8"/>
          <p:cNvSpPr txBox="1"/>
          <p:nvPr/>
        </p:nvSpPr>
        <p:spPr>
          <a:xfrm>
            <a:off x="476249" y="5071129"/>
            <a:ext cx="1476375" cy="369332"/>
          </a:xfrm>
          <a:prstGeom prst="rect">
            <a:avLst/>
          </a:prstGeom>
          <a:noFill/>
        </p:spPr>
        <p:txBody>
          <a:bodyPr wrap="square" rtlCol="0">
            <a:spAutoFit/>
          </a:bodyPr>
          <a:lstStyle/>
          <a:p>
            <a:pPr algn="ctr"/>
            <a:r>
              <a:rPr lang="en-US" dirty="0"/>
              <a:t>Retirement</a:t>
            </a:r>
          </a:p>
        </p:txBody>
      </p:sp>
      <p:pic>
        <p:nvPicPr>
          <p:cNvPr id="4" name="Picture 3"/>
          <p:cNvPicPr>
            <a:picLocks noChangeAspect="1"/>
          </p:cNvPicPr>
          <p:nvPr/>
        </p:nvPicPr>
        <p:blipFill>
          <a:blip r:embed="rId4"/>
          <a:stretch>
            <a:fillRect/>
          </a:stretch>
        </p:blipFill>
        <p:spPr>
          <a:xfrm>
            <a:off x="4519274" y="1544384"/>
            <a:ext cx="5177175" cy="3150500"/>
          </a:xfrm>
          <a:prstGeom prst="rect">
            <a:avLst/>
          </a:prstGeom>
        </p:spPr>
      </p:pic>
    </p:spTree>
    <p:extLst>
      <p:ext uri="{BB962C8B-B14F-4D97-AF65-F5344CB8AC3E}">
        <p14:creationId xmlns:p14="http://schemas.microsoft.com/office/powerpoint/2010/main" val="401789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708425" y="1406414"/>
            <a:ext cx="8892900" cy="5451586"/>
          </a:xfrm>
          <a:prstGeom prst="rect">
            <a:avLst/>
          </a:prstGeom>
        </p:spPr>
      </p:pic>
    </p:spTree>
    <p:extLst>
      <p:ext uri="{BB962C8B-B14F-4D97-AF65-F5344CB8AC3E}">
        <p14:creationId xmlns:p14="http://schemas.microsoft.com/office/powerpoint/2010/main" val="719449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590E-4607-4338-A240-66E7EBFA20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798B08-30A3-4113-B920-7A9CF9050585}"/>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BD28789E-397C-498F-8AD1-2206B993F270}"/>
              </a:ext>
            </a:extLst>
          </p:cNvPr>
          <p:cNvSpPr txBox="1"/>
          <p:nvPr/>
        </p:nvSpPr>
        <p:spPr>
          <a:xfrm>
            <a:off x="545479" y="6395993"/>
            <a:ext cx="7488178" cy="261610"/>
          </a:xfrm>
          <a:prstGeom prst="rect">
            <a:avLst/>
          </a:prstGeom>
          <a:noFill/>
        </p:spPr>
        <p:txBody>
          <a:bodyPr wrap="square" rtlCol="0">
            <a:spAutoFit/>
          </a:bodyPr>
          <a:lstStyle/>
          <a:p>
            <a:r>
              <a:rPr lang="en-US" sz="1100" dirty="0"/>
              <a:t>This hypothetical example is for illustrative purposes only.</a:t>
            </a:r>
          </a:p>
        </p:txBody>
      </p:sp>
      <p:pic>
        <p:nvPicPr>
          <p:cNvPr id="6" name="Picture 5">
            <a:extLst>
              <a:ext uri="{FF2B5EF4-FFF2-40B4-BE49-F238E27FC236}">
                <a16:creationId xmlns:a16="http://schemas.microsoft.com/office/drawing/2014/main" id="{75FC6244-5C03-4D07-BC08-32E0DFBF4BB0}"/>
              </a:ext>
            </a:extLst>
          </p:cNvPr>
          <p:cNvPicPr>
            <a:picLocks noChangeAspect="1"/>
          </p:cNvPicPr>
          <p:nvPr/>
        </p:nvPicPr>
        <p:blipFill>
          <a:blip r:embed="rId3"/>
          <a:stretch>
            <a:fillRect/>
          </a:stretch>
        </p:blipFill>
        <p:spPr>
          <a:xfrm>
            <a:off x="380486" y="97926"/>
            <a:ext cx="11266035" cy="62980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84052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525540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79622" y="619760"/>
            <a:ext cx="10325100" cy="5467985"/>
          </a:xfrm>
        </p:spPr>
        <p:txBody>
          <a:bodyPr anchor="t" anchorCtr="0">
            <a:normAutofit fontScale="85000" lnSpcReduction="20000"/>
          </a:bodyPr>
          <a:lstStyle/>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Please keep in mind that the primary reason to purchase a life insurance product is the death benefit.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Life insurance products contain fees, such as mortality and expense charges (which may increase over time), and may contain restrictions, such as surrender periods. Variable life insurance products contain fees, such as mortality and expense charges, and may contain restrictions, such as surrender periods. There may also be underlying fund charges and expenses, and additional charges for riders that customize a policy to fit individual needs. Charges and expenses may increase over time.  The variable investment options are subject to market risk, including loss of principal.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Depending upon actual policy experience, the Owner may need to increase premium payments to keep the policy in force.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 policy design chosen may impact the tax status of the policy. If too much premium is paid, the policy could become a modified endowment contract (MEC). Distributions from a MEC may be taxable and if the taxpayer is under the age of 59 ½ may also be subject to an additional 10% penalty tax.</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Policy loans and withdrawals may create an adverse tax result in the event of lapse or policy surrender and will reduce both the surrender value and death benefit. Withdrawals may be subject to taxation within the first 15 years of the contract. Clients should consult their tax advisor when considering taking a policy loan or withdrawal.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Due to uncertainty in the tax law, chronic illness benefits paid from a life insurance contract may be taxable. Please ensure that your clients consult a tax advisor regarding chronic illness care benefit payments from a life insurance contract. Due to uncertainty in the law, long-term care benefits taken in the form of policy loans or withdrawals from a life insurance contract may be taxable. Please ensure your clients consult a tax advisor regarding long term care benefit payments from a life insurance contract.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Other than contribution limits or tax treatment, several other factors should be considered before purchasing any of these products. These include investment objectives, costs and expenses, liquidity, safety, fluctuation of principal or return, credit rates, rider availability, surrender periods and other product/ investment characteristics.</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 </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 Variable products are distributed by Securian Financial Services, Inc., member FINRA. 400 Robert Street North, Saint Paul, MN 55101.</a:t>
            </a:r>
          </a:p>
          <a:p>
            <a:pPr marL="0">
              <a:lnSpc>
                <a:spcPct val="120000"/>
              </a:lnSpc>
              <a:spcBef>
                <a:spcPts val="600"/>
              </a:spcBef>
              <a:spcAft>
                <a:spcPts val="0"/>
              </a:spcAft>
              <a:defRPr/>
            </a:pP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 Financial is the marketing name for Securian Financial Group, Inc., and its subsidiaries. Minnesota Life Insurance Company and Securian Life Insurance Company are subsidiaries of Securian Financial Group, Inc.</a:t>
            </a:r>
          </a:p>
          <a:p>
            <a:pPr marL="0">
              <a:lnSpc>
                <a:spcPct val="120000"/>
              </a:lnSpc>
              <a:spcBef>
                <a:spcPts val="600"/>
              </a:spcBef>
              <a:spcAft>
                <a:spcPts val="0"/>
              </a:spcAft>
              <a:defRPr/>
            </a:pPr>
            <a:r>
              <a:rPr lang="en-US" sz="1000" b="1"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For financial professional use only. Not for use with the public. </a:t>
            </a:r>
            <a:r>
              <a:rPr lang="en-US" sz="10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This material may not be reproduced in any way where it would be accessible to the general public.</a:t>
            </a:r>
            <a:endParaRPr lang="en-US" sz="1000" dirty="0"/>
          </a:p>
        </p:txBody>
      </p:sp>
      <p:sp>
        <p:nvSpPr>
          <p:cNvPr id="3" name="Text Placeholder 4"/>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450"/>
              </a:spcAft>
              <a:defRPr/>
            </a:pPr>
            <a:r>
              <a:rPr lang="en-US" sz="65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650" b="1" spc="15" dirty="0">
                <a:solidFill>
                  <a:srgbClr val="000000"/>
                </a:solidFill>
                <a:latin typeface="Arial" panose="020B0604020202020204" pitchFamily="34" charset="0"/>
                <a:ea typeface="Times New Roman" panose="02020603050405020304" pitchFamily="18" charset="0"/>
                <a:cs typeface="Times-Roman"/>
              </a:rPr>
            </a:br>
            <a:r>
              <a:rPr lang="en-US" sz="650" b="1" spc="15" dirty="0">
                <a:solidFill>
                  <a:srgbClr val="0C7B3F"/>
                </a:solidFill>
                <a:latin typeface="Arial" panose="020B0604020202020204" pitchFamily="34" charset="0"/>
                <a:ea typeface="Times New Roman" panose="02020603050405020304" pitchFamily="18" charset="0"/>
                <a:cs typeface="Times-Roman"/>
              </a:rPr>
              <a:t>securian.com</a:t>
            </a:r>
            <a:endParaRPr lang="en-US" sz="650" dirty="0">
              <a:solidFill>
                <a:srgbClr val="000000"/>
              </a:solidFill>
              <a:latin typeface="Times-Roman"/>
              <a:ea typeface="Times New Roman" panose="02020603050405020304" pitchFamily="18" charset="0"/>
              <a:cs typeface="Times-Roman"/>
            </a:endParaRPr>
          </a:p>
          <a:p>
            <a:pPr>
              <a:defRPr/>
            </a:pPr>
            <a:r>
              <a:rPr lang="en-US"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©2022 Securian Financial Group, Inc. All rights reserved.</a:t>
            </a:r>
            <a:endParaRPr lang="en-US" spc="-10" dirty="0">
              <a:solidFill>
                <a:srgbClr val="323232"/>
              </a:solidFill>
              <a:ea typeface="Times New Roman" panose="02020603050405020304" pitchFamily="18" charset="0"/>
              <a:cs typeface="HurmeGeometricSans3-Regular" panose="020B0500020000000000" pitchFamily="34" charset="0"/>
            </a:endParaRPr>
          </a:p>
          <a:p>
            <a:pPr>
              <a:defRPr/>
            </a:pPr>
            <a:r>
              <a:rPr lang="en-US" b="0" i="0" dirty="0">
                <a:solidFill>
                  <a:srgbClr val="000000"/>
                </a:solidFill>
                <a:effectLst/>
                <a:latin typeface="Arial" panose="020B0604020202020204" pitchFamily="34" charset="0"/>
              </a:rPr>
              <a:t>BOLDEXCOMPPPT </a:t>
            </a:r>
            <a:r>
              <a:rPr lang="en-US" spc="5" dirty="0">
                <a:solidFill>
                  <a:srgbClr val="323232"/>
                </a:solidFill>
                <a:ea typeface="Times New Roman" panose="02020603050405020304" pitchFamily="18" charset="0"/>
                <a:cs typeface="HurmeGeometricSans3-Regular" panose="020B0500020000000000" pitchFamily="34" charset="0"/>
              </a:rPr>
              <a:t>DOFU 4-2022</a:t>
            </a:r>
          </a:p>
          <a:p>
            <a:pPr>
              <a:defRPr/>
            </a:pPr>
            <a:r>
              <a:rPr lang="en-US" spc="5" dirty="0">
                <a:solidFill>
                  <a:srgbClr val="323232"/>
                </a:solidFill>
                <a:ea typeface="Times New Roman" panose="02020603050405020304" pitchFamily="18" charset="0"/>
                <a:cs typeface="HurmeGeometricSans3-Regular" panose="020B0500020000000000" pitchFamily="34" charset="0"/>
              </a:rPr>
              <a:t> 2087338        </a:t>
            </a:r>
            <a:endParaRPr lang="en-US"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64034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Designing the right executive compensation program</a:t>
            </a:r>
          </a:p>
        </p:txBody>
      </p:sp>
    </p:spTree>
    <p:extLst>
      <p:ext uri="{BB962C8B-B14F-4D97-AF65-F5344CB8AC3E}">
        <p14:creationId xmlns:p14="http://schemas.microsoft.com/office/powerpoint/2010/main" val="379585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an executive compensation strategy?</a:t>
            </a:r>
          </a:p>
        </p:txBody>
      </p:sp>
      <p:sp>
        <p:nvSpPr>
          <p:cNvPr id="4" name="Content Placeholder 3"/>
          <p:cNvSpPr>
            <a:spLocks noGrp="1"/>
          </p:cNvSpPr>
          <p:nvPr>
            <p:ph idx="1"/>
          </p:nvPr>
        </p:nvSpPr>
        <p:spPr/>
        <p:txBody>
          <a:bodyPr/>
          <a:lstStyle/>
          <a:p>
            <a:r>
              <a:rPr lang="en-US" dirty="0"/>
              <a:t>Mutual agreement between the business and the key employee</a:t>
            </a:r>
          </a:p>
          <a:p>
            <a:r>
              <a:rPr lang="en-US" dirty="0"/>
              <a:t>Recruit, retain, and reward key employees</a:t>
            </a:r>
          </a:p>
        </p:txBody>
      </p:sp>
      <p:pic>
        <p:nvPicPr>
          <p:cNvPr id="5" name="Picture 4"/>
          <p:cNvPicPr>
            <a:picLocks noChangeAspect="1"/>
          </p:cNvPicPr>
          <p:nvPr/>
        </p:nvPicPr>
        <p:blipFill>
          <a:blip r:embed="rId3"/>
          <a:stretch>
            <a:fillRect/>
          </a:stretch>
        </p:blipFill>
        <p:spPr>
          <a:xfrm>
            <a:off x="4318500" y="3838994"/>
            <a:ext cx="7873500" cy="2825419"/>
          </a:xfrm>
          <a:prstGeom prst="rect">
            <a:avLst/>
          </a:prstGeom>
        </p:spPr>
      </p:pic>
    </p:spTree>
    <p:extLst>
      <p:ext uri="{BB962C8B-B14F-4D97-AF65-F5344CB8AC3E}">
        <p14:creationId xmlns:p14="http://schemas.microsoft.com/office/powerpoint/2010/main" val="36444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want to keep exceptional employees:</a:t>
            </a:r>
          </a:p>
        </p:txBody>
      </p:sp>
      <p:sp>
        <p:nvSpPr>
          <p:cNvPr id="3" name="Content Placeholder 2"/>
          <p:cNvSpPr>
            <a:spLocks noGrp="1"/>
          </p:cNvSpPr>
          <p:nvPr>
            <p:ph idx="1"/>
          </p:nvPr>
        </p:nvSpPr>
        <p:spPr/>
        <p:txBody>
          <a:bodyPr/>
          <a:lstStyle/>
          <a:p>
            <a:r>
              <a:rPr lang="en-US" dirty="0"/>
              <a:t>Increased productivity and profitability</a:t>
            </a:r>
          </a:p>
          <a:p>
            <a:r>
              <a:rPr lang="en-US" dirty="0"/>
              <a:t>More growth in the value of the business</a:t>
            </a:r>
          </a:p>
          <a:p>
            <a:r>
              <a:rPr lang="en-US" dirty="0"/>
              <a:t>Cost to replace key employee</a:t>
            </a:r>
          </a:p>
          <a:p>
            <a:r>
              <a:rPr lang="en-US" dirty="0"/>
              <a:t>Help ensure continued sales/revenue directly related to key employee expertise</a:t>
            </a:r>
          </a:p>
          <a:p>
            <a:r>
              <a:rPr lang="en-US" dirty="0"/>
              <a:t>Position the business for a profitable sale in the future</a:t>
            </a:r>
          </a:p>
        </p:txBody>
      </p:sp>
      <p:pic>
        <p:nvPicPr>
          <p:cNvPr id="4" name="Picture 3"/>
          <p:cNvPicPr>
            <a:picLocks noChangeAspect="1"/>
          </p:cNvPicPr>
          <p:nvPr/>
        </p:nvPicPr>
        <p:blipFill>
          <a:blip r:embed="rId3"/>
          <a:stretch>
            <a:fillRect/>
          </a:stretch>
        </p:blipFill>
        <p:spPr>
          <a:xfrm>
            <a:off x="9345675" y="4806225"/>
            <a:ext cx="2016000" cy="1608000"/>
          </a:xfrm>
          <a:prstGeom prst="rect">
            <a:avLst/>
          </a:prstGeom>
        </p:spPr>
      </p:pic>
    </p:spTree>
    <p:extLst>
      <p:ext uri="{BB962C8B-B14F-4D97-AF65-F5344CB8AC3E}">
        <p14:creationId xmlns:p14="http://schemas.microsoft.com/office/powerpoint/2010/main" val="37412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Exceptional employees are looking for:</a:t>
            </a:r>
          </a:p>
        </p:txBody>
      </p:sp>
      <p:sp>
        <p:nvSpPr>
          <p:cNvPr id="3" name="Content Placeholder 2"/>
          <p:cNvSpPr>
            <a:spLocks noGrp="1"/>
          </p:cNvSpPr>
          <p:nvPr>
            <p:ph idx="1"/>
          </p:nvPr>
        </p:nvSpPr>
        <p:spPr/>
        <p:txBody>
          <a:bodyPr/>
          <a:lstStyle/>
          <a:p>
            <a:r>
              <a:rPr lang="en-US" dirty="0"/>
              <a:t>Financial security for themselves and their families</a:t>
            </a:r>
          </a:p>
          <a:p>
            <a:r>
              <a:rPr lang="en-US" dirty="0"/>
              <a:t>Future retirement income</a:t>
            </a:r>
          </a:p>
          <a:p>
            <a:r>
              <a:rPr lang="en-US" dirty="0"/>
              <a:t>Potential future growth opportunities</a:t>
            </a:r>
          </a:p>
        </p:txBody>
      </p:sp>
      <p:pic>
        <p:nvPicPr>
          <p:cNvPr id="4" name="Picture 3"/>
          <p:cNvPicPr>
            <a:picLocks noChangeAspect="1"/>
          </p:cNvPicPr>
          <p:nvPr/>
        </p:nvPicPr>
        <p:blipFill>
          <a:blip r:embed="rId3"/>
          <a:stretch>
            <a:fillRect/>
          </a:stretch>
        </p:blipFill>
        <p:spPr>
          <a:xfrm>
            <a:off x="8795550" y="4584576"/>
            <a:ext cx="2640000" cy="1572000"/>
          </a:xfrm>
          <a:prstGeom prst="rect">
            <a:avLst/>
          </a:prstGeom>
        </p:spPr>
      </p:pic>
    </p:spTree>
    <p:extLst>
      <p:ext uri="{BB962C8B-B14F-4D97-AF65-F5344CB8AC3E}">
        <p14:creationId xmlns:p14="http://schemas.microsoft.com/office/powerpoint/2010/main" val="113246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executive compensation opportunities</a:t>
            </a:r>
          </a:p>
        </p:txBody>
      </p:sp>
      <p:pic>
        <p:nvPicPr>
          <p:cNvPr id="5" name="Picture 4"/>
          <p:cNvPicPr>
            <a:picLocks noChangeAspect="1"/>
          </p:cNvPicPr>
          <p:nvPr/>
        </p:nvPicPr>
        <p:blipFill>
          <a:blip r:embed="rId3"/>
          <a:stretch>
            <a:fillRect/>
          </a:stretch>
        </p:blipFill>
        <p:spPr>
          <a:xfrm>
            <a:off x="876300" y="2311200"/>
            <a:ext cx="10224600" cy="3687190"/>
          </a:xfrm>
          <a:prstGeom prst="rect">
            <a:avLst/>
          </a:prstGeom>
        </p:spPr>
      </p:pic>
    </p:spTree>
    <p:extLst>
      <p:ext uri="{BB962C8B-B14F-4D97-AF65-F5344CB8AC3E}">
        <p14:creationId xmlns:p14="http://schemas.microsoft.com/office/powerpoint/2010/main" val="2069336804"/>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97429dad-9766-48e3-8bc5-835a46a3c8ea" isdomainofvalue="False" dataSourceId="bb93ec53-57e4-4b0c-974f-2a6871f6f8a7"/>
</file>

<file path=customXml/item10.xml><?xml version="1.0" encoding="utf-8"?>
<VariableList UniqueId="97429dad-9766-48e3-8bc5-835a46a3c8ea" Name="System" ContentType="XML" MajorVersion="0" MinorVersion="1" isLocalCopy="False" IsBaseObject="False" DataSourceId="bb93ec53-57e4-4b0c-974f-2a6871f6f8a7" DataSourceMajorVersion="0" DataSourceMinorVersion="1"/>
</file>

<file path=customXml/item2.xml><?xml version="1.0" encoding="utf-8"?>
<VariableList UniqueId="7762ff06-19b2-4ab9-b3ab-607a0779b463" Name="Computed" ContentType="XML" MajorVersion="0" MinorVersion="1" isLocalCopy="False" IsBaseObject="False" DataSourceId="a81ab49f-209b-49a3-a6ba-99f3d75030fa" DataSourceMajorVersion="0" DataSourceMinorVersion="1"/>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B7684CC4DD3224468F28E06596CE6706" ma:contentTypeVersion="2" ma:contentTypeDescription="Create a new document." ma:contentTypeScope="" ma:versionID="2eee4772e37ec7ab018b0b9d2be504f3">
  <xsd:schema xmlns:xsd="http://www.w3.org/2001/XMLSchema" xmlns:xs="http://www.w3.org/2001/XMLSchema" xmlns:p="http://schemas.microsoft.com/office/2006/metadata/properties" xmlns:ns3="8098e54c-7f50-4689-bbf5-aaaf126c1cfe" targetNamespace="http://schemas.microsoft.com/office/2006/metadata/properties" ma:root="true" ma:fieldsID="557f0d70771bf9a554430f975e791eda" ns3:_="">
    <xsd:import namespace="8098e54c-7f50-4689-bbf5-aaaf126c1cf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98e54c-7f50-4689-bbf5-aaaf126c1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VariableList UniqueId="86d5a350-9478-4912-858b-435a23060fca" Name="AD_HOC" ContentType="XML" MajorVersion="0" MinorVersion="1" isLocalCopy="False" IsBaseObject="False" DataSourceId="be728ece-2dfd-4448-aba9-ba52b159c0f0" DataSourceMajorVersion="0" DataSourceMinorVersion="1"/>
</file>

<file path=customXml/item7.xml><?xml version="1.0" encoding="utf-8"?>
<AllExternalAdhocVariableMappings/>
</file>

<file path=customXml/item8.xml><?xml version="1.0" encoding="utf-8"?>
<VariableListDefinition name="Computed" displayName="Computed" id="7762ff06-19b2-4ab9-b3ab-607a0779b463" isdomainofvalue="False" dataSourceId="a81ab49f-209b-49a3-a6ba-99f3d75030fa"/>
</file>

<file path=customXml/item9.xml><?xml version="1.0" encoding="utf-8"?>
<VariableListDefinition name="AD_HOC" displayName="AD_HOC" id="86d5a350-9478-4912-858b-435a23060fca" isdomainofvalue="False" dataSourceId="be728ece-2dfd-4448-aba9-ba52b159c0f0"/>
</file>

<file path=customXml/itemProps1.xml><?xml version="1.0" encoding="utf-8"?>
<ds:datastoreItem xmlns:ds="http://schemas.openxmlformats.org/officeDocument/2006/customXml" ds:itemID="{0316E6C4-FC21-46F1-BE4C-908581070BA0}">
  <ds:schemaRefs/>
</ds:datastoreItem>
</file>

<file path=customXml/itemProps10.xml><?xml version="1.0" encoding="utf-8"?>
<ds:datastoreItem xmlns:ds="http://schemas.openxmlformats.org/officeDocument/2006/customXml" ds:itemID="{0B356EAA-CC1D-4BC0-ACA8-0E5BF2188661}">
  <ds:schemaRefs/>
</ds:datastoreItem>
</file>

<file path=customXml/itemProps2.xml><?xml version="1.0" encoding="utf-8"?>
<ds:datastoreItem xmlns:ds="http://schemas.openxmlformats.org/officeDocument/2006/customXml" ds:itemID="{EA5BEBFC-0786-4B76-927C-A6947422910E}">
  <ds:schemaRefs/>
</ds:datastoreItem>
</file>

<file path=customXml/itemProps3.xml><?xml version="1.0" encoding="utf-8"?>
<ds:datastoreItem xmlns:ds="http://schemas.openxmlformats.org/officeDocument/2006/customXml" ds:itemID="{A45C9CED-FD28-421E-8D8A-2A938EFE7B98}">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infopath/2007/PartnerControls"/>
    <ds:schemaRef ds:uri="8098e54c-7f50-4689-bbf5-aaaf126c1cfe"/>
    <ds:schemaRef ds:uri="http://purl.org/dc/terms/"/>
  </ds:schemaRefs>
</ds:datastoreItem>
</file>

<file path=customXml/itemProps4.xml><?xml version="1.0" encoding="utf-8"?>
<ds:datastoreItem xmlns:ds="http://schemas.openxmlformats.org/officeDocument/2006/customXml" ds:itemID="{B46F3F04-80FB-451C-AC1E-0DA7C32A07B6}">
  <ds:schemaRefs>
    <ds:schemaRef ds:uri="http://schemas.microsoft.com/sharepoint/v3/contenttype/forms"/>
  </ds:schemaRefs>
</ds:datastoreItem>
</file>

<file path=customXml/itemProps5.xml><?xml version="1.0" encoding="utf-8"?>
<ds:datastoreItem xmlns:ds="http://schemas.openxmlformats.org/officeDocument/2006/customXml" ds:itemID="{9240F555-2092-4F82-AC87-7D18AFC76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98e54c-7f50-4689-bbf5-aaaf126c1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F13F12CA-E324-4240-BE72-A39EEE35158D}">
  <ds:schemaRefs/>
</ds:datastoreItem>
</file>

<file path=customXml/itemProps7.xml><?xml version="1.0" encoding="utf-8"?>
<ds:datastoreItem xmlns:ds="http://schemas.openxmlformats.org/officeDocument/2006/customXml" ds:itemID="{D62C9628-F3F5-49C8-AE4E-5789EEBDBB06}">
  <ds:schemaRefs/>
</ds:datastoreItem>
</file>

<file path=customXml/itemProps8.xml><?xml version="1.0" encoding="utf-8"?>
<ds:datastoreItem xmlns:ds="http://schemas.openxmlformats.org/officeDocument/2006/customXml" ds:itemID="{797A33BC-84C3-4254-A393-CBDEDF2F97B0}">
  <ds:schemaRefs/>
</ds:datastoreItem>
</file>

<file path=customXml/itemProps9.xml><?xml version="1.0" encoding="utf-8"?>
<ds:datastoreItem xmlns:ds="http://schemas.openxmlformats.org/officeDocument/2006/customXml" ds:itemID="{CB871A17-CCBE-4C33-9507-3959DABC59F4}">
  <ds:schemaRefs/>
</ds:datastoreItem>
</file>

<file path=docProps/app.xml><?xml version="1.0" encoding="utf-8"?>
<Properties xmlns="http://schemas.openxmlformats.org/officeDocument/2006/extended-properties" xmlns:vt="http://schemas.openxmlformats.org/officeDocument/2006/docPropsVTypes">
  <Template>securian-ppt-2018_wide</Template>
  <TotalTime>4603</TotalTime>
  <Words>7863</Words>
  <Application>Microsoft Office PowerPoint</Application>
  <PresentationFormat>Widescreen</PresentationFormat>
  <Paragraphs>730</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Courier New</vt:lpstr>
      <vt:lpstr>LiberationSans</vt:lpstr>
      <vt:lpstr>Times New Roman</vt:lpstr>
      <vt:lpstr>Times-Roman</vt:lpstr>
      <vt:lpstr>Wingdings</vt:lpstr>
      <vt:lpstr>1_Office Theme</vt:lpstr>
      <vt:lpstr>Business Owner Life-Stage Design (BOLD)</vt:lpstr>
      <vt:lpstr>What is BOLD?</vt:lpstr>
      <vt:lpstr>What is BOLD?</vt:lpstr>
      <vt:lpstr>PowerPoint Presentation</vt:lpstr>
      <vt:lpstr>Designing the right executive compensation program</vt:lpstr>
      <vt:lpstr>What is an executive compensation strategy?</vt:lpstr>
      <vt:lpstr>Employers want to keep exceptional employees:</vt:lpstr>
      <vt:lpstr>Exceptional employees are looking for:</vt:lpstr>
      <vt:lpstr>Identifying executive compensation opportunities</vt:lpstr>
      <vt:lpstr>Why use life insurance?</vt:lpstr>
      <vt:lpstr>Three components of life insurance</vt:lpstr>
      <vt:lpstr>Three components of life insurance</vt:lpstr>
      <vt:lpstr>Three components of life insurance</vt:lpstr>
      <vt:lpstr>Take BOLD action – identify your client’s executive compensation goals</vt:lpstr>
      <vt:lpstr>Two BOLD Questionnaires</vt:lpstr>
      <vt:lpstr>Executive compensation questionnaire – Part one</vt:lpstr>
      <vt:lpstr>Executive compensation questionnaire – Part two</vt:lpstr>
      <vt:lpstr>Executive compensation questionnaire – Part three</vt:lpstr>
      <vt:lpstr>Executive Bonus arrangements  Executive Bonus Golden Executive Bonus Arrangements (GEBA) Golden Executive Match (GEM)</vt:lpstr>
      <vt:lpstr>Executive Bonus Arrangements</vt:lpstr>
      <vt:lpstr>Executive Bonus</vt:lpstr>
      <vt:lpstr>GEBA</vt:lpstr>
      <vt:lpstr>GEM</vt:lpstr>
      <vt:lpstr>Split-dollar arrangements  Key person plus Employer-financed life insurance</vt:lpstr>
      <vt:lpstr>What is split dollar?</vt:lpstr>
      <vt:lpstr>Key person plus</vt:lpstr>
      <vt:lpstr>Key person plus</vt:lpstr>
      <vt:lpstr>Key person plus</vt:lpstr>
      <vt:lpstr>Employer-financed life insurance</vt:lpstr>
      <vt:lpstr>Nonqualified deferred compensation (NQDC)</vt:lpstr>
      <vt:lpstr>What is NQDC?</vt:lpstr>
      <vt:lpstr>Bonus Deferral</vt:lpstr>
      <vt:lpstr>Executive details and deferral</vt:lpstr>
      <vt:lpstr>PowerPoint Presentation</vt:lpstr>
      <vt:lpstr>PowerPoint Presentation</vt:lpstr>
      <vt:lpstr>Employer Match</vt:lpstr>
      <vt:lpstr>Supplemental Executive Retirement Plan (SERP)</vt:lpstr>
      <vt:lpstr>Protection SERP  Split dollar – during working years NQDC – at retirement</vt:lpstr>
      <vt:lpstr>Protection SERP</vt:lpstr>
      <vt:lpstr>PowerPoint Presentation</vt:lpstr>
      <vt:lpstr>Any questions?</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 Channing T.</dc:creator>
  <cp:lastModifiedBy>Huberty, Douglas J.</cp:lastModifiedBy>
  <cp:revision>75</cp:revision>
  <dcterms:created xsi:type="dcterms:W3CDTF">2018-12-17T19:41:07Z</dcterms:created>
  <dcterms:modified xsi:type="dcterms:W3CDTF">2024-02-15T20:56:50Z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0x010100B7684CC4DD3224468F28E06596CE6706</vt:lpwstr>
  </property>
</Properties>
</file>