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3" r:id="rId4"/>
    <p:sldId id="297" r:id="rId5"/>
    <p:sldId id="299" r:id="rId6"/>
    <p:sldId id="300" r:id="rId7"/>
    <p:sldId id="301" r:id="rId8"/>
    <p:sldId id="302" r:id="rId9"/>
    <p:sldId id="339" r:id="rId10"/>
    <p:sldId id="303" r:id="rId11"/>
    <p:sldId id="309" r:id="rId12"/>
    <p:sldId id="310" r:id="rId13"/>
    <p:sldId id="311" r:id="rId14"/>
    <p:sldId id="312" r:id="rId15"/>
    <p:sldId id="335" r:id="rId16"/>
    <p:sldId id="337" r:id="rId17"/>
    <p:sldId id="336" r:id="rId18"/>
    <p:sldId id="338" r:id="rId19"/>
    <p:sldId id="334" r:id="rId20"/>
    <p:sldId id="289" r:id="rId21"/>
    <p:sldId id="333" r:id="rId22"/>
    <p:sldId id="340" r:id="rId23"/>
    <p:sldId id="26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5" autoAdjust="0"/>
    <p:restoredTop sz="82456" autoAdjust="0"/>
  </p:normalViewPr>
  <p:slideViewPr>
    <p:cSldViewPr snapToGrid="0">
      <p:cViewPr varScale="1">
        <p:scale>
          <a:sx n="55" d="100"/>
          <a:sy n="55" d="100"/>
        </p:scale>
        <p:origin x="106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CD5D75-2209-454B-AE00-2243B20358C6}" type="doc">
      <dgm:prSet loTypeId="urn:microsoft.com/office/officeart/2005/8/layout/venn3" loCatId="" qsTypeId="urn:microsoft.com/office/officeart/2005/8/quickstyle/simple1" qsCatId="simple" csTypeId="urn:microsoft.com/office/officeart/2005/8/colors/colorful2" csCatId="colorful" phldr="1"/>
      <dgm:spPr/>
      <dgm:t>
        <a:bodyPr/>
        <a:lstStyle/>
        <a:p>
          <a:endParaRPr lang="en-US"/>
        </a:p>
      </dgm:t>
    </dgm:pt>
    <dgm:pt modelId="{BF981C79-7DE4-1845-A997-EEA5E7FB9FB6}">
      <dgm:prSet phldrT="[Text]" custT="1"/>
      <dgm:spPr>
        <a:solidFill>
          <a:srgbClr val="0C7B3F"/>
        </a:solidFill>
        <a:ln>
          <a:noFill/>
        </a:ln>
      </dgm:spPr>
      <dgm:t>
        <a:bodyPr/>
        <a:lstStyle/>
        <a:p>
          <a:r>
            <a:rPr lang="en-US" sz="2400" b="1" dirty="0">
              <a:solidFill>
                <a:schemeClr val="bg1"/>
              </a:solidFill>
            </a:rPr>
            <a:t>Skills</a:t>
          </a:r>
          <a:endParaRPr lang="en-US" sz="2800" b="1" dirty="0">
            <a:solidFill>
              <a:schemeClr val="bg1"/>
            </a:solidFill>
          </a:endParaRPr>
        </a:p>
      </dgm:t>
    </dgm:pt>
    <dgm:pt modelId="{194099BA-4D74-0243-A89C-A284B0D74EB0}" type="parTrans" cxnId="{50DEF8BE-BF5E-7642-BB47-42CA21DC6672}">
      <dgm:prSet/>
      <dgm:spPr/>
      <dgm:t>
        <a:bodyPr/>
        <a:lstStyle/>
        <a:p>
          <a:endParaRPr lang="en-US" sz="2800">
            <a:solidFill>
              <a:schemeClr val="bg1"/>
            </a:solidFill>
          </a:endParaRPr>
        </a:p>
      </dgm:t>
    </dgm:pt>
    <dgm:pt modelId="{F1CA9C1C-D113-BE45-A67E-CABF27DB0ADC}" type="sibTrans" cxnId="{50DEF8BE-BF5E-7642-BB47-42CA21DC6672}">
      <dgm:prSet/>
      <dgm:spPr/>
      <dgm:t>
        <a:bodyPr/>
        <a:lstStyle/>
        <a:p>
          <a:endParaRPr lang="en-US" sz="2800">
            <a:solidFill>
              <a:schemeClr val="bg1"/>
            </a:solidFill>
          </a:endParaRPr>
        </a:p>
      </dgm:t>
    </dgm:pt>
    <dgm:pt modelId="{18ED61DC-FB58-5140-9201-15F8D699D92E}">
      <dgm:prSet phldrT="[Text]" custT="1"/>
      <dgm:spPr>
        <a:solidFill>
          <a:srgbClr val="284684"/>
        </a:solidFill>
        <a:ln>
          <a:noFill/>
        </a:ln>
      </dgm:spPr>
      <dgm:t>
        <a:bodyPr/>
        <a:lstStyle/>
        <a:p>
          <a:r>
            <a:rPr lang="en-US" sz="2400" b="1" dirty="0">
              <a:solidFill>
                <a:schemeClr val="bg1"/>
              </a:solidFill>
            </a:rPr>
            <a:t>Time </a:t>
          </a:r>
        </a:p>
      </dgm:t>
    </dgm:pt>
    <dgm:pt modelId="{CDCEBC52-4A04-A443-9325-44A78DDC14A6}" type="parTrans" cxnId="{E70764DB-1605-B040-AC80-2BC38D3FBA16}">
      <dgm:prSet/>
      <dgm:spPr/>
      <dgm:t>
        <a:bodyPr/>
        <a:lstStyle/>
        <a:p>
          <a:endParaRPr lang="en-US" sz="2800">
            <a:solidFill>
              <a:schemeClr val="bg1"/>
            </a:solidFill>
          </a:endParaRPr>
        </a:p>
      </dgm:t>
    </dgm:pt>
    <dgm:pt modelId="{C002895E-CF8E-984F-B214-1EC14675624B}" type="sibTrans" cxnId="{E70764DB-1605-B040-AC80-2BC38D3FBA16}">
      <dgm:prSet/>
      <dgm:spPr/>
      <dgm:t>
        <a:bodyPr/>
        <a:lstStyle/>
        <a:p>
          <a:endParaRPr lang="en-US" sz="2800">
            <a:solidFill>
              <a:schemeClr val="bg1"/>
            </a:solidFill>
          </a:endParaRPr>
        </a:p>
      </dgm:t>
    </dgm:pt>
    <dgm:pt modelId="{E6456BE0-A26A-114F-BC92-77DE362E6B03}">
      <dgm:prSet phldrT="[Text]" custT="1"/>
      <dgm:spPr>
        <a:solidFill>
          <a:srgbClr val="006DAF"/>
        </a:solidFill>
        <a:ln>
          <a:noFill/>
        </a:ln>
      </dgm:spPr>
      <dgm:t>
        <a:bodyPr/>
        <a:lstStyle/>
        <a:p>
          <a:r>
            <a:rPr lang="en-US" sz="2400" b="1" dirty="0">
              <a:solidFill>
                <a:schemeClr val="bg1"/>
              </a:solidFill>
            </a:rPr>
            <a:t>Cost </a:t>
          </a:r>
        </a:p>
      </dgm:t>
    </dgm:pt>
    <dgm:pt modelId="{F1D5D724-A6C0-CC46-98E7-6B83F58DC2A8}" type="parTrans" cxnId="{BB8B3C27-056A-4946-9095-DB92DD43E573}">
      <dgm:prSet/>
      <dgm:spPr/>
      <dgm:t>
        <a:bodyPr/>
        <a:lstStyle/>
        <a:p>
          <a:endParaRPr lang="en-US" sz="2800">
            <a:solidFill>
              <a:schemeClr val="bg1"/>
            </a:solidFill>
          </a:endParaRPr>
        </a:p>
      </dgm:t>
    </dgm:pt>
    <dgm:pt modelId="{676D830F-FE22-0243-AB40-964622EC9D6D}" type="sibTrans" cxnId="{BB8B3C27-056A-4946-9095-DB92DD43E573}">
      <dgm:prSet/>
      <dgm:spPr/>
      <dgm:t>
        <a:bodyPr/>
        <a:lstStyle/>
        <a:p>
          <a:endParaRPr lang="en-US" sz="2800">
            <a:solidFill>
              <a:schemeClr val="bg1"/>
            </a:solidFill>
          </a:endParaRPr>
        </a:p>
      </dgm:t>
    </dgm:pt>
    <dgm:pt modelId="{B011926F-3976-9A43-B0EF-5CC2328B7784}">
      <dgm:prSet custT="1"/>
      <dgm:spPr>
        <a:solidFill>
          <a:schemeClr val="accent2"/>
        </a:solidFill>
        <a:ln>
          <a:noFill/>
        </a:ln>
      </dgm:spPr>
      <dgm:t>
        <a:bodyPr/>
        <a:lstStyle/>
        <a:p>
          <a:r>
            <a:rPr lang="en-US" sz="2200" b="1" dirty="0">
              <a:solidFill>
                <a:schemeClr val="bg1"/>
              </a:solidFill>
            </a:rPr>
            <a:t>Complexity of the task</a:t>
          </a:r>
        </a:p>
      </dgm:t>
    </dgm:pt>
    <dgm:pt modelId="{08D31085-6C90-9649-8738-DCD4419A4C5D}" type="parTrans" cxnId="{E5720BDB-9A26-7447-A6BC-63192C4EE9F0}">
      <dgm:prSet/>
      <dgm:spPr/>
      <dgm:t>
        <a:bodyPr/>
        <a:lstStyle/>
        <a:p>
          <a:endParaRPr lang="en-US" sz="2800">
            <a:solidFill>
              <a:schemeClr val="bg1"/>
            </a:solidFill>
          </a:endParaRPr>
        </a:p>
      </dgm:t>
    </dgm:pt>
    <dgm:pt modelId="{57B68F66-897F-AE4B-872F-72158598FF22}" type="sibTrans" cxnId="{E5720BDB-9A26-7447-A6BC-63192C4EE9F0}">
      <dgm:prSet/>
      <dgm:spPr/>
      <dgm:t>
        <a:bodyPr/>
        <a:lstStyle/>
        <a:p>
          <a:endParaRPr lang="en-US" sz="2800">
            <a:solidFill>
              <a:schemeClr val="bg1"/>
            </a:solidFill>
          </a:endParaRPr>
        </a:p>
      </dgm:t>
    </dgm:pt>
    <dgm:pt modelId="{F37CDC91-ADF4-6845-A664-F9B6CA26DED2}">
      <dgm:prSet custT="1"/>
      <dgm:spPr>
        <a:solidFill>
          <a:schemeClr val="accent1"/>
        </a:solidFill>
        <a:ln>
          <a:noFill/>
        </a:ln>
      </dgm:spPr>
      <dgm:t>
        <a:bodyPr/>
        <a:lstStyle/>
        <a:p>
          <a:r>
            <a:rPr lang="en-US" sz="2400" b="1" dirty="0">
              <a:solidFill>
                <a:schemeClr val="bg2"/>
              </a:solidFill>
            </a:rPr>
            <a:t>Family dynamics</a:t>
          </a:r>
        </a:p>
      </dgm:t>
    </dgm:pt>
    <dgm:pt modelId="{D77692EE-6F03-784E-BA25-13465F103282}" type="parTrans" cxnId="{A5D8E331-7E1F-2546-BFBC-BDDD344B2C06}">
      <dgm:prSet/>
      <dgm:spPr/>
      <dgm:t>
        <a:bodyPr/>
        <a:lstStyle/>
        <a:p>
          <a:endParaRPr lang="en-US"/>
        </a:p>
      </dgm:t>
    </dgm:pt>
    <dgm:pt modelId="{778B5AFE-FF0D-D64C-A016-FD99C18C1CD4}" type="sibTrans" cxnId="{A5D8E331-7E1F-2546-BFBC-BDDD344B2C06}">
      <dgm:prSet/>
      <dgm:spPr/>
      <dgm:t>
        <a:bodyPr/>
        <a:lstStyle/>
        <a:p>
          <a:endParaRPr lang="en-US"/>
        </a:p>
      </dgm:t>
    </dgm:pt>
    <dgm:pt modelId="{A585A755-3E72-CF47-B5B1-05F873FC3DE8}" type="pres">
      <dgm:prSet presAssocID="{2ECD5D75-2209-454B-AE00-2243B20358C6}" presName="Name0" presStyleCnt="0">
        <dgm:presLayoutVars>
          <dgm:dir/>
          <dgm:resizeHandles val="exact"/>
        </dgm:presLayoutVars>
      </dgm:prSet>
      <dgm:spPr/>
    </dgm:pt>
    <dgm:pt modelId="{E6C13079-1A7B-7249-B24E-B2AD81341BE2}" type="pres">
      <dgm:prSet presAssocID="{B011926F-3976-9A43-B0EF-5CC2328B7784}" presName="Name5" presStyleLbl="vennNode1" presStyleIdx="0" presStyleCnt="5">
        <dgm:presLayoutVars>
          <dgm:bulletEnabled val="1"/>
        </dgm:presLayoutVars>
      </dgm:prSet>
      <dgm:spPr/>
    </dgm:pt>
    <dgm:pt modelId="{CBA6E0E9-C9A1-A14A-9026-228CADF6F9B8}" type="pres">
      <dgm:prSet presAssocID="{57B68F66-897F-AE4B-872F-72158598FF22}" presName="space" presStyleCnt="0"/>
      <dgm:spPr/>
    </dgm:pt>
    <dgm:pt modelId="{161AFD15-EED1-DD46-8252-7001C2D58213}" type="pres">
      <dgm:prSet presAssocID="{F37CDC91-ADF4-6845-A664-F9B6CA26DED2}" presName="Name5" presStyleLbl="vennNode1" presStyleIdx="1" presStyleCnt="5">
        <dgm:presLayoutVars>
          <dgm:bulletEnabled val="1"/>
        </dgm:presLayoutVars>
      </dgm:prSet>
      <dgm:spPr/>
    </dgm:pt>
    <dgm:pt modelId="{C770B18A-8440-4143-AF32-51D7E5F51784}" type="pres">
      <dgm:prSet presAssocID="{778B5AFE-FF0D-D64C-A016-FD99C18C1CD4}" presName="space" presStyleCnt="0"/>
      <dgm:spPr/>
    </dgm:pt>
    <dgm:pt modelId="{EDD02BBE-DDF6-4146-95A2-F031EC47839E}" type="pres">
      <dgm:prSet presAssocID="{BF981C79-7DE4-1845-A997-EEA5E7FB9FB6}" presName="Name5" presStyleLbl="vennNode1" presStyleIdx="2" presStyleCnt="5">
        <dgm:presLayoutVars>
          <dgm:bulletEnabled val="1"/>
        </dgm:presLayoutVars>
      </dgm:prSet>
      <dgm:spPr/>
    </dgm:pt>
    <dgm:pt modelId="{B28C580D-6F52-C148-936C-F701B094C01A}" type="pres">
      <dgm:prSet presAssocID="{F1CA9C1C-D113-BE45-A67E-CABF27DB0ADC}" presName="space" presStyleCnt="0"/>
      <dgm:spPr/>
    </dgm:pt>
    <dgm:pt modelId="{C638E482-B2A7-444E-A369-44E628FB36A0}" type="pres">
      <dgm:prSet presAssocID="{18ED61DC-FB58-5140-9201-15F8D699D92E}" presName="Name5" presStyleLbl="vennNode1" presStyleIdx="3" presStyleCnt="5">
        <dgm:presLayoutVars>
          <dgm:bulletEnabled val="1"/>
        </dgm:presLayoutVars>
      </dgm:prSet>
      <dgm:spPr/>
    </dgm:pt>
    <dgm:pt modelId="{2F812EA3-0387-DC4C-9A79-8CF185976BAB}" type="pres">
      <dgm:prSet presAssocID="{C002895E-CF8E-984F-B214-1EC14675624B}" presName="space" presStyleCnt="0"/>
      <dgm:spPr/>
    </dgm:pt>
    <dgm:pt modelId="{B5E978BA-C2A7-CE4B-91BD-6FD63A588C77}" type="pres">
      <dgm:prSet presAssocID="{E6456BE0-A26A-114F-BC92-77DE362E6B03}" presName="Name5" presStyleLbl="vennNode1" presStyleIdx="4" presStyleCnt="5">
        <dgm:presLayoutVars>
          <dgm:bulletEnabled val="1"/>
        </dgm:presLayoutVars>
      </dgm:prSet>
      <dgm:spPr/>
    </dgm:pt>
  </dgm:ptLst>
  <dgm:cxnLst>
    <dgm:cxn modelId="{BB8B3C27-056A-4946-9095-DB92DD43E573}" srcId="{2ECD5D75-2209-454B-AE00-2243B20358C6}" destId="{E6456BE0-A26A-114F-BC92-77DE362E6B03}" srcOrd="4" destOrd="0" parTransId="{F1D5D724-A6C0-CC46-98E7-6B83F58DC2A8}" sibTransId="{676D830F-FE22-0243-AB40-964622EC9D6D}"/>
    <dgm:cxn modelId="{A5D8E331-7E1F-2546-BFBC-BDDD344B2C06}" srcId="{2ECD5D75-2209-454B-AE00-2243B20358C6}" destId="{F37CDC91-ADF4-6845-A664-F9B6CA26DED2}" srcOrd="1" destOrd="0" parTransId="{D77692EE-6F03-784E-BA25-13465F103282}" sibTransId="{778B5AFE-FF0D-D64C-A016-FD99C18C1CD4}"/>
    <dgm:cxn modelId="{ED0A145E-0843-B946-85CF-821846D21EBA}" type="presOf" srcId="{E6456BE0-A26A-114F-BC92-77DE362E6B03}" destId="{B5E978BA-C2A7-CE4B-91BD-6FD63A588C77}" srcOrd="0" destOrd="0" presId="urn:microsoft.com/office/officeart/2005/8/layout/venn3"/>
    <dgm:cxn modelId="{935BCF43-393E-7948-B3A0-59B1F52A4BD8}" type="presOf" srcId="{B011926F-3976-9A43-B0EF-5CC2328B7784}" destId="{E6C13079-1A7B-7249-B24E-B2AD81341BE2}" srcOrd="0" destOrd="0" presId="urn:microsoft.com/office/officeart/2005/8/layout/venn3"/>
    <dgm:cxn modelId="{DF8AB789-86A6-4F4C-9CE4-129E75574FEE}" type="presOf" srcId="{F37CDC91-ADF4-6845-A664-F9B6CA26DED2}" destId="{161AFD15-EED1-DD46-8252-7001C2D58213}" srcOrd="0" destOrd="0" presId="urn:microsoft.com/office/officeart/2005/8/layout/venn3"/>
    <dgm:cxn modelId="{09E1D3BD-E233-744D-A893-B984A3C711AA}" type="presOf" srcId="{BF981C79-7DE4-1845-A997-EEA5E7FB9FB6}" destId="{EDD02BBE-DDF6-4146-95A2-F031EC47839E}" srcOrd="0" destOrd="0" presId="urn:microsoft.com/office/officeart/2005/8/layout/venn3"/>
    <dgm:cxn modelId="{50DEF8BE-BF5E-7642-BB47-42CA21DC6672}" srcId="{2ECD5D75-2209-454B-AE00-2243B20358C6}" destId="{BF981C79-7DE4-1845-A997-EEA5E7FB9FB6}" srcOrd="2" destOrd="0" parTransId="{194099BA-4D74-0243-A89C-A284B0D74EB0}" sibTransId="{F1CA9C1C-D113-BE45-A67E-CABF27DB0ADC}"/>
    <dgm:cxn modelId="{E5720BDB-9A26-7447-A6BC-63192C4EE9F0}" srcId="{2ECD5D75-2209-454B-AE00-2243B20358C6}" destId="{B011926F-3976-9A43-B0EF-5CC2328B7784}" srcOrd="0" destOrd="0" parTransId="{08D31085-6C90-9649-8738-DCD4419A4C5D}" sibTransId="{57B68F66-897F-AE4B-872F-72158598FF22}"/>
    <dgm:cxn modelId="{E70764DB-1605-B040-AC80-2BC38D3FBA16}" srcId="{2ECD5D75-2209-454B-AE00-2243B20358C6}" destId="{18ED61DC-FB58-5140-9201-15F8D699D92E}" srcOrd="3" destOrd="0" parTransId="{CDCEBC52-4A04-A443-9325-44A78DDC14A6}" sibTransId="{C002895E-CF8E-984F-B214-1EC14675624B}"/>
    <dgm:cxn modelId="{42DF8AF0-05C1-2C48-B01D-B25DA94FA026}" type="presOf" srcId="{18ED61DC-FB58-5140-9201-15F8D699D92E}" destId="{C638E482-B2A7-444E-A369-44E628FB36A0}" srcOrd="0" destOrd="0" presId="urn:microsoft.com/office/officeart/2005/8/layout/venn3"/>
    <dgm:cxn modelId="{BB8A24F2-51AF-7041-84A8-E0836BEC2224}" type="presOf" srcId="{2ECD5D75-2209-454B-AE00-2243B20358C6}" destId="{A585A755-3E72-CF47-B5B1-05F873FC3DE8}" srcOrd="0" destOrd="0" presId="urn:microsoft.com/office/officeart/2005/8/layout/venn3"/>
    <dgm:cxn modelId="{52CEBB7A-2C3D-9F4D-A36C-DBD0516035B6}" type="presParOf" srcId="{A585A755-3E72-CF47-B5B1-05F873FC3DE8}" destId="{E6C13079-1A7B-7249-B24E-B2AD81341BE2}" srcOrd="0" destOrd="0" presId="urn:microsoft.com/office/officeart/2005/8/layout/venn3"/>
    <dgm:cxn modelId="{FB545EE4-69E2-784A-A503-2A63DF7299AB}" type="presParOf" srcId="{A585A755-3E72-CF47-B5B1-05F873FC3DE8}" destId="{CBA6E0E9-C9A1-A14A-9026-228CADF6F9B8}" srcOrd="1" destOrd="0" presId="urn:microsoft.com/office/officeart/2005/8/layout/venn3"/>
    <dgm:cxn modelId="{0F116A6B-A9E0-744C-B856-83F2C2FC9E6A}" type="presParOf" srcId="{A585A755-3E72-CF47-B5B1-05F873FC3DE8}" destId="{161AFD15-EED1-DD46-8252-7001C2D58213}" srcOrd="2" destOrd="0" presId="urn:microsoft.com/office/officeart/2005/8/layout/venn3"/>
    <dgm:cxn modelId="{97BEE915-D47B-7943-81C6-CD20C517346F}" type="presParOf" srcId="{A585A755-3E72-CF47-B5B1-05F873FC3DE8}" destId="{C770B18A-8440-4143-AF32-51D7E5F51784}" srcOrd="3" destOrd="0" presId="urn:microsoft.com/office/officeart/2005/8/layout/venn3"/>
    <dgm:cxn modelId="{495587D0-305B-9C49-A934-ABAB9F1FD1E7}" type="presParOf" srcId="{A585A755-3E72-CF47-B5B1-05F873FC3DE8}" destId="{EDD02BBE-DDF6-4146-95A2-F031EC47839E}" srcOrd="4" destOrd="0" presId="urn:microsoft.com/office/officeart/2005/8/layout/venn3"/>
    <dgm:cxn modelId="{81059080-30B4-224A-ABEF-1CED3FA7CAD5}" type="presParOf" srcId="{A585A755-3E72-CF47-B5B1-05F873FC3DE8}" destId="{B28C580D-6F52-C148-936C-F701B094C01A}" srcOrd="5" destOrd="0" presId="urn:microsoft.com/office/officeart/2005/8/layout/venn3"/>
    <dgm:cxn modelId="{6268BAE8-2971-AA4D-B071-0059F0912595}" type="presParOf" srcId="{A585A755-3E72-CF47-B5B1-05F873FC3DE8}" destId="{C638E482-B2A7-444E-A369-44E628FB36A0}" srcOrd="6" destOrd="0" presId="urn:microsoft.com/office/officeart/2005/8/layout/venn3"/>
    <dgm:cxn modelId="{BD761EDE-63C5-C045-AAD7-7DA14F919479}" type="presParOf" srcId="{A585A755-3E72-CF47-B5B1-05F873FC3DE8}" destId="{2F812EA3-0387-DC4C-9A79-8CF185976BAB}" srcOrd="7" destOrd="0" presId="urn:microsoft.com/office/officeart/2005/8/layout/venn3"/>
    <dgm:cxn modelId="{BE25C566-F0C4-9A4C-A41E-7DEDF8E6F0C6}" type="presParOf" srcId="{A585A755-3E72-CF47-B5B1-05F873FC3DE8}" destId="{B5E978BA-C2A7-CE4B-91BD-6FD63A588C77}" srcOrd="8" destOrd="0" presId="urn:microsoft.com/office/officeart/2005/8/layout/venn3"/>
  </dgm:cxnLst>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C13079-1A7B-7249-B24E-B2AD81341BE2}">
      <dsp:nvSpPr>
        <dsp:cNvPr id="0" name=""/>
        <dsp:cNvSpPr/>
      </dsp:nvSpPr>
      <dsp:spPr>
        <a:xfrm>
          <a:off x="1320" y="2318971"/>
          <a:ext cx="2575656" cy="2575656"/>
        </a:xfrm>
        <a:prstGeom prst="ellipse">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27940" rIns="141747" bIns="2794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bg1"/>
              </a:solidFill>
            </a:rPr>
            <a:t>Complexity of the task</a:t>
          </a:r>
        </a:p>
      </dsp:txBody>
      <dsp:txXfrm>
        <a:off x="378516" y="2696167"/>
        <a:ext cx="1821264" cy="1821264"/>
      </dsp:txXfrm>
    </dsp:sp>
    <dsp:sp modelId="{161AFD15-EED1-DD46-8252-7001C2D58213}">
      <dsp:nvSpPr>
        <dsp:cNvPr id="0" name=""/>
        <dsp:cNvSpPr/>
      </dsp:nvSpPr>
      <dsp:spPr>
        <a:xfrm>
          <a:off x="2061846" y="2318971"/>
          <a:ext cx="2575656" cy="2575656"/>
        </a:xfrm>
        <a:prstGeom prst="ellipse">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30480" rIns="141747"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2"/>
              </a:solidFill>
            </a:rPr>
            <a:t>Family dynamics</a:t>
          </a:r>
        </a:p>
      </dsp:txBody>
      <dsp:txXfrm>
        <a:off x="2439042" y="2696167"/>
        <a:ext cx="1821264" cy="1821264"/>
      </dsp:txXfrm>
    </dsp:sp>
    <dsp:sp modelId="{EDD02BBE-DDF6-4146-95A2-F031EC47839E}">
      <dsp:nvSpPr>
        <dsp:cNvPr id="0" name=""/>
        <dsp:cNvSpPr/>
      </dsp:nvSpPr>
      <dsp:spPr>
        <a:xfrm>
          <a:off x="4122371" y="2318971"/>
          <a:ext cx="2575656" cy="2575656"/>
        </a:xfrm>
        <a:prstGeom prst="ellipse">
          <a:avLst/>
        </a:prstGeom>
        <a:solidFill>
          <a:srgbClr val="0C7B3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30480" rIns="141747"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Skills</a:t>
          </a:r>
          <a:endParaRPr lang="en-US" sz="2800" b="1" kern="1200" dirty="0">
            <a:solidFill>
              <a:schemeClr val="bg1"/>
            </a:solidFill>
          </a:endParaRPr>
        </a:p>
      </dsp:txBody>
      <dsp:txXfrm>
        <a:off x="4499567" y="2696167"/>
        <a:ext cx="1821264" cy="1821264"/>
      </dsp:txXfrm>
    </dsp:sp>
    <dsp:sp modelId="{C638E482-B2A7-444E-A369-44E628FB36A0}">
      <dsp:nvSpPr>
        <dsp:cNvPr id="0" name=""/>
        <dsp:cNvSpPr/>
      </dsp:nvSpPr>
      <dsp:spPr>
        <a:xfrm>
          <a:off x="6182897" y="2318971"/>
          <a:ext cx="2575656" cy="2575656"/>
        </a:xfrm>
        <a:prstGeom prst="ellipse">
          <a:avLst/>
        </a:prstGeom>
        <a:solidFill>
          <a:srgbClr val="284684"/>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30480" rIns="141747"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Time </a:t>
          </a:r>
        </a:p>
      </dsp:txBody>
      <dsp:txXfrm>
        <a:off x="6560093" y="2696167"/>
        <a:ext cx="1821264" cy="1821264"/>
      </dsp:txXfrm>
    </dsp:sp>
    <dsp:sp modelId="{B5E978BA-C2A7-CE4B-91BD-6FD63A588C77}">
      <dsp:nvSpPr>
        <dsp:cNvPr id="0" name=""/>
        <dsp:cNvSpPr/>
      </dsp:nvSpPr>
      <dsp:spPr>
        <a:xfrm>
          <a:off x="8243422" y="2318971"/>
          <a:ext cx="2575656" cy="2575656"/>
        </a:xfrm>
        <a:prstGeom prst="ellipse">
          <a:avLst/>
        </a:prstGeom>
        <a:solidFill>
          <a:srgbClr val="006DA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30480" rIns="141747"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Cost </a:t>
          </a:r>
        </a:p>
      </dsp:txBody>
      <dsp:txXfrm>
        <a:off x="8620618" y="2696167"/>
        <a:ext cx="1821264" cy="1821264"/>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FC4A5-7980-1847-841F-B19ACC8E2407}" type="datetimeFigureOut">
              <a:rPr lang="en-US" smtClean="0"/>
              <a:t>08/15/2022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CA8205-F34C-4045-A796-74D40682314A}" type="slidenum">
              <a:rPr lang="en-US" smtClean="0"/>
              <a:t>‹#›</a:t>
            </a:fld>
            <a:endParaRPr lang="en-US"/>
          </a:p>
        </p:txBody>
      </p:sp>
    </p:spTree>
    <p:extLst>
      <p:ext uri="{BB962C8B-B14F-4D97-AF65-F5344CB8AC3E}">
        <p14:creationId xmlns:p14="http://schemas.microsoft.com/office/powerpoint/2010/main" val="3217021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Estate</a:t>
            </a:r>
            <a:r>
              <a:rPr lang="en-US" baseline="0" dirty="0"/>
              <a:t> planning is critical for everyone. While it can be difficult to think about what will happen if you are disabled or die, consider how challenging it would be if someone you loved were in an accident and you had to step in and manage their finances, take care of their children and ultimately distribute their assets without their guidance or any instructions. By putting a plan in place, you’re taking some of that burden off of your family and making a difficult process a little easier. Their role becomes implementing your plan rather than establishing and implementing the plan. </a:t>
            </a:r>
            <a:endParaRPr lang="en-US" dirty="0"/>
          </a:p>
          <a:p>
            <a:endParaRPr lang="en-US" dirty="0"/>
          </a:p>
          <a:p>
            <a:r>
              <a:rPr lang="en-US" dirty="0"/>
              <a:t>So what exactly is estate planning?</a:t>
            </a:r>
          </a:p>
          <a:p>
            <a:r>
              <a:rPr lang="en-US" dirty="0"/>
              <a:t>When most people think of an estate plan they think of a set of documents. And while it’s true that ultimately your plan is reflected in a set of legal documents, estate planning is really about coming up with that plan. The plan should address what will happen if you are disabled or if you die and should take into account your financial assets like your investment accounts and retirement accounts and real estate, your personal property, like your jewelry or cars, the care of any minor children, and your healthcare wishes.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2</a:t>
            </a:fld>
            <a:endParaRPr lang="en-US"/>
          </a:p>
        </p:txBody>
      </p:sp>
    </p:spTree>
    <p:extLst>
      <p:ext uri="{BB962C8B-B14F-4D97-AF65-F5344CB8AC3E}">
        <p14:creationId xmlns:p14="http://schemas.microsoft.com/office/powerpoint/2010/main" val="400048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legal document that provides instructions for:</a:t>
            </a:r>
          </a:p>
          <a:p>
            <a:pPr lvl="1"/>
            <a:r>
              <a:rPr lang="en-US" dirty="0"/>
              <a:t>Who should manage the estate administration process . This person is referred to as the personal representative or executor or executrix. </a:t>
            </a:r>
          </a:p>
          <a:p>
            <a:pPr lvl="1"/>
            <a:r>
              <a:rPr lang="en-US" dirty="0"/>
              <a:t>Who should receive which assets. These are the beneficiaries.</a:t>
            </a:r>
          </a:p>
          <a:p>
            <a:pPr lvl="1"/>
            <a:r>
              <a:rPr lang="en-US" dirty="0"/>
              <a:t>Who should care for minor children. These are the guardians. </a:t>
            </a:r>
          </a:p>
          <a:p>
            <a:pPr lvl="1"/>
            <a:endParaRPr lang="en-US" dirty="0"/>
          </a:p>
          <a:p>
            <a:pPr lvl="1"/>
            <a:r>
              <a:rPr lang="en-US" dirty="0"/>
              <a:t>You’ll sign your will during your lifetime but it doesn’t become valid or take effect until you pass away and it’s submitted to the probate court. Keep in mind in order for a will to be valid, you must comply with state law. For example, some states allow you to handwrite a will. Some do not. In all states, when you sign your will your signature must be witnessed and those witnesses must sign as well. </a:t>
            </a:r>
          </a:p>
          <a:p>
            <a:endParaRPr lang="en-US" dirty="0"/>
          </a:p>
          <a:p>
            <a:endParaRPr lang="en-US" dirty="0"/>
          </a:p>
        </p:txBody>
      </p:sp>
      <p:sp>
        <p:nvSpPr>
          <p:cNvPr id="4" name="Slide Number Placeholder 3"/>
          <p:cNvSpPr>
            <a:spLocks noGrp="1"/>
          </p:cNvSpPr>
          <p:nvPr>
            <p:ph type="sldNum" sz="quarter" idx="5"/>
          </p:nvPr>
        </p:nvSpPr>
        <p:spPr/>
        <p:txBody>
          <a:bodyPr/>
          <a:lstStyle/>
          <a:p>
            <a:fld id="{A44A7425-B241-7542-ABBF-025E1D1C888D}" type="slidenum">
              <a:rPr lang="en-US" smtClean="0"/>
              <a:t>11</a:t>
            </a:fld>
            <a:endParaRPr lang="en-US"/>
          </a:p>
        </p:txBody>
      </p:sp>
    </p:spTree>
    <p:extLst>
      <p:ext uri="{BB962C8B-B14F-4D97-AF65-F5344CB8AC3E}">
        <p14:creationId xmlns:p14="http://schemas.microsoft.com/office/powerpoint/2010/main" val="1458893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Without a will,</a:t>
            </a:r>
            <a:r>
              <a:rPr lang="en-US" baseline="0" dirty="0"/>
              <a:t> the state decides who inherits your probate assets upon your death. </a:t>
            </a:r>
          </a:p>
          <a:p>
            <a:endParaRPr lang="en-US" dirty="0"/>
          </a:p>
          <a:p>
            <a:r>
              <a:rPr lang="en-US" dirty="0"/>
              <a:t>If you don’t have a will but you have a probate asset, the court will appoint a personal representative to manage the process and the asset will be distributed pursuant to the laws of intestate succession. Those laws are essentially a default estate plan for those who haven’t proactively put a plan in place. </a:t>
            </a:r>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12</a:t>
            </a:fld>
            <a:endParaRPr lang="en-US"/>
          </a:p>
        </p:txBody>
      </p:sp>
    </p:spTree>
    <p:extLst>
      <p:ext uri="{BB962C8B-B14F-4D97-AF65-F5344CB8AC3E}">
        <p14:creationId xmlns:p14="http://schemas.microsoft.com/office/powerpoint/2010/main" val="656603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 you nominate a personal representative in your will or not, the court will appoint the personal representative. Once appointed, the personal representative is responsible for collecting and inventorying all assets, paying all final expenses and creditor claims, filing a final income tax return, and distributing assets out to beneficiaries. </a:t>
            </a:r>
          </a:p>
          <a:p>
            <a:endParaRPr lang="en-US" dirty="0"/>
          </a:p>
          <a:p>
            <a:r>
              <a:rPr lang="en-US" dirty="0"/>
              <a:t>Let’s talk through the different tasks a personal representative is responsible for. [READ SLIDE]</a:t>
            </a:r>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13</a:t>
            </a:fld>
            <a:endParaRPr lang="en-US"/>
          </a:p>
        </p:txBody>
      </p:sp>
    </p:spTree>
    <p:extLst>
      <p:ext uri="{BB962C8B-B14F-4D97-AF65-F5344CB8AC3E}">
        <p14:creationId xmlns:p14="http://schemas.microsoft.com/office/powerpoint/2010/main" val="1124241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In addition to the tasks a personal representative (PR) is responsible for completing, the PR needs to be aware of their duties to the estate. </a:t>
            </a:r>
          </a:p>
          <a:p>
            <a:endParaRPr lang="en-US" dirty="0">
              <a:effectLst/>
            </a:endParaRPr>
          </a:p>
          <a:p>
            <a:r>
              <a:rPr lang="en-US" dirty="0">
                <a:effectLst/>
              </a:rPr>
              <a:t>The most fundamental duty owed by an estate's Personal Representative is loyalty, both to the estate and to its beneficiaries. Every action taken must be for the benefit of those individuals. A beneficiary has the right to expect the personal representative to honor these duties:</a:t>
            </a:r>
          </a:p>
          <a:p>
            <a:endParaRPr lang="en-US" dirty="0">
              <a:effectLst/>
            </a:endParaRPr>
          </a:p>
          <a:p>
            <a:r>
              <a:rPr lang="en-US" dirty="0">
                <a:effectLst/>
              </a:rPr>
              <a:t>[READ SLIDE]</a:t>
            </a:r>
          </a:p>
          <a:p>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you can see, there’s a lot a personal representative needs to do. Think about who in your life might be able to handle all of this. We’ll talk about how to think through who to name in just a bit but keep this list in mind. </a:t>
            </a:r>
          </a:p>
          <a:p>
            <a:endParaRPr lang="en-US" dirty="0"/>
          </a:p>
          <a:p>
            <a:r>
              <a:rPr lang="en-US" dirty="0"/>
              <a:t>Personal liability is possible if a PR does something clearly contrary to the fiduciary obligation. For example, if they steal from the estate. But sometimes liability can arise from actions that aren’t so clearly wrong. For example, if an estate administration takes a very long time. One of the duties of a PR to preserve and protect the assets of the estate and avoid undue risk. If the decedent had risky investments, the PR could have personal liability if they maintain that risky investment.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14</a:t>
            </a:fld>
            <a:endParaRPr lang="en-US"/>
          </a:p>
        </p:txBody>
      </p:sp>
    </p:spTree>
    <p:extLst>
      <p:ext uri="{BB962C8B-B14F-4D97-AF65-F5344CB8AC3E}">
        <p14:creationId xmlns:p14="http://schemas.microsoft.com/office/powerpoint/2010/main" val="1055868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revocable living trust is another common estate planning tool. It is a legal document that provides instructions for</a:t>
            </a:r>
          </a:p>
          <a:p>
            <a:pPr lvl="1"/>
            <a:r>
              <a:rPr lang="en-US" dirty="0"/>
              <a:t>Who should manage the trust assets </a:t>
            </a:r>
          </a:p>
          <a:p>
            <a:pPr lvl="1"/>
            <a:r>
              <a:rPr lang="en-US" dirty="0"/>
              <a:t>Who is entitled to receive trust income and principal </a:t>
            </a:r>
          </a:p>
          <a:p>
            <a:pPr lvl="1"/>
            <a:r>
              <a:rPr lang="en-US" dirty="0"/>
              <a:t>How the trust assets should be managed</a:t>
            </a:r>
          </a:p>
          <a:p>
            <a:pPr lvl="1"/>
            <a:r>
              <a:rPr lang="en-US" dirty="0"/>
              <a:t>When trust assets can and/or must be distributed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 trust on</a:t>
            </a:r>
            <a:r>
              <a:rPr lang="en-US" baseline="0" dirty="0"/>
              <a:t> the other hand is effective immediately once it is signed. A trust is a separate entity that holds your assets both while you’re alive and after you die. Like a Will, a trust provides instructions regarding how your assets should be distributed after your death. In addition, a trust provides instructions for how your assets should be managed if you are alive but unable to manage your affairs yourself. </a:t>
            </a:r>
            <a:endParaRPr lang="en-US" dirty="0"/>
          </a:p>
          <a:p>
            <a:endParaRPr lang="en-US" dirty="0"/>
          </a:p>
          <a:p>
            <a:r>
              <a:rPr lang="en-US" dirty="0"/>
              <a:t>Trusts provide</a:t>
            </a:r>
            <a:r>
              <a:rPr lang="en-US" baseline="0" dirty="0"/>
              <a:t> greater flexibility and privacy. </a:t>
            </a:r>
          </a:p>
          <a:p>
            <a:endParaRPr lang="en-US" baseline="0" dirty="0"/>
          </a:p>
          <a:p>
            <a:r>
              <a:rPr lang="en-US" baseline="0" dirty="0"/>
              <a:t>The critical thing to keep in mind about a trust is that trusts only control assets actually owned by  the trust. A large part of the estate planning process when a trust is involved is updating the ownership and/or beneficiary designations for assets so that the trust can control the assets. For example, if you have an investment account, you may update the ownership of the account to your trust so that it’s no longer owned by you. Instead it’s owned by the trustee of your trust. </a:t>
            </a:r>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15</a:t>
            </a:fld>
            <a:endParaRPr lang="en-US"/>
          </a:p>
        </p:txBody>
      </p:sp>
    </p:spTree>
    <p:extLst>
      <p:ext uri="{BB962C8B-B14F-4D97-AF65-F5344CB8AC3E}">
        <p14:creationId xmlns:p14="http://schemas.microsoft.com/office/powerpoint/2010/main" val="2821126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Naming a trustee is critical. Everyone is flattered to be chosen for this role, but no one considers what’s actually involved until they have to do the work. The trustee is a fiduciary and is bound to certain duties. They have potential personal legal liability if they don’t manage the trust properly.  </a:t>
            </a:r>
          </a:p>
          <a:p>
            <a:endParaRPr lang="en-US" dirty="0"/>
          </a:p>
          <a:p>
            <a:r>
              <a:rPr lang="en-US" dirty="0"/>
              <a:t>For example, if a trustee makes an investment that doesn’t end up going well, a beneficiary can sue the trustee claiming they didn’t make a prudent investment. </a:t>
            </a:r>
          </a:p>
          <a:p>
            <a:endParaRPr lang="en-US" dirty="0"/>
          </a:p>
          <a:p>
            <a:r>
              <a:rPr lang="en-US" dirty="0"/>
              <a:t>Consider naming a corporate trustee to avoid family conflict, avoid putting a heavy burden on one family member, and ensure everything is managed correctly. Refer to the “10 good reasons to use a corporate trustee” piece  (</a:t>
            </a:r>
            <a:r>
              <a:rPr lang="en-US" dirty="0" err="1"/>
              <a:t>Admaster</a:t>
            </a:r>
            <a:r>
              <a:rPr lang="en-US" dirty="0"/>
              <a:t> #1868680)</a:t>
            </a:r>
          </a:p>
        </p:txBody>
      </p:sp>
      <p:sp>
        <p:nvSpPr>
          <p:cNvPr id="4" name="Slide Number Placeholder 3"/>
          <p:cNvSpPr>
            <a:spLocks noGrp="1"/>
          </p:cNvSpPr>
          <p:nvPr>
            <p:ph type="sldNum" sz="quarter" idx="5"/>
          </p:nvPr>
        </p:nvSpPr>
        <p:spPr/>
        <p:txBody>
          <a:bodyPr/>
          <a:lstStyle/>
          <a:p>
            <a:fld id="{F7CA8205-F34C-4045-A796-74D40682314A}" type="slidenum">
              <a:rPr lang="en-US" smtClean="0"/>
              <a:t>16</a:t>
            </a:fld>
            <a:endParaRPr lang="en-US"/>
          </a:p>
        </p:txBody>
      </p:sp>
    </p:spTree>
    <p:extLst>
      <p:ext uri="{BB962C8B-B14F-4D97-AF65-F5344CB8AC3E}">
        <p14:creationId xmlns:p14="http://schemas.microsoft.com/office/powerpoint/2010/main" val="1817194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federal law, we</a:t>
            </a:r>
            <a:r>
              <a:rPr lang="en-US" baseline="0" dirty="0"/>
              <a:t> are all subject to estate taxes on the value of property we own or control at the time of our deaths. However, that obligation to pay taxes is subject to some significant exceptions. </a:t>
            </a:r>
          </a:p>
          <a:p>
            <a:endParaRPr lang="en-US" baseline="0" dirty="0"/>
          </a:p>
          <a:p>
            <a:r>
              <a:rPr lang="en-US" dirty="0"/>
              <a:t>The lifetime exemption allows you to transfer up to $12.06M in 2022 without paying any federal estate tax. In</a:t>
            </a:r>
            <a:r>
              <a:rPr lang="en-US" baseline="0" dirty="0"/>
              <a:t> 2017, the exemption was about half that at $5,490,000 per person. This expanded lifetime exemption is not permanent. It is a result of the 2017 Tax Cuts and Jobs Act and will revert to $5M per person (indexed for inflation) in 2026. </a:t>
            </a:r>
          </a:p>
          <a:p>
            <a:endParaRPr lang="en-US" baseline="0" dirty="0"/>
          </a:p>
          <a:p>
            <a:r>
              <a:rPr lang="en-US" baseline="0" dirty="0"/>
              <a:t>Don’t think that just because you’re not near the current exemption amount that you don’t need to do any tax planning. In fact, given the significant exemption we have today, now is a great time to do some planning that takes advantage of the large exemption. </a:t>
            </a:r>
          </a:p>
          <a:p>
            <a:endParaRPr lang="en-US" baseline="0" dirty="0"/>
          </a:p>
          <a:p>
            <a:r>
              <a:rPr lang="en-US" baseline="0" dirty="0"/>
              <a:t>In addition to your lifetime exemption, you may also give an amount annually to any individual. For example, based on 2022 limits, you could give $16,000 to each of your children. If you’re married, you and your spouse may each give up to $16,000. Gifts below the gift tax exemption don’t reduce your lifetime exemption and don’t require a gift tax return. </a:t>
            </a:r>
          </a:p>
          <a:p>
            <a:endParaRPr lang="en-US" baseline="0" dirty="0"/>
          </a:p>
          <a:p>
            <a:r>
              <a:rPr lang="en-US" baseline="0" dirty="0"/>
              <a:t>Don’t forget about state estate and inheritance taxes. Most states that have state estate tax do not allow for portability. </a:t>
            </a:r>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17</a:t>
            </a:fld>
            <a:endParaRPr lang="en-US"/>
          </a:p>
        </p:txBody>
      </p:sp>
    </p:spTree>
    <p:extLst>
      <p:ext uri="{BB962C8B-B14F-4D97-AF65-F5344CB8AC3E}">
        <p14:creationId xmlns:p14="http://schemas.microsoft.com/office/powerpoint/2010/main" val="1944999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Gifts between US citizen spouses are also excluded from gift and estate taxes which means you’ll never pay estate tax at the first spouse’s death. If</a:t>
            </a:r>
            <a:r>
              <a:rPr lang="en-US" baseline="0" dirty="0"/>
              <a:t> your spouse predeceases you and leaves all of their assets to you using the marital deduction, they may not have used any of their lifetime exemption. If when you die your total estate is over the exemption amount for one individual, you may want to use a portion of your spouse's unused exemption. As a result of the American Taxpayer Relief Act of 2012, a person’s unused exemption may be transferred to their surviving spouse but that requires that an estate tax return be filed, and the surviving spouse must claim the portion of the deceased spouse’s unused exemption. Many people aren’t aware of this requirement and therefore lose the opportunity.</a:t>
            </a:r>
          </a:p>
          <a:p>
            <a:endParaRPr lang="en-US" baseline="0" dirty="0"/>
          </a:p>
          <a:p>
            <a:r>
              <a:rPr lang="en-US" baseline="0" dirty="0"/>
              <a:t>Charitable gifts are also exempt for tax. </a:t>
            </a:r>
          </a:p>
          <a:p>
            <a:endParaRPr lang="en-US" baseline="0" dirty="0"/>
          </a:p>
          <a:p>
            <a:r>
              <a:rPr lang="en-US" baseline="0" dirty="0"/>
              <a:t>Tax rate: to the extent your estate exceeds your available lifetime exemption, and the assets aren’t transferred to a spouse or charity, the assets will be subject to tax. The effective tax rate for individuals is 40% on the amount exceeding the lifetime exemption amount.</a:t>
            </a:r>
            <a:endParaRPr lang="en-US" dirty="0"/>
          </a:p>
          <a:p>
            <a:endParaRPr lang="en-US" dirty="0"/>
          </a:p>
        </p:txBody>
      </p:sp>
      <p:sp>
        <p:nvSpPr>
          <p:cNvPr id="4" name="Slide Number Placeholder 3"/>
          <p:cNvSpPr>
            <a:spLocks noGrp="1"/>
          </p:cNvSpPr>
          <p:nvPr>
            <p:ph type="sldNum" sz="quarter" idx="5"/>
          </p:nvPr>
        </p:nvSpPr>
        <p:spPr/>
        <p:txBody>
          <a:bodyPr/>
          <a:lstStyle/>
          <a:p>
            <a:fld id="{A44A7425-B241-7542-ABBF-025E1D1C888D}" type="slidenum">
              <a:rPr lang="en-US" smtClean="0"/>
              <a:t>18</a:t>
            </a:fld>
            <a:endParaRPr lang="en-US"/>
          </a:p>
        </p:txBody>
      </p:sp>
    </p:spTree>
    <p:extLst>
      <p:ext uri="{BB962C8B-B14F-4D97-AF65-F5344CB8AC3E}">
        <p14:creationId xmlns:p14="http://schemas.microsoft.com/office/powerpoint/2010/main" val="3843933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role of the PR or Trustee is significant. Now that you have a better idea of what tasks they need to accomplish, the duties they owe the beneficiaries, and the potential for personal liability, think about who you might name, </a:t>
            </a:r>
          </a:p>
          <a:p>
            <a:endParaRPr lang="en-US" dirty="0"/>
          </a:p>
          <a:p>
            <a:r>
              <a:rPr lang="en-US" dirty="0"/>
              <a:t>You can name a friend or family member.</a:t>
            </a:r>
          </a:p>
          <a:p>
            <a:endParaRPr lang="en-US" dirty="0"/>
          </a:p>
          <a:p>
            <a:r>
              <a:rPr lang="en-US" dirty="0"/>
              <a:t>You might name a friend or family member along with a corporate trustee</a:t>
            </a:r>
          </a:p>
          <a:p>
            <a:endParaRPr lang="en-US" dirty="0"/>
          </a:p>
          <a:p>
            <a:r>
              <a:rPr lang="en-US" dirty="0"/>
              <a:t>Or you might name a corporate trustee. </a:t>
            </a:r>
          </a:p>
          <a:p>
            <a:endParaRPr lang="en-US" dirty="0"/>
          </a:p>
          <a:p>
            <a:r>
              <a:rPr lang="en-US" dirty="0"/>
              <a:t>I want to provide you with some things to think about as you consider these options. </a:t>
            </a:r>
          </a:p>
        </p:txBody>
      </p:sp>
      <p:sp>
        <p:nvSpPr>
          <p:cNvPr id="4" name="Slide Number Placeholder 3"/>
          <p:cNvSpPr>
            <a:spLocks noGrp="1"/>
          </p:cNvSpPr>
          <p:nvPr>
            <p:ph type="sldNum" sz="quarter" idx="5"/>
          </p:nvPr>
        </p:nvSpPr>
        <p:spPr/>
        <p:txBody>
          <a:bodyPr/>
          <a:lstStyle/>
          <a:p>
            <a:fld id="{F7CA8205-F34C-4045-A796-74D40682314A}" type="slidenum">
              <a:rPr lang="en-US" smtClean="0"/>
              <a:t>19</a:t>
            </a:fld>
            <a:endParaRPr lang="en-US"/>
          </a:p>
        </p:txBody>
      </p:sp>
    </p:spTree>
    <p:extLst>
      <p:ext uri="{BB962C8B-B14F-4D97-AF65-F5344CB8AC3E}">
        <p14:creationId xmlns:p14="http://schemas.microsoft.com/office/powerpoint/2010/main" val="22577193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consider the complexity of the task. In other words, what are you asking this person to do? How complex is your estate? Do you have relatively simple assets? Is your tax situation complex? Most estates are more complex than people think they will be. Think back on all those tasks an executor and trustee are responsible for. Consider how quickly things can turn complex. Even in a very simple estate, take for example the needs to notify creditors in a probate estate. Will your family know how to publish notice in a local newspaper? This is a relatively simple task but if you’ve never done it before, where do you start?</a:t>
            </a:r>
          </a:p>
          <a:p>
            <a:endParaRPr lang="en-US" dirty="0"/>
          </a:p>
          <a:p>
            <a:r>
              <a:rPr lang="en-US" dirty="0"/>
              <a:t>You should also think through family dynamics. What family dynamics might come up during the administration process? Are there family members who may not get along? Consider the worst possible outcome. Could the individual you’re considering naming manage that conflict? Don’t forget that this administration will be taking place at a very emotional time for your family.  We don’t tend to be at our best during those times of emotion. </a:t>
            </a:r>
          </a:p>
          <a:p>
            <a:endParaRPr lang="en-US" dirty="0"/>
          </a:p>
          <a:p>
            <a:r>
              <a:rPr lang="en-US" dirty="0"/>
              <a:t>Next, consider what skills your friends and family members have. You might consider naming your cousin because she is an accountant, is very responsible with money, and is a good communicator. That would be a good fit. If you’re thinking about naming your brother but he has recently filed for bankruptcy, he’s probably not the right choice. On the other hand, consider whether the people with relevant skills have the time to take this on. How busy is their life today without adding this onto their plate? </a:t>
            </a:r>
          </a:p>
          <a:p>
            <a:endParaRPr lang="en-US" dirty="0"/>
          </a:p>
          <a:p>
            <a:r>
              <a:rPr lang="en-US" dirty="0"/>
              <a:t>For a relatively simple estate , probate or trust, think about it like a part time job for six months. For more complex estates and trusts think about it more like a full time job for possibly years. </a:t>
            </a:r>
          </a:p>
          <a:p>
            <a:endParaRPr lang="en-US" dirty="0"/>
          </a:p>
          <a:p>
            <a:r>
              <a:rPr lang="en-US" dirty="0"/>
              <a:t>And last but not least, it’s important to think about cost. While you might think it will always be more expensive to use a corporate trustee, think about a trust with significant tax complications, complicated assets and difficult family dynamics. The individual you name may need to hire other professionals to help them navigate each of these different elements which could end up costing much more and taking longer.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44A7425-B241-7542-ABBF-025E1D1C888D}" type="slidenum">
              <a:rPr lang="en-US" smtClean="0"/>
              <a:t>20</a:t>
            </a:fld>
            <a:endParaRPr lang="en-US"/>
          </a:p>
        </p:txBody>
      </p:sp>
    </p:spTree>
    <p:extLst>
      <p:ext uri="{BB962C8B-B14F-4D97-AF65-F5344CB8AC3E}">
        <p14:creationId xmlns:p14="http://schemas.microsoft.com/office/powerpoint/2010/main" val="1165819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haven’t proactively put a plan in place and something happens to you, say you’re in an accident, your family will not be able to make medical decisions for you and they won’t be able to access your financial assets. Without a plan, they can’t even receive updates on your healthcare or access your checking account to pay your medicals bills for example. They would need to petition the court for guardianship and conservatorship. Once they were granted authority to makes decisions, their decisions would be overseen by the court on an ongoing basis. This process can take a significant amount of time and be costly. With a little bit of planning, you can avoid this unnecessary time and cost.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If you pass away without a plan, your family will be left to divide your estate without your instructions or input. This can push your family into unfamiliar territory and may lead to emotional stress and tension between your heirs as they wrestle with how to divide your estate equally and navigate complicated tax matters.</a:t>
            </a:r>
          </a:p>
          <a:p>
            <a:endParaRPr lang="en-US" dirty="0"/>
          </a:p>
          <a:p>
            <a:r>
              <a:rPr lang="en-US" dirty="0"/>
              <a:t>Estate planning decisions are naturally overwhelming and emotionally charged. It is always better that you perform this heavy lifting instead of leaving it to your family down the road. A well-organized estate plan is a reflection of family-first thinking — and helps to avoid unnecessary time, conflict and cost. </a:t>
            </a:r>
          </a:p>
          <a:p>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3</a:t>
            </a:fld>
            <a:endParaRPr lang="en-US"/>
          </a:p>
        </p:txBody>
      </p:sp>
    </p:spTree>
    <p:extLst>
      <p:ext uri="{BB962C8B-B14F-4D97-AF65-F5344CB8AC3E}">
        <p14:creationId xmlns:p14="http://schemas.microsoft.com/office/powerpoint/2010/main" val="17222228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 of date estate plans can lead to unexpected results. We see a lot of estate plans for couples that are built around that federal estate tax exemption amount. It’s very common to see a plan that instructs that all assets up to the federal exemption be transferred to a trust for the benefit of the decedent’s spouse and children with limited access to the spouse. The remainder is to go to a trust for the benefit of the spouse, with no restrictions. These plans were drafted when the federal exemption amount was low. If the decedent drafted that plan when they had a $5 million dollar estate but the exemption was only a million, they were thinking $1 million would go in the more restrictive trust and $4m would go to their spouse without restriction. But under current law, the federal exemption is well above their total estate which means all of their assets will go to the more restrictive  trust and the spouse won’t receive anything outright, without restriction. That’s an unintended result due to a change in the law. </a:t>
            </a:r>
          </a:p>
          <a:p>
            <a:endParaRPr lang="en-US" dirty="0"/>
          </a:p>
          <a:p>
            <a:r>
              <a:rPr lang="en-US" dirty="0"/>
              <a:t>Keep in mind, your plan needs to change to reflect the changing legal landscape and because the laws are constantly changing, you should make it a practice to regularly review your documents with someone who is keeping up on what’s changing. </a:t>
            </a:r>
          </a:p>
          <a:p>
            <a:endParaRPr lang="en-US" dirty="0"/>
          </a:p>
          <a:p>
            <a:r>
              <a:rPr lang="en-US" dirty="0"/>
              <a:t>Best practice is to review your documents every 5 years. </a:t>
            </a:r>
          </a:p>
          <a:p>
            <a:endParaRPr lang="en-US" dirty="0"/>
          </a:p>
          <a:p>
            <a:r>
              <a:rPr lang="en-US" dirty="0"/>
              <a:t>Your financial professional can help you look at your document and assess whether you need to work with an attorney to update your plan. </a:t>
            </a:r>
          </a:p>
          <a:p>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21</a:t>
            </a:fld>
            <a:endParaRPr lang="en-US"/>
          </a:p>
        </p:txBody>
      </p:sp>
    </p:spTree>
    <p:extLst>
      <p:ext uri="{BB962C8B-B14F-4D97-AF65-F5344CB8AC3E}">
        <p14:creationId xmlns:p14="http://schemas.microsoft.com/office/powerpoint/2010/main" val="416864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federal law, we</a:t>
            </a:r>
            <a:r>
              <a:rPr lang="en-US" baseline="0" dirty="0"/>
              <a:t> are all subject to estate taxes on the value of property we own or control at the time of our deaths. However, that obligation to pay taxes is subject to some significant exceptions. </a:t>
            </a:r>
          </a:p>
          <a:p>
            <a:endParaRPr lang="en-US" baseline="0" dirty="0"/>
          </a:p>
          <a:p>
            <a:r>
              <a:rPr lang="en-US" dirty="0"/>
              <a:t>The lifetime exemption allows you to transfer up to $12.06M in 2022 without paying any federal estate tax. In</a:t>
            </a:r>
            <a:r>
              <a:rPr lang="en-US" baseline="0" dirty="0"/>
              <a:t> 2017, the exemption was about half that at $5,490,000 per person. This expanded lifetime exemption is not permanent. It is a result of the 2017 Tax Cuts and Jobs Act and will revert to $5M per person (indexed for inflation) in 2026. </a:t>
            </a:r>
          </a:p>
          <a:p>
            <a:endParaRPr lang="en-US" baseline="0" dirty="0"/>
          </a:p>
          <a:p>
            <a:r>
              <a:rPr lang="en-US" baseline="0" dirty="0"/>
              <a:t>Don’t think that just because you’re not near the current exemption amount that you don’t need to do any tax planning. In fact, given the significant exemption we have today, now is a great time to do some planning that takes advantage of the large exemption. </a:t>
            </a:r>
          </a:p>
          <a:p>
            <a:endParaRPr lang="en-US" baseline="0" dirty="0"/>
          </a:p>
          <a:p>
            <a:r>
              <a:rPr lang="en-US" baseline="0" dirty="0"/>
              <a:t>In addition to your lifetime exemption, you may also give an amount annually to any individual. For example, based on the 2022 </a:t>
            </a:r>
            <a:r>
              <a:rPr lang="en-US" baseline="0"/>
              <a:t>limits, you </a:t>
            </a:r>
            <a:r>
              <a:rPr lang="en-US" baseline="0" dirty="0"/>
              <a:t>could give $16,000 to each of your children. If you’re married, you and your spouse may each give up to $16,000. Gifts below the gift tax exemption don’t reduce your lifetime exemption and don’t require a gift tax return. </a:t>
            </a:r>
          </a:p>
          <a:p>
            <a:endParaRPr lang="en-US" baseline="0" dirty="0"/>
          </a:p>
          <a:p>
            <a:r>
              <a:rPr lang="en-US" baseline="0" dirty="0"/>
              <a:t>Don’t forget about state estate and inheritance taxes. Most states that have state estate tax do not allow for portability. </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A8205-F34C-4045-A796-74D40682314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8623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4A7425-B241-7542-ABBF-025E1D1C888D}" type="slidenum">
              <a:rPr lang="en-US" smtClean="0"/>
              <a:t>4</a:t>
            </a:fld>
            <a:endParaRPr lang="en-US"/>
          </a:p>
        </p:txBody>
      </p:sp>
    </p:spTree>
    <p:extLst>
      <p:ext uri="{BB962C8B-B14F-4D97-AF65-F5344CB8AC3E}">
        <p14:creationId xmlns:p14="http://schemas.microsoft.com/office/powerpoint/2010/main" val="728393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are disabled, someone may need to make medical decisions on your behalf or manage your finances while you aren’t able to do so on your own. You can use a Power of Attorney and Health Care Directive to nominate these agents. </a:t>
            </a:r>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5</a:t>
            </a:fld>
            <a:endParaRPr lang="en-US"/>
          </a:p>
        </p:txBody>
      </p:sp>
    </p:spTree>
    <p:extLst>
      <p:ext uri="{BB962C8B-B14F-4D97-AF65-F5344CB8AC3E}">
        <p14:creationId xmlns:p14="http://schemas.microsoft.com/office/powerpoint/2010/main" val="2382963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Powers of Attorney are very powerful, broad</a:t>
            </a:r>
            <a:r>
              <a:rPr lang="en-US" baseline="0" dirty="0"/>
              <a:t> documents. Through a POA a Principal (you) names an agent or attorney-in-fact to essentially step into their shoes and manage anything financially that the principal could have managed on their own. </a:t>
            </a:r>
          </a:p>
          <a:p>
            <a:endParaRPr lang="en-US" baseline="0" dirty="0"/>
          </a:p>
          <a:p>
            <a:r>
              <a:rPr lang="en-US" baseline="0" dirty="0"/>
              <a:t>POAs are effective immediately. For example, if I sign a POA today naming my sister as my agent, even though I’m alive and well, she could use that document to access my brokerage account. That’s why it’s important that you name someone you trust implicitly. </a:t>
            </a:r>
          </a:p>
          <a:p>
            <a:endParaRPr lang="en-US" baseline="0" dirty="0"/>
          </a:p>
          <a:p>
            <a:r>
              <a:rPr lang="en-US" baseline="0" dirty="0"/>
              <a:t>If the POA is durable, it continues, even after mental incapacity. </a:t>
            </a:r>
          </a:p>
          <a:p>
            <a:endParaRPr lang="en-US" baseline="0" dirty="0"/>
          </a:p>
          <a:p>
            <a:r>
              <a:rPr lang="en-US" baseline="0" dirty="0"/>
              <a:t>If the POA is springing, it only becomes effective after a mental incapacity</a:t>
            </a:r>
          </a:p>
          <a:p>
            <a:endParaRPr lang="en-US" baseline="0" dirty="0"/>
          </a:p>
          <a:p>
            <a:r>
              <a:rPr lang="en-US" baseline="0" dirty="0"/>
              <a:t>POAs are only lifetime disability documents which mean the agent’s authority under a POA terminates upon the death of the principal.</a:t>
            </a:r>
            <a:endParaRPr lang="en-US" i="1" baseline="0" dirty="0"/>
          </a:p>
          <a:p>
            <a:endParaRPr lang="en-US" baseline="0" dirty="0"/>
          </a:p>
          <a:p>
            <a:endParaRPr lang="en-US" dirty="0"/>
          </a:p>
          <a:p>
            <a:endParaRPr lang="en-US" dirty="0"/>
          </a:p>
        </p:txBody>
      </p:sp>
      <p:sp>
        <p:nvSpPr>
          <p:cNvPr id="4" name="Slide Number Placeholder 3"/>
          <p:cNvSpPr>
            <a:spLocks noGrp="1"/>
          </p:cNvSpPr>
          <p:nvPr>
            <p:ph type="sldNum" sz="quarter" idx="5"/>
          </p:nvPr>
        </p:nvSpPr>
        <p:spPr/>
        <p:txBody>
          <a:bodyPr/>
          <a:lstStyle/>
          <a:p>
            <a:fld id="{A44A7425-B241-7542-ABBF-025E1D1C888D}" type="slidenum">
              <a:rPr lang="en-US" smtClean="0"/>
              <a:t>6</a:t>
            </a:fld>
            <a:endParaRPr lang="en-US"/>
          </a:p>
        </p:txBody>
      </p:sp>
    </p:spTree>
    <p:extLst>
      <p:ext uri="{BB962C8B-B14F-4D97-AF65-F5344CB8AC3E}">
        <p14:creationId xmlns:p14="http://schemas.microsoft.com/office/powerpoint/2010/main" val="3138663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health care directive grants authority to a health care agent to make medical decisions on your behalf. Unlike a POA, this document is only effective if you cannot speak for yourself. A HCD will also provide some guidance as to the kinds of health care decisions you’d like your agent to make. For example, if you want to be resuscitated, you can state that in the document. </a:t>
            </a:r>
            <a:br>
              <a:rPr lang="en-US" dirty="0"/>
            </a:br>
            <a:endParaRPr lang="en-US" dirty="0"/>
          </a:p>
          <a:p>
            <a:r>
              <a:rPr lang="en-US" dirty="0"/>
              <a:t>The healthcare agent can also make decision about organ donation. </a:t>
            </a:r>
          </a:p>
          <a:p>
            <a:endParaRPr lang="en-US" dirty="0"/>
          </a:p>
          <a:p>
            <a:r>
              <a:rPr lang="en-US" dirty="0"/>
              <a:t>The document should include a HIPAA (Health Insurance Protection and Authorization Act) release which will allow your agent to access your confidential medical records to help inform their decisions. </a:t>
            </a:r>
          </a:p>
        </p:txBody>
      </p:sp>
      <p:sp>
        <p:nvSpPr>
          <p:cNvPr id="4" name="Slide Number Placeholder 3"/>
          <p:cNvSpPr>
            <a:spLocks noGrp="1"/>
          </p:cNvSpPr>
          <p:nvPr>
            <p:ph type="sldNum" sz="quarter" idx="5"/>
          </p:nvPr>
        </p:nvSpPr>
        <p:spPr/>
        <p:txBody>
          <a:bodyPr/>
          <a:lstStyle/>
          <a:p>
            <a:fld id="{A44A7425-B241-7542-ABBF-025E1D1C888D}" type="slidenum">
              <a:rPr lang="en-US" smtClean="0"/>
              <a:t>7</a:t>
            </a:fld>
            <a:endParaRPr lang="en-US"/>
          </a:p>
        </p:txBody>
      </p:sp>
    </p:spTree>
    <p:extLst>
      <p:ext uri="{BB962C8B-B14F-4D97-AF65-F5344CB8AC3E}">
        <p14:creationId xmlns:p14="http://schemas.microsoft.com/office/powerpoint/2010/main" val="2137989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4A7425-B241-7542-ABBF-025E1D1C888D}" type="slidenum">
              <a:rPr lang="en-US" smtClean="0"/>
              <a:t>8</a:t>
            </a:fld>
            <a:endParaRPr lang="en-US"/>
          </a:p>
        </p:txBody>
      </p:sp>
    </p:spTree>
    <p:extLst>
      <p:ext uri="{BB962C8B-B14F-4D97-AF65-F5344CB8AC3E}">
        <p14:creationId xmlns:p14="http://schemas.microsoft.com/office/powerpoint/2010/main" val="3741398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pass away, how your assets will be distributed depends on how it’s titled. </a:t>
            </a:r>
          </a:p>
          <a:p>
            <a:endParaRPr lang="en-US" dirty="0"/>
          </a:p>
          <a:p>
            <a:r>
              <a:rPr lang="en-US" dirty="0"/>
              <a:t>If you own an asset in your name alone and there’s no beneficiary named on that asset- either name alone or named via a “payable on death” designation, that’s referred to as a probate asset and will be distributed via the probate process. We’ll talk about that in a minute. </a:t>
            </a:r>
          </a:p>
          <a:p>
            <a:endParaRPr lang="en-US" dirty="0"/>
          </a:p>
          <a:p>
            <a:r>
              <a:rPr lang="en-US" dirty="0"/>
              <a:t>If you own an asset jointly with someone else, such as joint tenants with rights of survivorship (JTWROS) the survivor will receive your interest. For example, if you own a brokerage account jointly with your spouse, when you pass away your name will be removed from the account and your spouse will be the sole surviving owner.  JTWROS is the most commonly known joint titling designation, but be aware that there is a form of joint titling called “tenants in common” (and an even lesser known term, “tenants by the entirety”) which, if titled as such, does create joint ownership/access to the asset, but upon the death of one of the joint owners, creates an undivided interest in the asset, make the percentage of ownership for the deceased a probate asset, thereby passing though their estate.  </a:t>
            </a:r>
          </a:p>
          <a:p>
            <a:endParaRPr lang="en-US" dirty="0"/>
          </a:p>
          <a:p>
            <a:r>
              <a:rPr lang="en-US" dirty="0"/>
              <a:t>If an asset has a beneficiary, the asset will be distributed to that named beneficiary on your death. This is common with life insurance policies and retirement accounts. </a:t>
            </a:r>
          </a:p>
          <a:p>
            <a:endParaRPr lang="en-US" dirty="0"/>
          </a:p>
          <a:p>
            <a:r>
              <a:rPr lang="en-US" dirty="0"/>
              <a:t>And finally, if you have an assets that’s owned by a trust, the trust terms will determine how that asset will be distributed. </a:t>
            </a:r>
          </a:p>
        </p:txBody>
      </p:sp>
      <p:sp>
        <p:nvSpPr>
          <p:cNvPr id="4" name="Slide Number Placeholder 3"/>
          <p:cNvSpPr>
            <a:spLocks noGrp="1"/>
          </p:cNvSpPr>
          <p:nvPr>
            <p:ph type="sldNum" sz="quarter" idx="5"/>
          </p:nvPr>
        </p:nvSpPr>
        <p:spPr/>
        <p:txBody>
          <a:bodyPr/>
          <a:lstStyle/>
          <a:p>
            <a:fld id="{F7CA8205-F34C-4045-A796-74D40682314A}" type="slidenum">
              <a:rPr lang="en-US" smtClean="0"/>
              <a:t>9</a:t>
            </a:fld>
            <a:endParaRPr lang="en-US"/>
          </a:p>
        </p:txBody>
      </p:sp>
    </p:spTree>
    <p:extLst>
      <p:ext uri="{BB962C8B-B14F-4D97-AF65-F5344CB8AC3E}">
        <p14:creationId xmlns:p14="http://schemas.microsoft.com/office/powerpoint/2010/main" val="447446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Probate is nothing more than a court supervised system for transferring the assets of an individual who has passed away. Again this process only controls probate assets – i.e. assets in a decedent's name alone without a beneficiary designation. </a:t>
            </a:r>
          </a:p>
          <a:p>
            <a:endParaRPr lang="en-US" baseline="0" dirty="0"/>
          </a:p>
          <a:p>
            <a:r>
              <a:rPr lang="en-US" baseline="0" dirty="0"/>
              <a:t>The probate is initiated in the jurisdiction where the decedent lived at the time of their death or in the jurisdiction where they owned property. If the individual owned real estate in multiple states, ancillary probates may be required. </a:t>
            </a:r>
          </a:p>
          <a:p>
            <a:endParaRPr lang="en-US" baseline="0" dirty="0"/>
          </a:p>
          <a:p>
            <a:r>
              <a:rPr lang="en-US" baseline="0" dirty="0"/>
              <a:t>The process is overseen by the court. If you’ve left instructions for the court via your will, the court will follow your instructions. Without instructions, state law will govern. </a:t>
            </a:r>
          </a:p>
          <a:p>
            <a:endParaRPr lang="en-US" baseline="0" dirty="0"/>
          </a:p>
          <a:p>
            <a:r>
              <a:rPr lang="en-US" baseline="0" dirty="0"/>
              <a:t>The probate process can be simple and inexpensive or complicated and expensive. Some of it depends on your particular estate, some of it depends on the state involved. For example, California’s probate system is notoriously slow and costly. </a:t>
            </a:r>
          </a:p>
          <a:p>
            <a:endParaRPr lang="en-US" baseline="0" dirty="0"/>
          </a:p>
          <a:p>
            <a:endParaRPr lang="en-US" baseline="0" dirty="0"/>
          </a:p>
          <a:p>
            <a:endParaRPr lang="en-US" baseline="0" dirty="0"/>
          </a:p>
          <a:p>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10</a:t>
            </a:fld>
            <a:endParaRPr lang="en-US"/>
          </a:p>
        </p:txBody>
      </p:sp>
    </p:spTree>
    <p:extLst>
      <p:ext uri="{BB962C8B-B14F-4D97-AF65-F5344CB8AC3E}">
        <p14:creationId xmlns:p14="http://schemas.microsoft.com/office/powerpoint/2010/main" val="30029556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223" y="450447"/>
            <a:ext cx="1628594" cy="378228"/>
          </a:xfrm>
          <a:prstGeom prst="rect">
            <a:avLst/>
          </a:prstGeom>
        </p:spPr>
      </p:pic>
      <p:sp>
        <p:nvSpPr>
          <p:cNvPr id="8" name="Title 1"/>
          <p:cNvSpPr>
            <a:spLocks noGrp="1"/>
          </p:cNvSpPr>
          <p:nvPr>
            <p:ph type="ctrTitle" hasCustomPrompt="1"/>
          </p:nvPr>
        </p:nvSpPr>
        <p:spPr>
          <a:xfrm>
            <a:off x="914400" y="1499616"/>
            <a:ext cx="6211312"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9" name="Subtitle 2"/>
          <p:cNvSpPr>
            <a:spLocks noGrp="1"/>
          </p:cNvSpPr>
          <p:nvPr>
            <p:ph type="subTitle" idx="1" hasCustomPrompt="1"/>
          </p:nvPr>
        </p:nvSpPr>
        <p:spPr>
          <a:xfrm>
            <a:off x="914400" y="2560320"/>
            <a:ext cx="5290286"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10" name="Content Placeholder 7"/>
          <p:cNvSpPr>
            <a:spLocks noGrp="1"/>
          </p:cNvSpPr>
          <p:nvPr>
            <p:ph sz="quarter" idx="10" hasCustomPrompt="1"/>
          </p:nvPr>
        </p:nvSpPr>
        <p:spPr>
          <a:xfrm>
            <a:off x="914400"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1" name="Text Placeholder 9"/>
          <p:cNvSpPr>
            <a:spLocks noGrp="1"/>
          </p:cNvSpPr>
          <p:nvPr>
            <p:ph type="body" sz="quarter" idx="11" hasCustomPrompt="1"/>
          </p:nvPr>
        </p:nvSpPr>
        <p:spPr>
          <a:xfrm>
            <a:off x="914400"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2" name="Content Placeholder 11"/>
          <p:cNvSpPr>
            <a:spLocks noGrp="1"/>
          </p:cNvSpPr>
          <p:nvPr>
            <p:ph sz="quarter" idx="12" hasCustomPrompt="1"/>
          </p:nvPr>
        </p:nvSpPr>
        <p:spPr>
          <a:xfrm>
            <a:off x="914400"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3" name="Text Placeholder 13"/>
          <p:cNvSpPr>
            <a:spLocks noGrp="1"/>
          </p:cNvSpPr>
          <p:nvPr>
            <p:ph type="body" sz="quarter" idx="13" hasCustomPrompt="1"/>
          </p:nvPr>
        </p:nvSpPr>
        <p:spPr>
          <a:xfrm>
            <a:off x="914400"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4" name="Content Placeholder 15"/>
          <p:cNvSpPr>
            <a:spLocks noGrp="1"/>
          </p:cNvSpPr>
          <p:nvPr>
            <p:ph sz="quarter" idx="14" hasCustomPrompt="1"/>
          </p:nvPr>
        </p:nvSpPr>
        <p:spPr>
          <a:xfrm>
            <a:off x="914400"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5" name="Text Placeholder 17"/>
          <p:cNvSpPr>
            <a:spLocks noGrp="1"/>
          </p:cNvSpPr>
          <p:nvPr>
            <p:ph type="body" sz="quarter" idx="15" hasCustomPrompt="1"/>
          </p:nvPr>
        </p:nvSpPr>
        <p:spPr>
          <a:xfrm>
            <a:off x="914400"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6" name="Content Placeholder 23"/>
          <p:cNvSpPr>
            <a:spLocks noGrp="1"/>
          </p:cNvSpPr>
          <p:nvPr>
            <p:ph sz="quarter" idx="16" hasCustomPrompt="1"/>
          </p:nvPr>
        </p:nvSpPr>
        <p:spPr>
          <a:xfrm>
            <a:off x="914400"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04221" y="456798"/>
            <a:ext cx="6135077" cy="6058182"/>
          </a:xfrm>
          <a:prstGeom prst="rect">
            <a:avLst/>
          </a:prstGeom>
        </p:spPr>
      </p:pic>
    </p:spTree>
    <p:extLst>
      <p:ext uri="{BB962C8B-B14F-4D97-AF65-F5344CB8AC3E}">
        <p14:creationId xmlns:p14="http://schemas.microsoft.com/office/powerpoint/2010/main" val="116053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rge text statement divider page (Grass)">
    <p:spTree>
      <p:nvGrpSpPr>
        <p:cNvPr id="1" name=""/>
        <p:cNvGrpSpPr/>
        <p:nvPr/>
      </p:nvGrpSpPr>
      <p:grpSpPr>
        <a:xfrm>
          <a:off x="0" y="0"/>
          <a:ext cx="0" cy="0"/>
          <a:chOff x="0" y="0"/>
          <a:chExt cx="0" cy="0"/>
        </a:xfrm>
      </p:grpSpPr>
      <p:sp>
        <p:nvSpPr>
          <p:cNvPr id="7" name="Rectangle 6"/>
          <p:cNvSpPr/>
          <p:nvPr userDrawn="1"/>
        </p:nvSpPr>
        <p:spPr>
          <a:xfrm>
            <a:off x="304800" y="1295400"/>
            <a:ext cx="11582400" cy="5257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p:cNvSpPr>
            <a:spLocks noGrp="1"/>
          </p:cNvSpPr>
          <p:nvPr>
            <p:ph type="title" hasCustomPrompt="1"/>
          </p:nvPr>
        </p:nvSpPr>
        <p:spPr>
          <a:xfrm>
            <a:off x="914400"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707796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quote divider page">
    <p:spTree>
      <p:nvGrpSpPr>
        <p:cNvPr id="1" name=""/>
        <p:cNvGrpSpPr/>
        <p:nvPr/>
      </p:nvGrpSpPr>
      <p:grpSpPr>
        <a:xfrm>
          <a:off x="0" y="0"/>
          <a:ext cx="0" cy="0"/>
          <a:chOff x="0" y="0"/>
          <a:chExt cx="0" cy="0"/>
        </a:xfrm>
      </p:grpSpPr>
      <p:sp>
        <p:nvSpPr>
          <p:cNvPr id="7" name="Rectangle 6"/>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a:p>
        </p:txBody>
      </p:sp>
      <p:sp>
        <p:nvSpPr>
          <p:cNvPr id="8"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40pt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9" name="object 3"/>
          <p:cNvSpPr txBox="1"/>
          <p:nvPr userDrawn="1"/>
        </p:nvSpPr>
        <p:spPr>
          <a:xfrm>
            <a:off x="785995" y="1669154"/>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10"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2881015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Standard High-Level_Overview">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363200" cy="960120"/>
          </a:xfrm>
        </p:spPr>
        <p:txBody>
          <a:bodyPr>
            <a:noAutofit/>
          </a:bodyPr>
          <a:lstStyle>
            <a:lvl1pPr>
              <a:lnSpc>
                <a:spcPts val="3200"/>
              </a:lnSpc>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10363200" cy="2724912"/>
          </a:xfrm>
        </p:spPr>
        <p:txBody>
          <a:bodyPr>
            <a:noAutofit/>
          </a:bodyPr>
          <a:lstStyle>
            <a:lvl1pPr marL="238125" indent="-238125">
              <a:buFont typeface="Arial" panose="020B0604020202020204" pitchFamily="34" charset="0"/>
              <a:buChar char="•"/>
              <a:defRPr>
                <a:solidFill>
                  <a:schemeClr val="tx1"/>
                </a:solidFill>
              </a:defRPr>
            </a:lvl1pPr>
            <a:lvl2pPr marL="461963" indent="-234950">
              <a:buFont typeface="Arial" panose="020B0604020202020204" pitchFamily="34" charset="0"/>
              <a:buChar char="–"/>
              <a:defRPr>
                <a:solidFill>
                  <a:schemeClr val="tx1"/>
                </a:solidFill>
              </a:defRPr>
            </a:lvl2pPr>
            <a:lvl3pPr marL="687388" indent="-225425">
              <a:defRPr>
                <a:solidFill>
                  <a:schemeClr val="tx1"/>
                </a:solidFill>
              </a:defRPr>
            </a:lvl3pPr>
          </a:lstStyle>
          <a:p>
            <a:pPr lvl="0"/>
            <a:r>
              <a:rPr lang="en-US" dirty="0"/>
              <a:t>Body 24pt </a:t>
            </a:r>
          </a:p>
          <a:p>
            <a:pPr lvl="1"/>
            <a:r>
              <a:rPr lang="en-US" dirty="0"/>
              <a:t>Second level</a:t>
            </a:r>
          </a:p>
          <a:p>
            <a:pPr lvl="2"/>
            <a:r>
              <a:rPr lang="en-US" dirty="0"/>
              <a:t>Third level</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608640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6680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10401300" cy="2724912"/>
          </a:xfrm>
        </p:spPr>
        <p:txBody>
          <a:bodyPr>
            <a:noAutofit/>
          </a:bodyPr>
          <a:lstStyle>
            <a:lvl1pPr marL="0" indent="0">
              <a:buFontTx/>
              <a:buNone/>
              <a:defRPr>
                <a:solidFill>
                  <a:schemeClr val="tx1"/>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547338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51054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buFontTx/>
              <a:buNone/>
              <a:defRPr baseline="0">
                <a:solidFill>
                  <a:schemeClr val="tx1"/>
                </a:solidFill>
              </a:defRPr>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72200" y="2042161"/>
            <a:ext cx="5562600" cy="3622675"/>
          </a:xfrm>
        </p:spPr>
        <p:txBody>
          <a:bodyPr anchor="ctr">
            <a:normAutofit/>
          </a:bodyPr>
          <a:lstStyle>
            <a:lvl1pPr marL="0" indent="0">
              <a:buFontTx/>
              <a:buNone/>
              <a:defRPr sz="1200"/>
            </a:lvl1pPr>
          </a:lstStyle>
          <a:p>
            <a:endParaRPr lang="en-US" dirty="0"/>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469055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colum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796155" cy="960120"/>
          </a:xfrm>
        </p:spPr>
        <p:txBody>
          <a:bodyPr>
            <a:noAutofit/>
          </a:bodyPr>
          <a:lstStyle/>
          <a:p>
            <a:r>
              <a:rPr lang="en-US" dirty="0"/>
              <a:t>Headline 30pt</a:t>
            </a:r>
            <a:br>
              <a:rPr lang="en-US" dirty="0"/>
            </a:br>
            <a:r>
              <a:rPr lang="en-US" dirty="0"/>
              <a:t>Arial bold</a:t>
            </a:r>
          </a:p>
        </p:txBody>
      </p:sp>
      <p:sp>
        <p:nvSpPr>
          <p:cNvPr id="4" name="Content Placeholder 2"/>
          <p:cNvSpPr>
            <a:spLocks noGrp="1"/>
          </p:cNvSpPr>
          <p:nvPr>
            <p:ph sz="half" idx="1" hasCustomPrompt="1"/>
          </p:nvPr>
        </p:nvSpPr>
        <p:spPr>
          <a:xfrm>
            <a:off x="914401" y="2526793"/>
            <a:ext cx="10871200" cy="941832"/>
          </a:xfrm>
        </p:spPr>
        <p:txBody>
          <a:bodyPr>
            <a:noAutofit/>
          </a:bodyPr>
          <a:lstStyle>
            <a:lvl1pPr marL="0" indent="0">
              <a:buFontTx/>
              <a:buNone/>
              <a:defRPr b="1" baseline="0">
                <a:solidFill>
                  <a:schemeClr val="accent6"/>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24pt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5" name="Content Placeholder 3"/>
          <p:cNvSpPr>
            <a:spLocks noGrp="1"/>
          </p:cNvSpPr>
          <p:nvPr>
            <p:ph sz="half" idx="2" hasCustomPrompt="1"/>
          </p:nvPr>
        </p:nvSpPr>
        <p:spPr>
          <a:xfrm>
            <a:off x="9144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419600"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924800"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463638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aphic_Three-colum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8712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sz="half" idx="1" hasCustomPrompt="1"/>
          </p:nvPr>
        </p:nvSpPr>
        <p:spPr>
          <a:xfrm>
            <a:off x="914400" y="2526793"/>
            <a:ext cx="33528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5" name="Content Placeholder 3"/>
          <p:cNvSpPr>
            <a:spLocks noGrp="1"/>
          </p:cNvSpPr>
          <p:nvPr>
            <p:ph sz="half" idx="2" hasCustomPrompt="1"/>
          </p:nvPr>
        </p:nvSpPr>
        <p:spPr>
          <a:xfrm>
            <a:off x="914400"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419600" y="2526793"/>
            <a:ext cx="3352800" cy="1133855"/>
          </a:xfrm>
        </p:spPr>
        <p:txBody>
          <a:bodyPr>
            <a:normAutofit/>
          </a:bodyPr>
          <a:lstStyle>
            <a:lvl1pPr marL="0" indent="0" algn="l">
              <a:lnSpc>
                <a:spcPts val="12000"/>
              </a:lnSpc>
              <a:spcBef>
                <a:spcPts val="0"/>
              </a:spcBef>
              <a:buFontTx/>
              <a:buNone/>
              <a:defRPr sz="12000"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924800" y="2526793"/>
            <a:ext cx="33528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8" name="Content Placeholder 3"/>
          <p:cNvSpPr>
            <a:spLocks noGrp="1"/>
          </p:cNvSpPr>
          <p:nvPr>
            <p:ph sz="half" idx="12" hasCustomPrompt="1"/>
          </p:nvPr>
        </p:nvSpPr>
        <p:spPr>
          <a:xfrm>
            <a:off x="4419600"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9" name="Content Placeholder 3"/>
          <p:cNvSpPr>
            <a:spLocks noGrp="1"/>
          </p:cNvSpPr>
          <p:nvPr>
            <p:ph sz="half" idx="13" hasCustomPrompt="1"/>
          </p:nvPr>
        </p:nvSpPr>
        <p:spPr>
          <a:xfrm>
            <a:off x="7924800"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621729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5105400" cy="960120"/>
          </a:xfrm>
        </p:spPr>
        <p:txBody>
          <a:bodyPr>
            <a:noAutofit/>
          </a:body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lnSpc>
                <a:spcPts val="2200"/>
              </a:lnSpc>
              <a:buFontTx/>
              <a:buNone/>
              <a:defRPr sz="2000" baseline="0">
                <a:solidFill>
                  <a:schemeClr val="tx1"/>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Picture Placeholder 5"/>
          <p:cNvSpPr>
            <a:spLocks noGrp="1"/>
          </p:cNvSpPr>
          <p:nvPr>
            <p:ph type="pic" sz="quarter" idx="10"/>
          </p:nvPr>
        </p:nvSpPr>
        <p:spPr>
          <a:xfrm>
            <a:off x="6174874" y="1447800"/>
            <a:ext cx="5588000" cy="5105400"/>
          </a:xfrm>
          <a:solidFill>
            <a:schemeClr val="bg1">
              <a:lumMod val="95000"/>
            </a:schemeClr>
          </a:solidFill>
        </p:spPr>
        <p:txBody>
          <a:bodyPr anchor="ctr">
            <a:normAutofit/>
          </a:bodyPr>
          <a:lstStyle>
            <a:lvl1pPr marL="0" indent="0">
              <a:buFontTx/>
              <a:buNone/>
              <a:defRPr sz="1200"/>
            </a:lvl1pPr>
          </a:lstStyle>
          <a:p>
            <a:endParaRPr lang="en-US"/>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71015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858500" cy="960120"/>
          </a:xfrm>
        </p:spPr>
        <p:txBody>
          <a:bodyPr>
            <a:noAutofit/>
          </a:bodyPr>
          <a:lstStyle>
            <a:lvl1pPr>
              <a:defRPr/>
            </a:lvl1pPr>
          </a:lstStyle>
          <a:p>
            <a:r>
              <a:rPr lang="en-US" dirty="0"/>
              <a:t>Headline 30pt Arial bold to accommodate longer headlines</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lnSpc>
                <a:spcPts val="2200"/>
              </a:lnSpc>
              <a:buFontTx/>
              <a:buNone/>
              <a:defRPr sz="2000" baseline="0">
                <a:solidFill>
                  <a:schemeClr val="tx1"/>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endParaRPr lang="en-US"/>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9201215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048500" y="1447800"/>
            <a:ext cx="46736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70485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
        <p:nvSpPr>
          <p:cNvPr id="6" name="Picture Placeholder 9"/>
          <p:cNvSpPr>
            <a:spLocks noGrp="1"/>
          </p:cNvSpPr>
          <p:nvPr>
            <p:ph type="pic" sz="quarter" idx="10"/>
          </p:nvPr>
        </p:nvSpPr>
        <p:spPr>
          <a:xfrm>
            <a:off x="609600" y="1447800"/>
            <a:ext cx="5562600" cy="1981200"/>
          </a:xfrm>
          <a:solidFill>
            <a:schemeClr val="accent1"/>
          </a:solidFill>
        </p:spPr>
      </p:sp>
      <p:sp>
        <p:nvSpPr>
          <p:cNvPr id="7" name="Content Placeholder 10"/>
          <p:cNvSpPr>
            <a:spLocks noGrp="1"/>
          </p:cNvSpPr>
          <p:nvPr>
            <p:ph sz="quarter" idx="11"/>
          </p:nvPr>
        </p:nvSpPr>
        <p:spPr>
          <a:xfrm>
            <a:off x="609600" y="3535681"/>
            <a:ext cx="2932176" cy="1115567"/>
          </a:xfrm>
          <a:solidFill>
            <a:schemeClr val="bg2"/>
          </a:solidFill>
        </p:spPr>
        <p:txBody>
          <a:bodyPr>
            <a:normAutofit/>
          </a:bodyPr>
          <a:lstStyle>
            <a:lvl1pPr marL="0" indent="0">
              <a:buFontTx/>
              <a:buNone/>
              <a:defRPr sz="1600"/>
            </a:lvl1pPr>
          </a:lstStyle>
          <a:p>
            <a:endParaRPr lang="en-US" dirty="0"/>
          </a:p>
        </p:txBody>
      </p:sp>
      <p:sp>
        <p:nvSpPr>
          <p:cNvPr id="8" name="Picture Placeholder 11"/>
          <p:cNvSpPr>
            <a:spLocks noGrp="1"/>
          </p:cNvSpPr>
          <p:nvPr>
            <p:ph type="pic" sz="quarter" idx="12"/>
          </p:nvPr>
        </p:nvSpPr>
        <p:spPr>
          <a:xfrm>
            <a:off x="609600" y="4751832"/>
            <a:ext cx="2933700" cy="1801368"/>
          </a:xfrm>
          <a:solidFill>
            <a:srgbClr val="0C7B40"/>
          </a:solidFill>
        </p:spPr>
      </p:sp>
      <p:sp>
        <p:nvSpPr>
          <p:cNvPr id="9" name="Picture Placeholder 12"/>
          <p:cNvSpPr>
            <a:spLocks noGrp="1"/>
          </p:cNvSpPr>
          <p:nvPr>
            <p:ph type="pic" sz="quarter" idx="13"/>
          </p:nvPr>
        </p:nvSpPr>
        <p:spPr>
          <a:xfrm>
            <a:off x="3701288" y="3535681"/>
            <a:ext cx="2470912" cy="3017519"/>
          </a:xfrm>
          <a:solidFill>
            <a:schemeClr val="bg2"/>
          </a:solidFill>
        </p:spPr>
      </p:sp>
    </p:spTree>
    <p:extLst>
      <p:ext uri="{BB962C8B-B14F-4D97-AF65-F5344CB8AC3E}">
        <p14:creationId xmlns:p14="http://schemas.microsoft.com/office/powerpoint/2010/main" val="35149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914401" y="1499616"/>
            <a:ext cx="5030128"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8" name="Subtitle 2"/>
          <p:cNvSpPr>
            <a:spLocks noGrp="1"/>
          </p:cNvSpPr>
          <p:nvPr>
            <p:ph type="subTitle" idx="1" hasCustomPrompt="1"/>
          </p:nvPr>
        </p:nvSpPr>
        <p:spPr>
          <a:xfrm>
            <a:off x="914401" y="2560320"/>
            <a:ext cx="5030128"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9" name="Content Placeholder 7"/>
          <p:cNvSpPr>
            <a:spLocks noGrp="1"/>
          </p:cNvSpPr>
          <p:nvPr>
            <p:ph sz="quarter" idx="10" hasCustomPrompt="1"/>
          </p:nvPr>
        </p:nvSpPr>
        <p:spPr>
          <a:xfrm>
            <a:off x="914400" y="3758184"/>
            <a:ext cx="5030129"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914401" y="3986784"/>
            <a:ext cx="5030128"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1" name="Content Placeholder 11"/>
          <p:cNvSpPr>
            <a:spLocks noGrp="1"/>
          </p:cNvSpPr>
          <p:nvPr>
            <p:ph sz="quarter" idx="12" hasCustomPrompt="1"/>
          </p:nvPr>
        </p:nvSpPr>
        <p:spPr>
          <a:xfrm>
            <a:off x="914400" y="4279392"/>
            <a:ext cx="5029669"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2" name="Text Placeholder 13"/>
          <p:cNvSpPr>
            <a:spLocks noGrp="1"/>
          </p:cNvSpPr>
          <p:nvPr>
            <p:ph type="body" sz="quarter" idx="13" hasCustomPrompt="1"/>
          </p:nvPr>
        </p:nvSpPr>
        <p:spPr>
          <a:xfrm>
            <a:off x="914400" y="4498848"/>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3" name="Content Placeholder 15"/>
          <p:cNvSpPr>
            <a:spLocks noGrp="1"/>
          </p:cNvSpPr>
          <p:nvPr>
            <p:ph sz="quarter" idx="14" hasCustomPrompt="1"/>
          </p:nvPr>
        </p:nvSpPr>
        <p:spPr>
          <a:xfrm>
            <a:off x="914400" y="4782312"/>
            <a:ext cx="5029669"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4" name="Text Placeholder 17"/>
          <p:cNvSpPr>
            <a:spLocks noGrp="1"/>
          </p:cNvSpPr>
          <p:nvPr>
            <p:ph type="body" sz="quarter" idx="15" hasCustomPrompt="1"/>
          </p:nvPr>
        </p:nvSpPr>
        <p:spPr>
          <a:xfrm>
            <a:off x="914400" y="5010912"/>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5" name="Content Placeholder 23"/>
          <p:cNvSpPr>
            <a:spLocks noGrp="1"/>
          </p:cNvSpPr>
          <p:nvPr>
            <p:ph sz="quarter" idx="16" hasCustomPrompt="1"/>
          </p:nvPr>
        </p:nvSpPr>
        <p:spPr>
          <a:xfrm>
            <a:off x="914401"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16"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223" y="450447"/>
            <a:ext cx="1628594" cy="378228"/>
          </a:xfrm>
          <a:prstGeom prst="rect">
            <a:avLst/>
          </a:prstGeom>
        </p:spPr>
      </p:pic>
    </p:spTree>
    <p:extLst>
      <p:ext uri="{BB962C8B-B14F-4D97-AF65-F5344CB8AC3E}">
        <p14:creationId xmlns:p14="http://schemas.microsoft.com/office/powerpoint/2010/main" val="3348393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31412"/>
            <a:ext cx="5105400" cy="3913632"/>
          </a:xfrm>
        </p:spPr>
        <p:txBody>
          <a:bodyPr>
            <a:noAutofit/>
          </a:bodyPr>
          <a:lstStyle>
            <a:lvl1pPr marL="0" indent="0">
              <a:lnSpc>
                <a:spcPts val="2200"/>
              </a:lnSpc>
              <a:buFontTx/>
              <a:buNone/>
              <a:defRPr sz="200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endParaRPr lang="en-US"/>
          </a:p>
        </p:txBody>
      </p:sp>
      <p:sp>
        <p:nvSpPr>
          <p:cNvPr id="6"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1481706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2667000"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5" name="Picture Placeholder 5"/>
          <p:cNvSpPr>
            <a:spLocks noGrp="1"/>
          </p:cNvSpPr>
          <p:nvPr>
            <p:ph type="pic" sz="quarter" idx="10"/>
          </p:nvPr>
        </p:nvSpPr>
        <p:spPr>
          <a:xfrm>
            <a:off x="905256" y="2563496"/>
            <a:ext cx="1609344" cy="1060704"/>
          </a:xfrm>
        </p:spPr>
        <p:txBody>
          <a:bodyPr anchor="ctr">
            <a:normAutofit/>
          </a:bodyPr>
          <a:lstStyle>
            <a:lvl1pPr marL="0" indent="0">
              <a:buFontTx/>
              <a:buNone/>
              <a:defRPr sz="1200"/>
            </a:lvl1pPr>
          </a:lstStyle>
          <a:p>
            <a:endParaRPr lang="en-US" dirty="0"/>
          </a:p>
        </p:txBody>
      </p:sp>
      <p:sp>
        <p:nvSpPr>
          <p:cNvPr id="6" name="Picture Placeholder 5"/>
          <p:cNvSpPr>
            <a:spLocks noGrp="1"/>
          </p:cNvSpPr>
          <p:nvPr>
            <p:ph type="pic" sz="quarter" idx="11"/>
          </p:nvPr>
        </p:nvSpPr>
        <p:spPr>
          <a:xfrm>
            <a:off x="905256" y="3951636"/>
            <a:ext cx="1609344" cy="1060704"/>
          </a:xfrm>
        </p:spPr>
        <p:txBody>
          <a:bodyPr anchor="ctr">
            <a:normAutofit/>
          </a:bodyPr>
          <a:lstStyle>
            <a:lvl1pPr marL="0" indent="0">
              <a:buFontTx/>
              <a:buNone/>
              <a:defRPr sz="1200"/>
            </a:lvl1pPr>
          </a:lstStyle>
          <a:p>
            <a:endParaRPr lang="en-US" dirty="0"/>
          </a:p>
        </p:txBody>
      </p:sp>
      <p:sp>
        <p:nvSpPr>
          <p:cNvPr id="7" name="Picture Placeholder 9"/>
          <p:cNvSpPr>
            <a:spLocks noGrp="1"/>
          </p:cNvSpPr>
          <p:nvPr>
            <p:ph type="pic" sz="quarter" idx="12"/>
          </p:nvPr>
        </p:nvSpPr>
        <p:spPr>
          <a:xfrm>
            <a:off x="6172200" y="1422400"/>
            <a:ext cx="5562600" cy="4978400"/>
          </a:xfrm>
          <a:solidFill>
            <a:schemeClr val="bg1">
              <a:lumMod val="95000"/>
            </a:schemeClr>
          </a:solidFill>
        </p:spPr>
        <p:txBody>
          <a:bodyPr anchor="ctr">
            <a:normAutofit/>
          </a:bodyPr>
          <a:lstStyle>
            <a:lvl1pPr marL="0" indent="0">
              <a:buFontTx/>
              <a:buNone/>
              <a:defRPr sz="1200"/>
            </a:lvl1pPr>
          </a:lstStyle>
          <a:p>
            <a:endParaRPr lang="en-US" dirty="0"/>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946249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325100" cy="914400"/>
          </a:xfrm>
        </p:spPr>
        <p:txBody>
          <a:bodyPr>
            <a:noAutofit/>
          </a:bodyPr>
          <a:lstStyle/>
          <a:p>
            <a:r>
              <a:rPr lang="en-US" dirty="0"/>
              <a:t>Headline 30pt</a:t>
            </a:r>
            <a:br>
              <a:rPr lang="en-US" dirty="0"/>
            </a:br>
            <a:r>
              <a:rPr lang="en-US" dirty="0"/>
              <a:t>Arial bold</a:t>
            </a:r>
          </a:p>
        </p:txBody>
      </p:sp>
      <p:sp>
        <p:nvSpPr>
          <p:cNvPr id="4" name="Content Placeholder 3"/>
          <p:cNvSpPr>
            <a:spLocks noGrp="1"/>
          </p:cNvSpPr>
          <p:nvPr>
            <p:ph sz="half" idx="2" hasCustomPrompt="1"/>
          </p:nvPr>
        </p:nvSpPr>
        <p:spPr>
          <a:xfrm>
            <a:off x="914400" y="2487470"/>
            <a:ext cx="103251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6"/>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5" name="Picture Placeholder 8"/>
          <p:cNvSpPr>
            <a:spLocks noGrp="1"/>
          </p:cNvSpPr>
          <p:nvPr>
            <p:ph type="pic" sz="quarter" idx="10"/>
          </p:nvPr>
        </p:nvSpPr>
        <p:spPr>
          <a:xfrm>
            <a:off x="914400" y="3429000"/>
            <a:ext cx="2489200" cy="1335024"/>
          </a:xfrm>
        </p:spPr>
        <p:txBody>
          <a:bodyPr/>
          <a:lstStyle>
            <a:lvl1pPr marL="0" indent="0">
              <a:buNone/>
              <a:defRPr/>
            </a:lvl1pPr>
          </a:lstStyle>
          <a:p>
            <a:endParaRPr lang="en-US" dirty="0"/>
          </a:p>
        </p:txBody>
      </p:sp>
      <p:sp>
        <p:nvSpPr>
          <p:cNvPr id="6" name="Picture Placeholder 10"/>
          <p:cNvSpPr>
            <a:spLocks noGrp="1"/>
          </p:cNvSpPr>
          <p:nvPr>
            <p:ph type="pic" sz="quarter" idx="11"/>
          </p:nvPr>
        </p:nvSpPr>
        <p:spPr>
          <a:xfrm>
            <a:off x="4419600" y="3429000"/>
            <a:ext cx="2540000" cy="1335024"/>
          </a:xfrm>
        </p:spPr>
        <p:txBody>
          <a:bodyPr/>
          <a:lstStyle>
            <a:lvl1pPr marL="0" indent="0">
              <a:buNone/>
              <a:defRPr/>
            </a:lvl1pPr>
          </a:lstStyle>
          <a:p>
            <a:endParaRPr lang="en-US"/>
          </a:p>
        </p:txBody>
      </p:sp>
      <p:sp>
        <p:nvSpPr>
          <p:cNvPr id="7" name="Picture Placeholder 12"/>
          <p:cNvSpPr>
            <a:spLocks noGrp="1"/>
          </p:cNvSpPr>
          <p:nvPr>
            <p:ph type="pic" sz="quarter" idx="12"/>
          </p:nvPr>
        </p:nvSpPr>
        <p:spPr>
          <a:xfrm>
            <a:off x="7924800" y="3429000"/>
            <a:ext cx="2550160" cy="1335024"/>
          </a:xfrm>
        </p:spPr>
        <p:txBody>
          <a:bodyPr/>
          <a:lstStyle>
            <a:lvl1pPr marL="0" indent="0">
              <a:buNone/>
              <a:defRPr/>
            </a:lvl1pPr>
          </a:lstStyle>
          <a:p>
            <a:endParaRPr lang="en-US"/>
          </a:p>
        </p:txBody>
      </p:sp>
      <p:sp>
        <p:nvSpPr>
          <p:cNvPr id="8" name="Text Placeholder 16"/>
          <p:cNvSpPr>
            <a:spLocks noGrp="1"/>
          </p:cNvSpPr>
          <p:nvPr>
            <p:ph type="body" sz="quarter" idx="13" hasCustomPrompt="1"/>
          </p:nvPr>
        </p:nvSpPr>
        <p:spPr>
          <a:xfrm>
            <a:off x="9144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9" name="Text Placeholder 16"/>
          <p:cNvSpPr>
            <a:spLocks noGrp="1"/>
          </p:cNvSpPr>
          <p:nvPr>
            <p:ph type="body" sz="quarter" idx="14" hasCustomPrompt="1"/>
          </p:nvPr>
        </p:nvSpPr>
        <p:spPr>
          <a:xfrm>
            <a:off x="44196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5" hasCustomPrompt="1"/>
          </p:nvPr>
        </p:nvSpPr>
        <p:spPr>
          <a:xfrm>
            <a:off x="7924800" y="4935538"/>
            <a:ext cx="33147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649002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
        <p:nvSpPr>
          <p:cNvPr id="3" name="Text Placeholder 4"/>
          <p:cNvSpPr txBox="1">
            <a:spLocks/>
          </p:cNvSpPr>
          <p:nvPr userDrawn="1"/>
        </p:nvSpPr>
        <p:spPr>
          <a:xfrm>
            <a:off x="0" y="5410200"/>
            <a:ext cx="6896100" cy="1447800"/>
          </a:xfrm>
          <a:prstGeom prst="rect">
            <a:avLst/>
          </a:prstGeom>
        </p:spPr>
        <p:txBody>
          <a:bodyPr vert="horz" lIns="0" tIns="0" rIns="0" bIns="347472" rtlCol="0" anchor="b" anchorCtr="0">
            <a:noAutofit/>
          </a:bodyPr>
          <a:lstStyle>
            <a:lvl1pPr marL="685800" marR="0" indent="0" algn="l" defTabSz="457200" rtl="0" eaLnBrk="1" fontAlgn="auto" latinLnBrk="0" hangingPunct="1">
              <a:lnSpc>
                <a:spcPts val="900"/>
              </a:lnSpc>
              <a:spcBef>
                <a:spcPts val="0"/>
              </a:spcBef>
              <a:spcAft>
                <a:spcPts val="215"/>
              </a:spcAft>
              <a:buClrTx/>
              <a:buSzTx/>
              <a:buFontTx/>
              <a:buNone/>
              <a:tabLst/>
              <a:defRPr sz="600" kern="1200">
                <a:solidFill>
                  <a:schemeClr val="tx1"/>
                </a:solidFill>
                <a:latin typeface="+mn-lt"/>
                <a:ea typeface="+mn-ea"/>
                <a:cs typeface="+mn-cs"/>
              </a:defRPr>
            </a:lvl1pPr>
            <a:lvl2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2pPr>
            <a:lvl3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3pPr>
            <a:lvl4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4pPr>
            <a:lvl5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Aft>
                <a:spcPts val="450"/>
              </a:spcAft>
              <a:defRPr/>
            </a:pPr>
            <a:r>
              <a:rPr lang="en-US" sz="650" b="1" spc="15">
                <a:solidFill>
                  <a:srgbClr val="000000"/>
                </a:solidFill>
                <a:latin typeface="Arial" panose="020B0604020202020204" pitchFamily="34" charset="0"/>
                <a:ea typeface="Times New Roman" panose="02020603050405020304" pitchFamily="18" charset="0"/>
                <a:cs typeface="Times-Roman"/>
              </a:rPr>
              <a:t>Securian Financial Group, Inc.</a:t>
            </a:r>
            <a:br>
              <a:rPr lang="en-US" sz="650" b="1" spc="15">
                <a:solidFill>
                  <a:srgbClr val="000000"/>
                </a:solidFill>
                <a:latin typeface="Arial" panose="020B0604020202020204" pitchFamily="34" charset="0"/>
                <a:ea typeface="Times New Roman" panose="02020603050405020304" pitchFamily="18" charset="0"/>
                <a:cs typeface="Times-Roman"/>
              </a:rPr>
            </a:br>
            <a:r>
              <a:rPr lang="en-US" sz="650" b="1" spc="15">
                <a:solidFill>
                  <a:srgbClr val="0C7B3F"/>
                </a:solidFill>
                <a:latin typeface="Arial" panose="020B0604020202020204" pitchFamily="34" charset="0"/>
                <a:ea typeface="Times New Roman" panose="02020603050405020304" pitchFamily="18" charset="0"/>
                <a:cs typeface="Times-Roman"/>
              </a:rPr>
              <a:t>securian.com</a:t>
            </a:r>
            <a:endParaRPr lang="en-US" sz="650">
              <a:solidFill>
                <a:srgbClr val="000000"/>
              </a:solidFill>
              <a:latin typeface="Times-Roman"/>
              <a:ea typeface="Times New Roman" panose="02020603050405020304" pitchFamily="18" charset="0"/>
              <a:cs typeface="Times-Roman"/>
            </a:endParaRPr>
          </a:p>
          <a:p>
            <a:pPr>
              <a:defRPr/>
            </a:pPr>
            <a:r>
              <a:rPr lang="en-US" spc="5">
                <a:solidFill>
                  <a:srgbClr val="323232"/>
                </a:solidFill>
                <a:ea typeface="Times New Roman" panose="02020603050405020304" pitchFamily="18" charset="0"/>
                <a:cs typeface="HurmeGeometricSans3-Regular" panose="020B0500020000000000" pitchFamily="34" charset="0"/>
              </a:rPr>
              <a:t>400 Robert Street North, St. Paul, MN 55101-2098</a:t>
            </a:r>
            <a:br>
              <a:rPr lang="en-US" spc="5">
                <a:solidFill>
                  <a:srgbClr val="323232"/>
                </a:solidFill>
                <a:ea typeface="Times New Roman" panose="02020603050405020304" pitchFamily="18" charset="0"/>
                <a:cs typeface="HurmeGeometricSans3-Regular" panose="020B0500020000000000" pitchFamily="34" charset="0"/>
              </a:rPr>
            </a:br>
            <a:r>
              <a:rPr lang="en-US" spc="5">
                <a:solidFill>
                  <a:srgbClr val="323232"/>
                </a:solidFill>
                <a:ea typeface="Times New Roman" panose="02020603050405020304" pitchFamily="18" charset="0"/>
                <a:cs typeface="HurmeGeometricSans3-Regular" panose="020B0500020000000000" pitchFamily="34" charset="0"/>
              </a:rPr>
              <a:t>©2019 Securian Financial Group, Inc. All rights reserved.</a:t>
            </a:r>
            <a:endParaRPr lang="en-US" spc="-10">
              <a:solidFill>
                <a:srgbClr val="323232"/>
              </a:solidFill>
              <a:ea typeface="Times New Roman" panose="02020603050405020304" pitchFamily="18" charset="0"/>
              <a:cs typeface="HurmeGeometricSans3-Regular" panose="020B0500020000000000" pitchFamily="34" charset="0"/>
            </a:endParaRPr>
          </a:p>
          <a:p>
            <a:pPr>
              <a:defRPr/>
            </a:pPr>
            <a:r>
              <a:rPr lang="en-US" spc="5">
                <a:solidFill>
                  <a:srgbClr val="323232"/>
                </a:solidFill>
                <a:ea typeface="Times New Roman" panose="02020603050405020304" pitchFamily="18" charset="0"/>
                <a:cs typeface="HurmeGeometricSans3-Regular" panose="020B0500020000000000" pitchFamily="34" charset="0"/>
              </a:rPr>
              <a:t>F00000 Rev 0-2019   DOFU 0-2019</a:t>
            </a:r>
            <a:br>
              <a:rPr lang="en-US" spc="5">
                <a:solidFill>
                  <a:srgbClr val="323232"/>
                </a:solidFill>
                <a:ea typeface="Times New Roman" panose="02020603050405020304" pitchFamily="18" charset="0"/>
                <a:cs typeface="HurmeGeometricSans3-Regular" panose="020B0500020000000000" pitchFamily="34" charset="0"/>
              </a:rPr>
            </a:br>
            <a:r>
              <a:rPr lang="en-US" spc="5">
                <a:solidFill>
                  <a:srgbClr val="323232"/>
                </a:solidFill>
                <a:ea typeface="Times New Roman" panose="02020603050405020304" pitchFamily="18" charset="0"/>
                <a:cs typeface="HurmeGeometricSans3-Regular" panose="020B0500020000000000" pitchFamily="34" charset="0"/>
              </a:rPr>
              <a:t>000000</a:t>
            </a:r>
            <a:endParaRPr lang="en-US" spc="-10" dirty="0">
              <a:solidFill>
                <a:srgbClr val="323232"/>
              </a:solidFill>
              <a:ea typeface="Times New Roman" panose="02020603050405020304" pitchFamily="18" charset="0"/>
              <a:cs typeface="HurmeGeometricSans3-Regular" panose="020B0500020000000000" pitchFamily="34" charset="0"/>
            </a:endParaRPr>
          </a:p>
        </p:txBody>
      </p:sp>
      <p:sp>
        <p:nvSpPr>
          <p:cNvPr id="9" name="Text Placeholder 8"/>
          <p:cNvSpPr>
            <a:spLocks noGrp="1"/>
          </p:cNvSpPr>
          <p:nvPr>
            <p:ph type="body" sz="quarter" idx="10"/>
          </p:nvPr>
        </p:nvSpPr>
        <p:spPr>
          <a:xfrm>
            <a:off x="0" y="3368675"/>
            <a:ext cx="10325100" cy="1276350"/>
          </a:xfrm>
        </p:spPr>
        <p:txBody>
          <a:bodyPr>
            <a:normAutofit/>
          </a:bodyPr>
          <a:lstStyle>
            <a:lvl1pPr marL="685800" indent="0">
              <a:lnSpc>
                <a:spcPts val="1000"/>
              </a:lnSpc>
              <a:spcBef>
                <a:spcPts val="0"/>
              </a:spcBef>
              <a:spcAft>
                <a:spcPts val="450"/>
              </a:spcAft>
              <a:buFontTx/>
              <a:buNone/>
              <a:defRPr sz="800"/>
            </a:lvl1pPr>
            <a:lvl2pPr marL="685800" indent="0">
              <a:lnSpc>
                <a:spcPts val="1000"/>
              </a:lnSpc>
              <a:spcAft>
                <a:spcPts val="450"/>
              </a:spcAft>
              <a:buFontTx/>
              <a:buNone/>
              <a:defRPr sz="800"/>
            </a:lvl2pPr>
            <a:lvl3pPr marL="685800" indent="0">
              <a:lnSpc>
                <a:spcPts val="1000"/>
              </a:lnSpc>
              <a:spcAft>
                <a:spcPts val="450"/>
              </a:spcAft>
              <a:buFontTx/>
              <a:buNone/>
              <a:defRPr sz="800"/>
            </a:lvl3pPr>
            <a:lvl4pPr marL="685800" indent="0">
              <a:lnSpc>
                <a:spcPts val="1000"/>
              </a:lnSpc>
              <a:spcAft>
                <a:spcPts val="450"/>
              </a:spcAft>
              <a:buFontTx/>
              <a:buNone/>
              <a:defRPr sz="800"/>
            </a:lvl4pPr>
            <a:lvl5pPr marL="685800" indent="0">
              <a:lnSpc>
                <a:spcPts val="1000"/>
              </a:lnSpc>
              <a:spcAft>
                <a:spcPts val="450"/>
              </a:spcAft>
              <a:buFontTx/>
              <a:buNone/>
              <a:defRPr sz="800"/>
            </a:lvl5pPr>
          </a:lstStyle>
          <a:p>
            <a:pPr>
              <a:lnSpc>
                <a:spcPts val="1000"/>
              </a:lnSpc>
              <a:defRPr/>
            </a:pPr>
            <a:endPar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endParaRPr>
          </a:p>
          <a:p>
            <a:pPr>
              <a:lnSpc>
                <a:spcPts val="1000"/>
              </a:lnSpc>
              <a:defRPr/>
            </a:pP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Insurance products are issued by Minnesota Life Insurance Company or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a:t>
            </a:r>
          </a:p>
          <a:p>
            <a:pPr>
              <a:lnSpc>
                <a:spcPts val="1000"/>
              </a:lnSpc>
              <a:defRPr/>
            </a:pP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is the marketing name for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Group, Inc., and its affiliates. Minnesota Life Insurance Company and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Life Insurance Company are affiliates of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Group, Inc.</a:t>
            </a:r>
          </a:p>
        </p:txBody>
      </p:sp>
      <p:sp>
        <p:nvSpPr>
          <p:cNvPr id="11" name="Text Placeholder 10"/>
          <p:cNvSpPr>
            <a:spLocks noGrp="1"/>
          </p:cNvSpPr>
          <p:nvPr>
            <p:ph type="body" sz="quarter" idx="11" hasCustomPrompt="1"/>
          </p:nvPr>
        </p:nvSpPr>
        <p:spPr>
          <a:xfrm>
            <a:off x="0" y="4652963"/>
            <a:ext cx="6534150" cy="628650"/>
          </a:xfrm>
        </p:spPr>
        <p:txBody>
          <a:bodyPr>
            <a:noAutofit/>
          </a:bodyPr>
          <a:lstStyle>
            <a:lvl1pPr marL="685800" indent="0">
              <a:lnSpc>
                <a:spcPts val="1000"/>
              </a:lnSpc>
              <a:spcAft>
                <a:spcPts val="450"/>
              </a:spcAft>
              <a:buFontTx/>
              <a:buNone/>
              <a:defRPr sz="800"/>
            </a:lvl1pPr>
            <a:lvl2pPr marL="685800" indent="0">
              <a:lnSpc>
                <a:spcPts val="1000"/>
              </a:lnSpc>
              <a:spcAft>
                <a:spcPts val="450"/>
              </a:spcAft>
              <a:buFontTx/>
              <a:buNone/>
              <a:defRPr sz="800"/>
            </a:lvl2pPr>
            <a:lvl3pPr marL="685800" indent="0">
              <a:lnSpc>
                <a:spcPts val="1000"/>
              </a:lnSpc>
              <a:spcAft>
                <a:spcPts val="450"/>
              </a:spcAft>
              <a:buFontTx/>
              <a:buNone/>
              <a:defRPr sz="800"/>
            </a:lvl3pPr>
            <a:lvl4pPr marL="685800" indent="0">
              <a:lnSpc>
                <a:spcPts val="1000"/>
              </a:lnSpc>
              <a:spcAft>
                <a:spcPts val="450"/>
              </a:spcAft>
              <a:buFontTx/>
              <a:buNone/>
              <a:defRPr sz="800"/>
            </a:lvl4pPr>
            <a:lvl5pPr marL="685800" indent="0">
              <a:lnSpc>
                <a:spcPts val="1000"/>
              </a:lnSpc>
              <a:spcAft>
                <a:spcPts val="450"/>
              </a:spcAft>
              <a:buFontTx/>
              <a:buNone/>
              <a:defRPr sz="800"/>
            </a:lvl5pPr>
          </a:lstStyle>
          <a:p>
            <a:pPr>
              <a:defRPr/>
            </a:pP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is the marketing name for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Group, Inc., and its affiliates.</a:t>
            </a:r>
          </a:p>
        </p:txBody>
      </p:sp>
    </p:spTree>
    <p:extLst>
      <p:ext uri="{BB962C8B-B14F-4D97-AF65-F5344CB8AC3E}">
        <p14:creationId xmlns:p14="http://schemas.microsoft.com/office/powerpoint/2010/main" val="174653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7" name="Rectangle 6"/>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p:cNvSpPr>
            <a:spLocks noGrp="1"/>
          </p:cNvSpPr>
          <p:nvPr>
            <p:ph type="title" hasCustomPrompt="1"/>
          </p:nvPr>
        </p:nvSpPr>
        <p:spPr>
          <a:xfrm>
            <a:off x="914400" y="1447800"/>
            <a:ext cx="10399776" cy="4721629"/>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66970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itle 1"/>
          <p:cNvSpPr>
            <a:spLocks noGrp="1"/>
          </p:cNvSpPr>
          <p:nvPr>
            <p:ph type="title" hasCustomPrompt="1"/>
          </p:nvPr>
        </p:nvSpPr>
        <p:spPr>
          <a:xfrm>
            <a:off x="914400" y="1447800"/>
            <a:ext cx="10399776" cy="4989576"/>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386404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10" name="Rectangle 9"/>
          <p:cNvSpPr/>
          <p:nvPr userDrawn="1"/>
        </p:nvSpPr>
        <p:spPr>
          <a:xfrm>
            <a:off x="304800" y="1298448"/>
            <a:ext cx="115824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itle 1"/>
          <p:cNvSpPr>
            <a:spLocks noGrp="1"/>
          </p:cNvSpPr>
          <p:nvPr>
            <p:ph type="title" hasCustomPrompt="1"/>
          </p:nvPr>
        </p:nvSpPr>
        <p:spPr>
          <a:xfrm>
            <a:off x="914400" y="1447800"/>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12" name="Content Placeholder 3"/>
          <p:cNvSpPr>
            <a:spLocks noGrp="1"/>
          </p:cNvSpPr>
          <p:nvPr>
            <p:ph sz="quarter" idx="10" hasCustomPrompt="1"/>
          </p:nvPr>
        </p:nvSpPr>
        <p:spPr>
          <a:xfrm>
            <a:off x="914400" y="2855974"/>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320325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6" name="Rectangle 5"/>
          <p:cNvSpPr/>
          <p:nvPr userDrawn="1"/>
        </p:nvSpPr>
        <p:spPr>
          <a:xfrm>
            <a:off x="304800" y="1298448"/>
            <a:ext cx="11582400" cy="5254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itle 1"/>
          <p:cNvSpPr>
            <a:spLocks noGrp="1"/>
          </p:cNvSpPr>
          <p:nvPr>
            <p:ph type="title" hasCustomPrompt="1"/>
          </p:nvPr>
        </p:nvSpPr>
        <p:spPr>
          <a:xfrm>
            <a:off x="914400" y="1447800"/>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8" name="Content Placeholder 3"/>
          <p:cNvSpPr>
            <a:spLocks noGrp="1"/>
          </p:cNvSpPr>
          <p:nvPr>
            <p:ph sz="quarter" idx="10" hasCustomPrompt="1"/>
          </p:nvPr>
        </p:nvSpPr>
        <p:spPr>
          <a:xfrm>
            <a:off x="914400" y="2855104"/>
            <a:ext cx="8205216"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2745131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5" name="Rectangle 4"/>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itle 1"/>
          <p:cNvSpPr>
            <a:spLocks noGrp="1"/>
          </p:cNvSpPr>
          <p:nvPr>
            <p:ph type="title" hasCustomPrompt="1"/>
          </p:nvPr>
        </p:nvSpPr>
        <p:spPr>
          <a:xfrm>
            <a:off x="914400" y="1447800"/>
            <a:ext cx="10399776"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7" name="Picture Placeholder 4"/>
          <p:cNvSpPr>
            <a:spLocks noGrp="1"/>
          </p:cNvSpPr>
          <p:nvPr>
            <p:ph type="pic" sz="quarter" idx="10"/>
          </p:nvPr>
        </p:nvSpPr>
        <p:spPr>
          <a:xfrm>
            <a:off x="914400" y="5224272"/>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273590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itle 1"/>
          <p:cNvSpPr>
            <a:spLocks noGrp="1"/>
          </p:cNvSpPr>
          <p:nvPr>
            <p:ph type="title" hasCustomPrompt="1"/>
          </p:nvPr>
        </p:nvSpPr>
        <p:spPr>
          <a:xfrm>
            <a:off x="914400" y="1460938"/>
            <a:ext cx="10399776"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10" name="Picture Placeholder 4"/>
          <p:cNvSpPr>
            <a:spLocks noGrp="1"/>
          </p:cNvSpPr>
          <p:nvPr>
            <p:ph type="pic" sz="quarter" idx="10"/>
          </p:nvPr>
        </p:nvSpPr>
        <p:spPr>
          <a:xfrm>
            <a:off x="914400" y="5237410"/>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928823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11" name="Rectangle 10"/>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914400"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2082625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Title Placeholder 1"/>
          <p:cNvSpPr>
            <a:spLocks noGrp="1"/>
          </p:cNvSpPr>
          <p:nvPr>
            <p:ph type="title"/>
          </p:nvPr>
        </p:nvSpPr>
        <p:spPr>
          <a:xfrm>
            <a:off x="914400" y="1452420"/>
            <a:ext cx="10392696" cy="914400"/>
          </a:xfrm>
          <a:prstGeom prst="rect">
            <a:avLst/>
          </a:prstGeom>
        </p:spPr>
        <p:txBody>
          <a:bodyPr vert="horz" lIns="0" tIns="0" rIns="0" bIns="0" rtlCol="0" anchor="t" anchorCtr="0">
            <a:normAutofit/>
          </a:bodyPr>
          <a:lstStyle/>
          <a:p>
            <a:r>
              <a:rPr lang="en-US" dirty="0"/>
              <a:t>Headline 30pt</a:t>
            </a:r>
            <a:br>
              <a:rPr lang="en-US" dirty="0"/>
            </a:br>
            <a:r>
              <a:rPr lang="en-US" dirty="0"/>
              <a:t>Arial bold</a:t>
            </a:r>
          </a:p>
        </p:txBody>
      </p:sp>
      <p:sp>
        <p:nvSpPr>
          <p:cNvPr id="19" name="Text Placeholder 2"/>
          <p:cNvSpPr>
            <a:spLocks noGrp="1"/>
          </p:cNvSpPr>
          <p:nvPr>
            <p:ph type="body" idx="1"/>
          </p:nvPr>
        </p:nvSpPr>
        <p:spPr>
          <a:xfrm>
            <a:off x="914400"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20"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21" name="Picture 20"/>
          <p:cNvPicPr>
            <a:picLocks noChangeAspect="1"/>
          </p:cNvPicPr>
          <p:nvPr userDrawn="1"/>
        </p:nvPicPr>
        <p:blipFill rotWithShape="1">
          <a:blip r:embed="rId25" cstate="print">
            <a:extLst>
              <a:ext uri="{28A0092B-C50C-407E-A947-70E740481C1C}">
                <a14:useLocalDpi xmlns:a14="http://schemas.microsoft.com/office/drawing/2010/main" val="0"/>
              </a:ext>
            </a:extLst>
          </a:blip>
          <a:srcRect t="-1" r="76659" b="-14182"/>
          <a:stretch/>
        </p:blipFill>
        <p:spPr>
          <a:xfrm>
            <a:off x="518223" y="450446"/>
            <a:ext cx="380135" cy="431869"/>
          </a:xfrm>
          <a:prstGeom prst="rect">
            <a:avLst/>
          </a:prstGeom>
        </p:spPr>
      </p:pic>
    </p:spTree>
    <p:extLst>
      <p:ext uri="{BB962C8B-B14F-4D97-AF65-F5344CB8AC3E}">
        <p14:creationId xmlns:p14="http://schemas.microsoft.com/office/powerpoint/2010/main" val="3871733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Lst>
  <p:txStyles>
    <p:titleStyle>
      <a:lvl1pPr algn="l" defTabSz="914400" rtl="0" eaLnBrk="1" latinLnBrk="0" hangingPunct="1">
        <a:lnSpc>
          <a:spcPts val="32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userDrawn="1">
          <p15:clr>
            <a:srgbClr val="F26B43"/>
          </p15:clr>
        </p15:guide>
        <p15:guide id="2" userDrawn="1">
          <p15:clr>
            <a:srgbClr val="F26B43"/>
          </p15:clr>
        </p15:guide>
        <p15:guide id="3" pos="7680" userDrawn="1">
          <p15:clr>
            <a:srgbClr val="F26B43"/>
          </p15:clr>
        </p15:guide>
        <p15:guide id="4" orient="horz" pos="4320" userDrawn="1">
          <p15:clr>
            <a:srgbClr val="F26B43"/>
          </p15:clr>
        </p15:guide>
        <p15:guide id="5" pos="288" userDrawn="1">
          <p15:clr>
            <a:srgbClr val="F26B43"/>
          </p15:clr>
        </p15:guide>
        <p15:guide id="6" pos="384" userDrawn="1">
          <p15:clr>
            <a:srgbClr val="F26B43"/>
          </p15:clr>
        </p15:guide>
        <p15:guide id="7" pos="576" userDrawn="1">
          <p15:clr>
            <a:srgbClr val="F26B43"/>
          </p15:clr>
        </p15:guide>
        <p15:guide id="8" pos="1032" userDrawn="1">
          <p15:clr>
            <a:srgbClr val="F26B43"/>
          </p15:clr>
        </p15:guide>
        <p15:guide id="9" pos="1128" userDrawn="1">
          <p15:clr>
            <a:srgbClr val="F26B43"/>
          </p15:clr>
        </p15:guide>
        <p15:guide id="10" pos="1584" userDrawn="1">
          <p15:clr>
            <a:srgbClr val="F26B43"/>
          </p15:clr>
        </p15:guide>
        <p15:guide id="11" pos="1680" userDrawn="1">
          <p15:clr>
            <a:srgbClr val="F26B43"/>
          </p15:clr>
        </p15:guide>
        <p15:guide id="12" pos="2136" userDrawn="1">
          <p15:clr>
            <a:srgbClr val="F26B43"/>
          </p15:clr>
        </p15:guide>
        <p15:guide id="13" pos="2232" userDrawn="1">
          <p15:clr>
            <a:srgbClr val="F26B43"/>
          </p15:clr>
        </p15:guide>
        <p15:guide id="14" pos="2688" userDrawn="1">
          <p15:clr>
            <a:srgbClr val="F26B43"/>
          </p15:clr>
        </p15:guide>
        <p15:guide id="15" pos="2784" userDrawn="1">
          <p15:clr>
            <a:srgbClr val="F26B43"/>
          </p15:clr>
        </p15:guide>
        <p15:guide id="16" pos="3240" userDrawn="1">
          <p15:clr>
            <a:srgbClr val="F26B43"/>
          </p15:clr>
        </p15:guide>
        <p15:guide id="17" pos="3336" userDrawn="1">
          <p15:clr>
            <a:srgbClr val="F26B43"/>
          </p15:clr>
        </p15:guide>
        <p15:guide id="18" pos="3792" userDrawn="1">
          <p15:clr>
            <a:srgbClr val="F26B43"/>
          </p15:clr>
        </p15:guide>
        <p15:guide id="19" pos="3888" userDrawn="1">
          <p15:clr>
            <a:srgbClr val="F26B43"/>
          </p15:clr>
        </p15:guide>
        <p15:guide id="20" pos="4344" userDrawn="1">
          <p15:clr>
            <a:srgbClr val="F26B43"/>
          </p15:clr>
        </p15:guide>
        <p15:guide id="21" pos="4440" userDrawn="1">
          <p15:clr>
            <a:srgbClr val="F26B43"/>
          </p15:clr>
        </p15:guide>
        <p15:guide id="22" pos="4896" userDrawn="1">
          <p15:clr>
            <a:srgbClr val="F26B43"/>
          </p15:clr>
        </p15:guide>
        <p15:guide id="23" pos="4992" userDrawn="1">
          <p15:clr>
            <a:srgbClr val="F26B43"/>
          </p15:clr>
        </p15:guide>
        <p15:guide id="24" pos="5448" userDrawn="1">
          <p15:clr>
            <a:srgbClr val="F26B43"/>
          </p15:clr>
        </p15:guide>
        <p15:guide id="25" pos="5544" userDrawn="1">
          <p15:clr>
            <a:srgbClr val="F26B43"/>
          </p15:clr>
        </p15:guide>
        <p15:guide id="26" pos="6000" userDrawn="1">
          <p15:clr>
            <a:srgbClr val="F26B43"/>
          </p15:clr>
        </p15:guide>
        <p15:guide id="27" pos="6096" userDrawn="1">
          <p15:clr>
            <a:srgbClr val="F26B43"/>
          </p15:clr>
        </p15:guide>
        <p15:guide id="28" pos="6552" userDrawn="1">
          <p15:clr>
            <a:srgbClr val="F26B43"/>
          </p15:clr>
        </p15:guide>
        <p15:guide id="29" pos="6648" userDrawn="1">
          <p15:clr>
            <a:srgbClr val="F26B43"/>
          </p15:clr>
        </p15:guide>
        <p15:guide id="30" pos="7104" userDrawn="1">
          <p15:clr>
            <a:srgbClr val="F26B43"/>
          </p15:clr>
        </p15:guide>
        <p15:guide id="31" pos="7296" userDrawn="1">
          <p15:clr>
            <a:srgbClr val="F26B43"/>
          </p15:clr>
        </p15:guide>
        <p15:guide id="32" pos="7392" userDrawn="1">
          <p15:clr>
            <a:srgbClr val="F26B43"/>
          </p15:clr>
        </p15:guide>
        <p15:guide id="33" orient="horz" pos="288" userDrawn="1">
          <p15:clr>
            <a:srgbClr val="F26B43"/>
          </p15:clr>
        </p15:guide>
        <p15:guide id="34" orient="horz" pos="912" userDrawn="1">
          <p15:clr>
            <a:srgbClr val="F26B43"/>
          </p15:clr>
        </p15:guide>
        <p15:guide id="35" orient="horz" pos="1536" userDrawn="1">
          <p15:clr>
            <a:srgbClr val="F26B43"/>
          </p15:clr>
        </p15:guide>
        <p15:guide id="36" orient="horz" pos="2160" userDrawn="1">
          <p15:clr>
            <a:srgbClr val="F26B43"/>
          </p15:clr>
        </p15:guide>
        <p15:guide id="37" orient="horz" pos="3408" userDrawn="1">
          <p15:clr>
            <a:srgbClr val="F26B43"/>
          </p15:clr>
        </p15:guide>
        <p15:guide id="38" orient="horz" pos="2784" userDrawn="1">
          <p15:clr>
            <a:srgbClr val="F26B43"/>
          </p15:clr>
        </p15:guide>
        <p15:guide id="39"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7" Type="http://schemas.openxmlformats.org/officeDocument/2006/relationships/image" Target="../media/image18.sv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Estate and legacy planning 	</a:t>
            </a:r>
          </a:p>
        </p:txBody>
      </p:sp>
      <p:sp>
        <p:nvSpPr>
          <p:cNvPr id="5" name="Subtitle 4"/>
          <p:cNvSpPr>
            <a:spLocks noGrp="1"/>
          </p:cNvSpPr>
          <p:nvPr>
            <p:ph type="subTitle" idx="1"/>
          </p:nvPr>
        </p:nvSpPr>
        <p:spPr/>
        <p:txBody>
          <a:bodyPr/>
          <a:lstStyle/>
          <a:p>
            <a:r>
              <a:rPr lang="en-US" dirty="0"/>
              <a:t>Preparing for the ”what ifs” </a:t>
            </a:r>
          </a:p>
        </p:txBody>
      </p:sp>
      <p:sp>
        <p:nvSpPr>
          <p:cNvPr id="2" name="TextBox 1">
            <a:extLst>
              <a:ext uri="{FF2B5EF4-FFF2-40B4-BE49-F238E27FC236}">
                <a16:creationId xmlns:a16="http://schemas.microsoft.com/office/drawing/2014/main" id="{2E94B13B-9010-BB77-6431-B71887AF4816}"/>
              </a:ext>
            </a:extLst>
          </p:cNvPr>
          <p:cNvSpPr txBox="1"/>
          <p:nvPr/>
        </p:nvSpPr>
        <p:spPr>
          <a:xfrm>
            <a:off x="191589" y="6392064"/>
            <a:ext cx="7724502" cy="307777"/>
          </a:xfrm>
          <a:prstGeom prst="rect">
            <a:avLst/>
          </a:prstGeom>
          <a:noFill/>
        </p:spPr>
        <p:txBody>
          <a:bodyPr wrap="square" rtlCol="0">
            <a:spAutoFit/>
          </a:bodyPr>
          <a:lstStyle/>
          <a:p>
            <a:r>
              <a:rPr lang="en-US" sz="1400" dirty="0"/>
              <a:t>Products issued by Minnesota Life Insurance Company/Securian Life Insurance Company</a:t>
            </a:r>
          </a:p>
        </p:txBody>
      </p:sp>
      <p:sp>
        <p:nvSpPr>
          <p:cNvPr id="9" name="Content Placeholder 8">
            <a:extLst>
              <a:ext uri="{FF2B5EF4-FFF2-40B4-BE49-F238E27FC236}">
                <a16:creationId xmlns:a16="http://schemas.microsoft.com/office/drawing/2014/main" id="{1DCF0FDA-38A4-CD26-DE80-43F2F9C9FE51}"/>
              </a:ext>
            </a:extLst>
          </p:cNvPr>
          <p:cNvSpPr>
            <a:spLocks noGrp="1"/>
          </p:cNvSpPr>
          <p:nvPr>
            <p:ph sz="quarter" idx="10"/>
          </p:nvPr>
        </p:nvSpPr>
        <p:spPr/>
        <p:txBody>
          <a:bodyPr/>
          <a:lstStyle/>
          <a:p>
            <a:endParaRPr lang="en-US"/>
          </a:p>
        </p:txBody>
      </p:sp>
      <p:sp>
        <p:nvSpPr>
          <p:cNvPr id="11" name="Text Placeholder 10">
            <a:extLst>
              <a:ext uri="{FF2B5EF4-FFF2-40B4-BE49-F238E27FC236}">
                <a16:creationId xmlns:a16="http://schemas.microsoft.com/office/drawing/2014/main" id="{99051827-18BF-A9FC-CF69-5A65BA040690}"/>
              </a:ext>
            </a:extLst>
          </p:cNvPr>
          <p:cNvSpPr>
            <a:spLocks noGrp="1"/>
          </p:cNvSpPr>
          <p:nvPr>
            <p:ph type="body" sz="quarter" idx="11"/>
          </p:nvPr>
        </p:nvSpPr>
        <p:spPr/>
        <p:txBody>
          <a:bodyPr/>
          <a:lstStyle/>
          <a:p>
            <a:endParaRPr lang="en-US"/>
          </a:p>
        </p:txBody>
      </p:sp>
      <p:sp>
        <p:nvSpPr>
          <p:cNvPr id="13" name="Content Placeholder 12">
            <a:extLst>
              <a:ext uri="{FF2B5EF4-FFF2-40B4-BE49-F238E27FC236}">
                <a16:creationId xmlns:a16="http://schemas.microsoft.com/office/drawing/2014/main" id="{6FE879A1-51AA-0F10-91E7-1D033C74A8DF}"/>
              </a:ext>
            </a:extLst>
          </p:cNvPr>
          <p:cNvSpPr>
            <a:spLocks noGrp="1"/>
          </p:cNvSpPr>
          <p:nvPr>
            <p:ph sz="quarter" idx="16"/>
          </p:nvPr>
        </p:nvSpPr>
        <p:spPr/>
        <p:txBody>
          <a:bodyPr/>
          <a:lstStyle/>
          <a:p>
            <a:endParaRPr lang="en-US"/>
          </a:p>
        </p:txBody>
      </p:sp>
    </p:spTree>
    <p:extLst>
      <p:ext uri="{BB962C8B-B14F-4D97-AF65-F5344CB8AC3E}">
        <p14:creationId xmlns:p14="http://schemas.microsoft.com/office/powerpoint/2010/main" val="1527961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3D608-C55D-CE42-A75C-324B7019494E}"/>
              </a:ext>
            </a:extLst>
          </p:cNvPr>
          <p:cNvSpPr>
            <a:spLocks noGrp="1"/>
          </p:cNvSpPr>
          <p:nvPr>
            <p:ph type="title"/>
          </p:nvPr>
        </p:nvSpPr>
        <p:spPr/>
        <p:txBody>
          <a:bodyPr/>
          <a:lstStyle/>
          <a:p>
            <a:r>
              <a:rPr lang="en-US" dirty="0"/>
              <a:t>Probate</a:t>
            </a:r>
          </a:p>
        </p:txBody>
      </p:sp>
      <p:sp>
        <p:nvSpPr>
          <p:cNvPr id="3" name="Content Placeholder 2">
            <a:extLst>
              <a:ext uri="{FF2B5EF4-FFF2-40B4-BE49-F238E27FC236}">
                <a16:creationId xmlns:a16="http://schemas.microsoft.com/office/drawing/2014/main" id="{DD640BDA-3F0A-0946-A447-BCD262458428}"/>
              </a:ext>
            </a:extLst>
          </p:cNvPr>
          <p:cNvSpPr>
            <a:spLocks noGrp="1"/>
          </p:cNvSpPr>
          <p:nvPr>
            <p:ph idx="1"/>
          </p:nvPr>
        </p:nvSpPr>
        <p:spPr/>
        <p:txBody>
          <a:bodyPr/>
          <a:lstStyle/>
          <a:p>
            <a:pPr lvl="1">
              <a:buFont typeface="Arial" panose="020B0604020202020204" pitchFamily="34" charset="0"/>
              <a:buChar char="•"/>
            </a:pPr>
            <a:r>
              <a:rPr lang="en-US" sz="2000" dirty="0"/>
              <a:t>Court supervised system for transferring probate assets </a:t>
            </a:r>
          </a:p>
          <a:p>
            <a:pPr lvl="1">
              <a:buFont typeface="Arial" panose="020B0604020202020204" pitchFamily="34" charset="0"/>
              <a:buChar char="•"/>
            </a:pPr>
            <a:r>
              <a:rPr lang="en-US" sz="2000" dirty="0"/>
              <a:t>If you have a will, that will provides instructions to the court</a:t>
            </a:r>
          </a:p>
          <a:p>
            <a:pPr lvl="1">
              <a:buFont typeface="Arial" panose="020B0604020202020204" pitchFamily="34" charset="0"/>
              <a:buChar char="•"/>
            </a:pPr>
            <a:r>
              <a:rPr lang="en-US" sz="2000" dirty="0"/>
              <a:t>If you do not have a will, state law governs</a:t>
            </a:r>
          </a:p>
          <a:p>
            <a:pPr lvl="1">
              <a:buFont typeface="Arial" panose="020B0604020202020204" pitchFamily="34" charset="0"/>
              <a:buChar char="•"/>
            </a:pPr>
            <a:r>
              <a:rPr lang="en-US" sz="2000" dirty="0"/>
              <a:t>Initiated in the jurisdiction where the decedent lives at the time of death or where they own property</a:t>
            </a:r>
          </a:p>
          <a:p>
            <a:pPr lvl="1">
              <a:buFont typeface="Arial" panose="020B0604020202020204" pitchFamily="34" charset="0"/>
              <a:buChar char="•"/>
            </a:pPr>
            <a:r>
              <a:rPr lang="en-US" sz="2000" dirty="0"/>
              <a:t>Ancillary probates may be necessary for decedents with real estate in multiple states</a:t>
            </a:r>
          </a:p>
          <a:p>
            <a:endParaRPr lang="en-US" dirty="0"/>
          </a:p>
        </p:txBody>
      </p:sp>
    </p:spTree>
    <p:extLst>
      <p:ext uri="{BB962C8B-B14F-4D97-AF65-F5344CB8AC3E}">
        <p14:creationId xmlns:p14="http://schemas.microsoft.com/office/powerpoint/2010/main" val="3560822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p:txBody>
          <a:bodyPr/>
          <a:lstStyle/>
          <a:p>
            <a:r>
              <a:rPr lang="en-US" dirty="0"/>
              <a:t>Will</a:t>
            </a:r>
          </a:p>
        </p:txBody>
      </p:sp>
      <p:sp>
        <p:nvSpPr>
          <p:cNvPr id="26" name="Rectangle 25">
            <a:extLst>
              <a:ext uri="{FF2B5EF4-FFF2-40B4-BE49-F238E27FC236}">
                <a16:creationId xmlns:a16="http://schemas.microsoft.com/office/drawing/2014/main" id="{CDF0C897-87D0-9848-9375-48C531456A97}"/>
              </a:ext>
            </a:extLst>
          </p:cNvPr>
          <p:cNvSpPr/>
          <p:nvPr/>
        </p:nvSpPr>
        <p:spPr>
          <a:xfrm>
            <a:off x="914400" y="2997754"/>
            <a:ext cx="3352800" cy="27070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757B9EA-EA69-E641-B002-3EE3D3A86AAE}"/>
              </a:ext>
            </a:extLst>
          </p:cNvPr>
          <p:cNvSpPr/>
          <p:nvPr/>
        </p:nvSpPr>
        <p:spPr>
          <a:xfrm>
            <a:off x="4419600" y="2997754"/>
            <a:ext cx="3352800" cy="2707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145E4C6-05A6-F549-B9F7-858A8175F9ED}"/>
              </a:ext>
            </a:extLst>
          </p:cNvPr>
          <p:cNvSpPr/>
          <p:nvPr/>
        </p:nvSpPr>
        <p:spPr>
          <a:xfrm>
            <a:off x="7924800" y="3004422"/>
            <a:ext cx="3352800" cy="270033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BDAB91A7-5677-D244-AABC-A50500AC96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96032" y="3115418"/>
            <a:ext cx="669847" cy="581186"/>
          </a:xfrm>
          <a:prstGeom prst="rect">
            <a:avLst/>
          </a:prstGeom>
        </p:spPr>
      </p:pic>
      <p:sp>
        <p:nvSpPr>
          <p:cNvPr id="35" name="TextBox 34">
            <a:extLst>
              <a:ext uri="{FF2B5EF4-FFF2-40B4-BE49-F238E27FC236}">
                <a16:creationId xmlns:a16="http://schemas.microsoft.com/office/drawing/2014/main" id="{FBC72CC3-C696-424E-A7F0-0E7214028F49}"/>
              </a:ext>
            </a:extLst>
          </p:cNvPr>
          <p:cNvSpPr txBox="1"/>
          <p:nvPr/>
        </p:nvSpPr>
        <p:spPr>
          <a:xfrm>
            <a:off x="1044205" y="3986896"/>
            <a:ext cx="2891947" cy="1477328"/>
          </a:xfrm>
          <a:prstGeom prst="rect">
            <a:avLst/>
          </a:prstGeom>
          <a:noFill/>
        </p:spPr>
        <p:txBody>
          <a:bodyPr wrap="square" lIns="0" tIns="0" rIns="0" bIns="0" rtlCol="0">
            <a:spAutoFit/>
          </a:bodyPr>
          <a:lstStyle/>
          <a:p>
            <a:pPr>
              <a:spcAft>
                <a:spcPts val="450"/>
              </a:spcAft>
            </a:pPr>
            <a:r>
              <a:rPr lang="en-US" sz="2400" dirty="0">
                <a:solidFill>
                  <a:schemeClr val="bg1"/>
                </a:solidFill>
              </a:rPr>
              <a:t>Who should manage the estate administration process  </a:t>
            </a:r>
          </a:p>
        </p:txBody>
      </p:sp>
      <p:sp>
        <p:nvSpPr>
          <p:cNvPr id="46" name="TextBox 45">
            <a:extLst>
              <a:ext uri="{FF2B5EF4-FFF2-40B4-BE49-F238E27FC236}">
                <a16:creationId xmlns:a16="http://schemas.microsoft.com/office/drawing/2014/main" id="{64E5F6CD-C4F5-7543-A044-67B0A5ABACB1}"/>
              </a:ext>
            </a:extLst>
          </p:cNvPr>
          <p:cNvSpPr txBox="1"/>
          <p:nvPr/>
        </p:nvSpPr>
        <p:spPr>
          <a:xfrm>
            <a:off x="4596032" y="3986896"/>
            <a:ext cx="3252568" cy="738664"/>
          </a:xfrm>
          <a:prstGeom prst="rect">
            <a:avLst/>
          </a:prstGeom>
          <a:noFill/>
        </p:spPr>
        <p:txBody>
          <a:bodyPr wrap="square" lIns="0" tIns="0" rIns="0" bIns="0" rtlCol="0">
            <a:spAutoFit/>
          </a:bodyPr>
          <a:lstStyle/>
          <a:p>
            <a:r>
              <a:rPr lang="en-US" sz="2400" dirty="0">
                <a:solidFill>
                  <a:schemeClr val="bg2"/>
                </a:solidFill>
              </a:rPr>
              <a:t>Who should receive </a:t>
            </a:r>
            <a:br>
              <a:rPr lang="en-US" sz="2400" dirty="0">
                <a:solidFill>
                  <a:schemeClr val="bg2"/>
                </a:solidFill>
              </a:rPr>
            </a:br>
            <a:r>
              <a:rPr lang="en-US" sz="2400" dirty="0">
                <a:solidFill>
                  <a:schemeClr val="bg2"/>
                </a:solidFill>
              </a:rPr>
              <a:t>which assets</a:t>
            </a:r>
          </a:p>
        </p:txBody>
      </p:sp>
      <p:sp>
        <p:nvSpPr>
          <p:cNvPr id="53" name="TextBox 52">
            <a:extLst>
              <a:ext uri="{FF2B5EF4-FFF2-40B4-BE49-F238E27FC236}">
                <a16:creationId xmlns:a16="http://schemas.microsoft.com/office/drawing/2014/main" id="{F75BA3A9-C68F-A543-A26F-51A1C8BE2D89}"/>
              </a:ext>
            </a:extLst>
          </p:cNvPr>
          <p:cNvSpPr txBox="1"/>
          <p:nvPr/>
        </p:nvSpPr>
        <p:spPr>
          <a:xfrm>
            <a:off x="8062406" y="3986896"/>
            <a:ext cx="3148012" cy="738664"/>
          </a:xfrm>
          <a:prstGeom prst="rect">
            <a:avLst/>
          </a:prstGeom>
          <a:noFill/>
        </p:spPr>
        <p:txBody>
          <a:bodyPr wrap="square" lIns="0" tIns="0" rIns="0" bIns="0" rtlCol="0">
            <a:spAutoFit/>
          </a:bodyPr>
          <a:lstStyle/>
          <a:p>
            <a:r>
              <a:rPr lang="en-US" sz="2400" dirty="0">
                <a:solidFill>
                  <a:schemeClr val="bg2"/>
                </a:solidFill>
              </a:rPr>
              <a:t>Who should care for minor children</a:t>
            </a:r>
          </a:p>
        </p:txBody>
      </p:sp>
      <p:sp>
        <p:nvSpPr>
          <p:cNvPr id="19" name="Content Placeholder 12">
            <a:extLst>
              <a:ext uri="{FF2B5EF4-FFF2-40B4-BE49-F238E27FC236}">
                <a16:creationId xmlns:a16="http://schemas.microsoft.com/office/drawing/2014/main" id="{2556CF70-28A6-684C-80C4-CF127485A735}"/>
              </a:ext>
            </a:extLst>
          </p:cNvPr>
          <p:cNvSpPr>
            <a:spLocks noGrp="1"/>
          </p:cNvSpPr>
          <p:nvPr>
            <p:ph idx="1"/>
          </p:nvPr>
        </p:nvSpPr>
        <p:spPr>
          <a:xfrm>
            <a:off x="914400" y="2314687"/>
            <a:ext cx="10363200" cy="564195"/>
          </a:xfrm>
        </p:spPr>
        <p:txBody>
          <a:bodyPr/>
          <a:lstStyle/>
          <a:p>
            <a:pPr marL="0" indent="0">
              <a:buNone/>
            </a:pPr>
            <a:r>
              <a:rPr lang="en-US" dirty="0"/>
              <a:t>A legal document that provides instructions to the probate court for deciding: </a:t>
            </a:r>
            <a:endParaRPr lang="en-US" sz="1600" b="1" dirty="0">
              <a:solidFill>
                <a:schemeClr val="tx1">
                  <a:lumMod val="60000"/>
                  <a:lumOff val="40000"/>
                </a:schemeClr>
              </a:solidFill>
            </a:endParaRPr>
          </a:p>
          <a:p>
            <a:pPr marL="0" indent="0">
              <a:buNone/>
            </a:pPr>
            <a:br>
              <a:rPr lang="en-US" dirty="0"/>
            </a:br>
            <a:endParaRPr lang="en-US" dirty="0"/>
          </a:p>
        </p:txBody>
      </p:sp>
      <p:pic>
        <p:nvPicPr>
          <p:cNvPr id="20" name="Graphic 19">
            <a:extLst>
              <a:ext uri="{FF2B5EF4-FFF2-40B4-BE49-F238E27FC236}">
                <a16:creationId xmlns:a16="http://schemas.microsoft.com/office/drawing/2014/main" id="{D3FDC6B7-6DDD-4E41-AAF3-87F831DB40E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205" y="3115418"/>
            <a:ext cx="669847" cy="669847"/>
          </a:xfrm>
          <a:prstGeom prst="rect">
            <a:avLst/>
          </a:prstGeom>
        </p:spPr>
      </p:pic>
      <p:pic>
        <p:nvPicPr>
          <p:cNvPr id="22" name="Graphic 21">
            <a:extLst>
              <a:ext uri="{FF2B5EF4-FFF2-40B4-BE49-F238E27FC236}">
                <a16:creationId xmlns:a16="http://schemas.microsoft.com/office/drawing/2014/main" id="{BD7E0DE3-4F08-E846-BEFA-97A9F785579E}"/>
              </a:ext>
            </a:extLst>
          </p:cNvPr>
          <p:cNvPicPr>
            <a:picLocks noChangeAspect="1"/>
          </p:cNvPicPr>
          <p:nvPr/>
        </p:nvPicPr>
        <p:blipFill rotWithShape="1">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rcRect l="1" r="39618"/>
          <a:stretch/>
        </p:blipFill>
        <p:spPr>
          <a:xfrm>
            <a:off x="8062407" y="3076463"/>
            <a:ext cx="374449" cy="620141"/>
          </a:xfrm>
          <a:prstGeom prst="rect">
            <a:avLst/>
          </a:prstGeom>
        </p:spPr>
      </p:pic>
      <p:sp>
        <p:nvSpPr>
          <p:cNvPr id="24" name="Rectangle 23">
            <a:extLst>
              <a:ext uri="{FF2B5EF4-FFF2-40B4-BE49-F238E27FC236}">
                <a16:creationId xmlns:a16="http://schemas.microsoft.com/office/drawing/2014/main" id="{4F94B88B-38EC-2C46-9CBB-9E718D5655E7}"/>
              </a:ext>
            </a:extLst>
          </p:cNvPr>
          <p:cNvSpPr/>
          <p:nvPr/>
        </p:nvSpPr>
        <p:spPr>
          <a:xfrm>
            <a:off x="837676" y="5830300"/>
            <a:ext cx="10565430" cy="646331"/>
          </a:xfrm>
          <a:prstGeom prst="rect">
            <a:avLst/>
          </a:prstGeom>
        </p:spPr>
        <p:txBody>
          <a:bodyPr wrap="square">
            <a:spAutoFit/>
          </a:bodyPr>
          <a:lstStyle/>
          <a:p>
            <a:r>
              <a:rPr lang="en-US" dirty="0"/>
              <a:t>A will does not become valid until you die, the document is submitted to the probate court, and the court affirms the document complies with formalities for creating a valid will under state law</a:t>
            </a:r>
          </a:p>
        </p:txBody>
      </p:sp>
    </p:spTree>
    <p:extLst>
      <p:ext uri="{BB962C8B-B14F-4D97-AF65-F5344CB8AC3E}">
        <p14:creationId xmlns:p14="http://schemas.microsoft.com/office/powerpoint/2010/main" val="3483028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Will</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p:txBody>
          <a:bodyPr/>
          <a:lstStyle/>
          <a:p>
            <a:r>
              <a:rPr lang="en-US" sz="2000" dirty="0"/>
              <a:t>Without a will: </a:t>
            </a:r>
          </a:p>
          <a:p>
            <a:pPr lvl="1"/>
            <a:r>
              <a:rPr lang="en-US" sz="2000" dirty="0"/>
              <a:t>The state appoints a personal representative</a:t>
            </a:r>
          </a:p>
          <a:p>
            <a:pPr lvl="1"/>
            <a:r>
              <a:rPr lang="en-US" sz="2000" dirty="0"/>
              <a:t>The state decides who gets your assets</a:t>
            </a:r>
          </a:p>
          <a:p>
            <a:pPr lvl="1"/>
            <a:r>
              <a:rPr lang="en-US" sz="2000" dirty="0"/>
              <a:t>The state appoints a guardian to care for minor children </a:t>
            </a:r>
          </a:p>
          <a:p>
            <a:pPr lvl="1"/>
            <a:r>
              <a:rPr lang="en-US" sz="2000" dirty="0"/>
              <a:t>Potential missed opportunity for tax and legacy planning</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040710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The role of the personal representative </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407920"/>
            <a:ext cx="10363200" cy="3752984"/>
          </a:xfrm>
        </p:spPr>
        <p:txBody>
          <a:bodyPr numCol="2"/>
          <a:lstStyle/>
          <a:p>
            <a:pPr>
              <a:lnSpc>
                <a:spcPct val="100000"/>
              </a:lnSpc>
            </a:pPr>
            <a:r>
              <a:rPr lang="en-US" sz="2000" dirty="0"/>
              <a:t>Locate the will if there is one</a:t>
            </a:r>
          </a:p>
          <a:p>
            <a:pPr>
              <a:lnSpc>
                <a:spcPct val="100000"/>
              </a:lnSpc>
            </a:pPr>
            <a:r>
              <a:rPr lang="en-US" sz="2000" dirty="0"/>
              <a:t>Obtain copies of the death certificate</a:t>
            </a:r>
          </a:p>
          <a:p>
            <a:pPr>
              <a:lnSpc>
                <a:spcPct val="100000"/>
              </a:lnSpc>
            </a:pPr>
            <a:r>
              <a:rPr lang="en-US" sz="2000" dirty="0"/>
              <a:t>Initiate a probate </a:t>
            </a:r>
          </a:p>
          <a:p>
            <a:pPr>
              <a:lnSpc>
                <a:spcPct val="100000"/>
              </a:lnSpc>
            </a:pPr>
            <a:r>
              <a:rPr lang="en-US" sz="2000" dirty="0"/>
              <a:t>Locate and inventory all assets</a:t>
            </a:r>
          </a:p>
          <a:p>
            <a:pPr>
              <a:lnSpc>
                <a:spcPct val="100000"/>
              </a:lnSpc>
            </a:pPr>
            <a:r>
              <a:rPr lang="en-US" sz="2000" dirty="0"/>
              <a:t>Notify beneficiaries</a:t>
            </a:r>
          </a:p>
          <a:p>
            <a:pPr>
              <a:lnSpc>
                <a:spcPct val="100000"/>
              </a:lnSpc>
            </a:pPr>
            <a:r>
              <a:rPr lang="en-US" sz="2000" dirty="0"/>
              <a:t>Notify creditors</a:t>
            </a:r>
          </a:p>
          <a:p>
            <a:pPr>
              <a:lnSpc>
                <a:spcPct val="100000"/>
              </a:lnSpc>
            </a:pPr>
            <a:r>
              <a:rPr lang="en-US" sz="2000" dirty="0"/>
              <a:t>Protect and preserve estate assets</a:t>
            </a:r>
          </a:p>
          <a:p>
            <a:pPr>
              <a:lnSpc>
                <a:spcPct val="100000"/>
              </a:lnSpc>
            </a:pPr>
            <a:r>
              <a:rPr lang="en-US" sz="2000" dirty="0"/>
              <a:t>Notify financial institutions</a:t>
            </a:r>
          </a:p>
          <a:p>
            <a:pPr>
              <a:lnSpc>
                <a:spcPct val="100000"/>
              </a:lnSpc>
            </a:pPr>
            <a:r>
              <a:rPr lang="en-US" sz="2000" dirty="0"/>
              <a:t>Track income and expenses</a:t>
            </a:r>
          </a:p>
          <a:p>
            <a:pPr>
              <a:lnSpc>
                <a:spcPct val="100000"/>
              </a:lnSpc>
            </a:pPr>
            <a:r>
              <a:rPr lang="en-US" sz="2000" dirty="0"/>
              <a:t>Pay valid debts and expenses</a:t>
            </a:r>
          </a:p>
          <a:p>
            <a:pPr>
              <a:lnSpc>
                <a:spcPct val="100000"/>
              </a:lnSpc>
            </a:pPr>
            <a:r>
              <a:rPr lang="en-US" sz="2000" dirty="0"/>
              <a:t>File a final income tax return </a:t>
            </a:r>
          </a:p>
          <a:p>
            <a:pPr>
              <a:lnSpc>
                <a:spcPct val="100000"/>
              </a:lnSpc>
            </a:pPr>
            <a:r>
              <a:rPr lang="en-US" sz="2000" dirty="0"/>
              <a:t>Pay state and federal taxes</a:t>
            </a:r>
          </a:p>
          <a:p>
            <a:pPr>
              <a:lnSpc>
                <a:spcPct val="100000"/>
              </a:lnSpc>
            </a:pPr>
            <a:r>
              <a:rPr lang="en-US" sz="2000" dirty="0"/>
              <a:t>Distribute assets</a:t>
            </a:r>
          </a:p>
          <a:p>
            <a:pPr>
              <a:lnSpc>
                <a:spcPct val="100000"/>
              </a:lnSpc>
            </a:pPr>
            <a:r>
              <a:rPr lang="en-US" sz="2000" dirty="0"/>
              <a:t>Close the probate estate</a:t>
            </a:r>
          </a:p>
          <a:p>
            <a:pPr>
              <a:lnSpc>
                <a:spcPct val="100000"/>
              </a:lnSpc>
            </a:pPr>
            <a:endParaRPr lang="en-US" sz="2000" dirty="0"/>
          </a:p>
          <a:p>
            <a:pPr>
              <a:lnSpc>
                <a:spcPct val="100000"/>
              </a:lnSpc>
            </a:pPr>
            <a:endParaRPr lang="en-US" sz="2000" dirty="0"/>
          </a:p>
          <a:p>
            <a:pPr>
              <a:lnSpc>
                <a:spcPct val="100000"/>
              </a:lnSpc>
              <a:spcBef>
                <a:spcPts val="400"/>
              </a:spcBef>
            </a:pPr>
            <a:endParaRPr lang="en-US" sz="1600" dirty="0"/>
          </a:p>
        </p:txBody>
      </p:sp>
    </p:spTree>
    <p:extLst>
      <p:ext uri="{BB962C8B-B14F-4D97-AF65-F5344CB8AC3E}">
        <p14:creationId xmlns:p14="http://schemas.microsoft.com/office/powerpoint/2010/main" val="4122387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The role of the personal representative </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407920"/>
            <a:ext cx="10363200" cy="3752984"/>
          </a:xfrm>
        </p:spPr>
        <p:txBody>
          <a:bodyPr numCol="1"/>
          <a:lstStyle/>
          <a:p>
            <a:r>
              <a:rPr lang="en-US" sz="2000" dirty="0"/>
              <a:t>The duty of confidentiality</a:t>
            </a:r>
          </a:p>
          <a:p>
            <a:r>
              <a:rPr lang="en-US" sz="2000" dirty="0"/>
              <a:t>The duty to avoid conflicts of interest</a:t>
            </a:r>
          </a:p>
          <a:p>
            <a:r>
              <a:rPr lang="en-US" sz="2000" dirty="0"/>
              <a:t>The duty to exercise care, diligence, and prudence</a:t>
            </a:r>
          </a:p>
          <a:p>
            <a:r>
              <a:rPr lang="en-US" sz="2000" dirty="0"/>
              <a:t>The duty to preserve and protect estate assets</a:t>
            </a:r>
          </a:p>
          <a:p>
            <a:r>
              <a:rPr lang="en-US" sz="2000" dirty="0"/>
              <a:t>The duty to maintain accurate records and account to beneficiaries periodically</a:t>
            </a:r>
          </a:p>
          <a:p>
            <a:r>
              <a:rPr lang="en-US" sz="2000" dirty="0"/>
              <a:t>The duty not to delegate responsibilities involving major judgments or discretion</a:t>
            </a:r>
          </a:p>
          <a:p>
            <a:r>
              <a:rPr lang="en-US" sz="2000" dirty="0"/>
              <a:t>The duty to act in a timely manner </a:t>
            </a:r>
          </a:p>
          <a:p>
            <a:r>
              <a:rPr lang="en-US" sz="2000" dirty="0"/>
              <a:t>The duty to communicate </a:t>
            </a:r>
          </a:p>
          <a:p>
            <a:r>
              <a:rPr lang="en-US" sz="2000" dirty="0"/>
              <a:t>The estate administration process typically lasts anywhere from six months to several years depending on the size and complexity of the estate </a:t>
            </a:r>
          </a:p>
          <a:p>
            <a:r>
              <a:rPr lang="en-US" sz="2000" dirty="0"/>
              <a:t>The personal representative is subject to potential personal liability </a:t>
            </a:r>
          </a:p>
          <a:p>
            <a:pPr marL="0" indent="0">
              <a:buNone/>
            </a:pPr>
            <a:endParaRPr lang="en-US" sz="2000" dirty="0"/>
          </a:p>
          <a:p>
            <a:pPr>
              <a:lnSpc>
                <a:spcPct val="100000"/>
              </a:lnSpc>
              <a:spcBef>
                <a:spcPts val="400"/>
              </a:spcBef>
            </a:pPr>
            <a:endParaRPr lang="en-US" sz="1600" dirty="0"/>
          </a:p>
        </p:txBody>
      </p:sp>
    </p:spTree>
    <p:extLst>
      <p:ext uri="{BB962C8B-B14F-4D97-AF65-F5344CB8AC3E}">
        <p14:creationId xmlns:p14="http://schemas.microsoft.com/office/powerpoint/2010/main" val="853217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Revocable living trust </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407920"/>
            <a:ext cx="10363200" cy="3752984"/>
          </a:xfrm>
        </p:spPr>
        <p:txBody>
          <a:bodyPr numCol="1"/>
          <a:lstStyle/>
          <a:p>
            <a:r>
              <a:rPr lang="en-US" sz="2000" dirty="0"/>
              <a:t>A legal document that provides instructions for:</a:t>
            </a:r>
          </a:p>
          <a:p>
            <a:pPr lvl="1"/>
            <a:r>
              <a:rPr lang="en-US" sz="2000" dirty="0"/>
              <a:t>Who should manage the trust assets </a:t>
            </a:r>
          </a:p>
          <a:p>
            <a:pPr lvl="1"/>
            <a:r>
              <a:rPr lang="en-US" sz="2000" dirty="0"/>
              <a:t>Who is entitled to receive trust income and principal </a:t>
            </a:r>
          </a:p>
          <a:p>
            <a:pPr lvl="1"/>
            <a:r>
              <a:rPr lang="en-US" sz="2000" dirty="0"/>
              <a:t>How the trust assets should be managed</a:t>
            </a:r>
          </a:p>
          <a:p>
            <a:pPr lvl="1"/>
            <a:r>
              <a:rPr lang="en-US" sz="2000" dirty="0"/>
              <a:t>When trust assets can and/or must be distributed </a:t>
            </a:r>
          </a:p>
          <a:p>
            <a:r>
              <a:rPr lang="en-US" sz="2000" dirty="0"/>
              <a:t>A trust is valid once signed and is used to manage trust assets during the grantor’s lifetime while they are alive and well, during any period of disability, and after death </a:t>
            </a:r>
          </a:p>
          <a:p>
            <a:r>
              <a:rPr lang="en-US" sz="2000" dirty="0"/>
              <a:t>Initially grantor, trustee and beneficiary are same person</a:t>
            </a:r>
          </a:p>
          <a:p>
            <a:r>
              <a:rPr lang="en-US" sz="2000" dirty="0"/>
              <a:t>Trusts must be funded </a:t>
            </a:r>
          </a:p>
        </p:txBody>
      </p:sp>
    </p:spTree>
    <p:extLst>
      <p:ext uri="{BB962C8B-B14F-4D97-AF65-F5344CB8AC3E}">
        <p14:creationId xmlns:p14="http://schemas.microsoft.com/office/powerpoint/2010/main" val="3844572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The role of the trustee</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217420"/>
            <a:ext cx="10363200" cy="3752984"/>
          </a:xfrm>
        </p:spPr>
        <p:txBody>
          <a:bodyPr numCol="1"/>
          <a:lstStyle/>
          <a:p>
            <a:r>
              <a:rPr lang="en-US" sz="2000" dirty="0"/>
              <a:t>Manage and distribute trust assets in accordance with the trust terms for the benefit of the beneficiaries </a:t>
            </a:r>
          </a:p>
          <a:p>
            <a:r>
              <a:rPr lang="en-US" sz="2000" dirty="0"/>
              <a:t>The trustee is a fiduciary and is bound by the following duties:</a:t>
            </a:r>
          </a:p>
          <a:p>
            <a:pPr lvl="1"/>
            <a:r>
              <a:rPr lang="en-US" sz="2000" dirty="0"/>
              <a:t>Duty to know and understand the terms of the trust</a:t>
            </a:r>
          </a:p>
          <a:p>
            <a:pPr lvl="1"/>
            <a:r>
              <a:rPr lang="en-US" sz="2000" dirty="0"/>
              <a:t>Duty of loyalty</a:t>
            </a:r>
          </a:p>
          <a:p>
            <a:pPr lvl="1"/>
            <a:r>
              <a:rPr lang="en-US" sz="2000" dirty="0"/>
              <a:t>Duty to manage the trust efficiently and invest prudently</a:t>
            </a:r>
          </a:p>
          <a:p>
            <a:pPr lvl="1"/>
            <a:r>
              <a:rPr lang="en-US" sz="2000" dirty="0"/>
              <a:t>Duty of impartiality to and among the trust beneficiaries </a:t>
            </a:r>
          </a:p>
          <a:p>
            <a:pPr lvl="1"/>
            <a:r>
              <a:rPr lang="en-US" sz="2000" dirty="0"/>
              <a:t>Duty to account</a:t>
            </a:r>
          </a:p>
          <a:p>
            <a:r>
              <a:rPr lang="en-US" sz="2000" dirty="0"/>
              <a:t>If you create a revocable trust, that trust might be in place for your entire lifetime, during the administration of your estate and it may continue to exist to hold assets for beneficiaries for their lifetime</a:t>
            </a:r>
          </a:p>
          <a:p>
            <a:r>
              <a:rPr lang="en-US" sz="2000" dirty="0"/>
              <a:t>The administration of trusts on behalf of someone else can be time-consuming and complicated</a:t>
            </a:r>
          </a:p>
        </p:txBody>
      </p:sp>
    </p:spTree>
    <p:extLst>
      <p:ext uri="{BB962C8B-B14F-4D97-AF65-F5344CB8AC3E}">
        <p14:creationId xmlns:p14="http://schemas.microsoft.com/office/powerpoint/2010/main" val="3480068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Federal estate taxes </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407920"/>
            <a:ext cx="10363200" cy="3752984"/>
          </a:xfrm>
        </p:spPr>
        <p:txBody>
          <a:bodyPr numCol="1"/>
          <a:lstStyle/>
          <a:p>
            <a:pPr lvl="1">
              <a:buFont typeface="Arial" panose="020B0604020202020204" pitchFamily="34" charset="0"/>
              <a:buChar char="•"/>
            </a:pPr>
            <a:r>
              <a:rPr lang="en-US" sz="2000" dirty="0"/>
              <a:t>2022 lifetime exemption is $12.06 million</a:t>
            </a:r>
          </a:p>
          <a:p>
            <a:pPr lvl="1"/>
            <a:r>
              <a:rPr lang="en-US" sz="2000" dirty="0"/>
              <a:t>Will revert to $5,000,000 (indexed for inflation) per person after 2025</a:t>
            </a:r>
          </a:p>
          <a:p>
            <a:pPr lvl="1"/>
            <a:r>
              <a:rPr lang="en-US" sz="2000" dirty="0"/>
              <a:t>Unified exemption for lifetime gift or estate transfers</a:t>
            </a:r>
          </a:p>
          <a:p>
            <a:pPr lvl="1"/>
            <a:r>
              <a:rPr lang="en-US" sz="2000" dirty="0"/>
              <a:t>Allowed for both husband and wife</a:t>
            </a:r>
          </a:p>
          <a:p>
            <a:pPr lvl="1"/>
            <a:r>
              <a:rPr lang="en-US" sz="2000" dirty="0"/>
              <a:t>Exemption is now “portable” upon first death</a:t>
            </a:r>
          </a:p>
          <a:p>
            <a:pPr lvl="1"/>
            <a:endParaRPr lang="en-US" sz="2000" dirty="0"/>
          </a:p>
          <a:p>
            <a:pPr lvl="1">
              <a:buFont typeface="Arial" panose="020B0604020202020204" pitchFamily="34" charset="0"/>
              <a:buChar char="•"/>
            </a:pPr>
            <a:r>
              <a:rPr lang="en-US" sz="2000" dirty="0"/>
              <a:t>2022 Annual gift exclusion is $16,000 per person</a:t>
            </a:r>
          </a:p>
        </p:txBody>
      </p:sp>
    </p:spTree>
    <p:extLst>
      <p:ext uri="{BB962C8B-B14F-4D97-AF65-F5344CB8AC3E}">
        <p14:creationId xmlns:p14="http://schemas.microsoft.com/office/powerpoint/2010/main" val="1364860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Federal estate taxes </a:t>
            </a:r>
          </a:p>
        </p:txBody>
      </p:sp>
      <p:sp>
        <p:nvSpPr>
          <p:cNvPr id="12" name="Subtitle 6"/>
          <p:cNvSpPr txBox="1">
            <a:spLocks/>
          </p:cNvSpPr>
          <p:nvPr/>
        </p:nvSpPr>
        <p:spPr>
          <a:xfrm>
            <a:off x="7955762" y="2611278"/>
            <a:ext cx="1905964" cy="538323"/>
          </a:xfrm>
          <a:prstGeom prst="rect">
            <a:avLst/>
          </a:prstGeom>
        </p:spPr>
        <p:txBody>
          <a:bodyPr lIns="0" tIns="0" rIns="0" bIns="0"/>
          <a:lstStyle/>
          <a:p>
            <a:pPr defTabSz="1219170">
              <a:lnSpc>
                <a:spcPts val="3000"/>
              </a:lnSpc>
              <a:spcBef>
                <a:spcPct val="20000"/>
              </a:spcBef>
              <a:defRPr/>
            </a:pPr>
            <a:r>
              <a:rPr lang="en-US" sz="3000" b="1">
                <a:solidFill>
                  <a:schemeClr val="bg1"/>
                </a:solidFill>
                <a:cs typeface="Arial" pitchFamily="34" charset="0"/>
              </a:rPr>
              <a:t>[Text]</a:t>
            </a:r>
          </a:p>
        </p:txBody>
      </p:sp>
      <p:grpSp>
        <p:nvGrpSpPr>
          <p:cNvPr id="7" name="Group 6"/>
          <p:cNvGrpSpPr/>
          <p:nvPr/>
        </p:nvGrpSpPr>
        <p:grpSpPr>
          <a:xfrm>
            <a:off x="914399" y="2525751"/>
            <a:ext cx="3352801" cy="1806497"/>
            <a:chOff x="475746" y="4030824"/>
            <a:chExt cx="3352801" cy="1806497"/>
          </a:xfrm>
        </p:grpSpPr>
        <p:sp>
          <p:nvSpPr>
            <p:cNvPr id="13" name="Subtitle 6"/>
            <p:cNvSpPr txBox="1">
              <a:spLocks/>
            </p:cNvSpPr>
            <p:nvPr/>
          </p:nvSpPr>
          <p:spPr>
            <a:xfrm>
              <a:off x="475746" y="4199535"/>
              <a:ext cx="3321839" cy="1637786"/>
            </a:xfrm>
            <a:prstGeom prst="rect">
              <a:avLst/>
            </a:prstGeom>
          </p:spPr>
          <p:txBody>
            <a:bodyPr lIns="0" tIns="0" rIns="0" bIns="0"/>
            <a:lstStyle/>
            <a:p>
              <a:r>
                <a:rPr lang="en-US" b="1" dirty="0"/>
                <a:t>Marital Deduction Gifts</a:t>
              </a:r>
            </a:p>
            <a:p>
              <a:pPr marL="285750" indent="-285750">
                <a:buFont typeface="Arial" panose="020B0604020202020204" pitchFamily="34" charset="0"/>
                <a:buChar char="•"/>
              </a:pPr>
              <a:r>
                <a:rPr lang="en-US" dirty="0"/>
                <a:t>Unlimited </a:t>
              </a:r>
            </a:p>
          </p:txBody>
        </p:sp>
        <p:cxnSp>
          <p:nvCxnSpPr>
            <p:cNvPr id="4" name="Straight Arrow Connector 3"/>
            <p:cNvCxnSpPr>
              <a:cxnSpLocks/>
            </p:cNvCxnSpPr>
            <p:nvPr/>
          </p:nvCxnSpPr>
          <p:spPr>
            <a:xfrm>
              <a:off x="475747" y="4030824"/>
              <a:ext cx="3352800" cy="0"/>
            </a:xfrm>
            <a:prstGeom prst="straightConnector1">
              <a:avLst/>
            </a:prstGeom>
            <a:ln w="6350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505324" y="2525751"/>
            <a:ext cx="3267076" cy="1806497"/>
            <a:chOff x="3396189" y="4030824"/>
            <a:chExt cx="3267076" cy="1806497"/>
          </a:xfrm>
        </p:grpSpPr>
        <p:sp>
          <p:nvSpPr>
            <p:cNvPr id="14" name="Subtitle 6"/>
            <p:cNvSpPr txBox="1">
              <a:spLocks/>
            </p:cNvSpPr>
            <p:nvPr/>
          </p:nvSpPr>
          <p:spPr>
            <a:xfrm>
              <a:off x="3396189" y="4199535"/>
              <a:ext cx="3267073" cy="1637786"/>
            </a:xfrm>
            <a:prstGeom prst="rect">
              <a:avLst/>
            </a:prstGeom>
          </p:spPr>
          <p:txBody>
            <a:bodyPr lIns="0" tIns="0" rIns="0" bIns="0"/>
            <a:lstStyle/>
            <a:p>
              <a:r>
                <a:rPr lang="en-US" b="1" dirty="0"/>
                <a:t>Charitable Deduction</a:t>
              </a:r>
            </a:p>
            <a:p>
              <a:pPr marL="285750" indent="-285750">
                <a:buFont typeface="Arial" panose="020B0604020202020204" pitchFamily="34" charset="0"/>
                <a:buChar char="•"/>
              </a:pPr>
              <a:r>
                <a:rPr lang="en-US" dirty="0"/>
                <a:t>Gifts made to qualifying charitable organization are exempt from gift and estate taxes</a:t>
              </a:r>
            </a:p>
          </p:txBody>
        </p:sp>
        <p:cxnSp>
          <p:nvCxnSpPr>
            <p:cNvPr id="16" name="Straight Arrow Connector 15"/>
            <p:cNvCxnSpPr>
              <a:cxnSpLocks/>
            </p:cNvCxnSpPr>
            <p:nvPr/>
          </p:nvCxnSpPr>
          <p:spPr>
            <a:xfrm>
              <a:off x="3396191" y="4030824"/>
              <a:ext cx="3267074" cy="0"/>
            </a:xfrm>
            <a:prstGeom prst="straightConnector1">
              <a:avLst/>
            </a:prstGeom>
            <a:ln w="635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8010523" y="2525751"/>
            <a:ext cx="3267077" cy="1611986"/>
            <a:chOff x="6427367" y="4030824"/>
            <a:chExt cx="3267077" cy="1611986"/>
          </a:xfrm>
        </p:grpSpPr>
        <p:sp>
          <p:nvSpPr>
            <p:cNvPr id="15" name="Subtitle 6"/>
            <p:cNvSpPr txBox="1">
              <a:spLocks/>
            </p:cNvSpPr>
            <p:nvPr/>
          </p:nvSpPr>
          <p:spPr>
            <a:xfrm>
              <a:off x="6427367" y="4199535"/>
              <a:ext cx="3267077" cy="1443275"/>
            </a:xfrm>
            <a:prstGeom prst="rect">
              <a:avLst/>
            </a:prstGeom>
          </p:spPr>
          <p:txBody>
            <a:bodyPr lIns="0" tIns="0" rIns="0" bIns="0"/>
            <a:lstStyle/>
            <a:p>
              <a:r>
                <a:rPr lang="en-US" dirty="0"/>
                <a:t>Tax rate of 40% for amounts above exemption amount</a:t>
              </a:r>
            </a:p>
          </p:txBody>
        </p:sp>
        <p:cxnSp>
          <p:nvCxnSpPr>
            <p:cNvPr id="17" name="Straight Arrow Connector 16"/>
            <p:cNvCxnSpPr>
              <a:cxnSpLocks/>
            </p:cNvCxnSpPr>
            <p:nvPr/>
          </p:nvCxnSpPr>
          <p:spPr>
            <a:xfrm>
              <a:off x="6427368" y="4030824"/>
              <a:ext cx="3267076" cy="0"/>
            </a:xfrm>
            <a:prstGeom prst="straightConnector1">
              <a:avLst/>
            </a:prstGeom>
            <a:ln w="63500">
              <a:solidFill>
                <a:srgbClr val="28468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87963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Selecting the right fiduciaries </a:t>
            </a:r>
          </a:p>
        </p:txBody>
      </p:sp>
      <p:sp>
        <p:nvSpPr>
          <p:cNvPr id="2" name="TextBox 1">
            <a:extLst>
              <a:ext uri="{FF2B5EF4-FFF2-40B4-BE49-F238E27FC236}">
                <a16:creationId xmlns:a16="http://schemas.microsoft.com/office/drawing/2014/main" id="{1ABE87B9-1EF6-AA44-BAE5-119CADF4843B}"/>
              </a:ext>
            </a:extLst>
          </p:cNvPr>
          <p:cNvSpPr txBox="1"/>
          <p:nvPr/>
        </p:nvSpPr>
        <p:spPr>
          <a:xfrm>
            <a:off x="921496" y="4049558"/>
            <a:ext cx="2460699" cy="400110"/>
          </a:xfrm>
          <a:prstGeom prst="rect">
            <a:avLst/>
          </a:prstGeom>
          <a:noFill/>
        </p:spPr>
        <p:txBody>
          <a:bodyPr wrap="square" rtlCol="0">
            <a:spAutoFit/>
          </a:bodyPr>
          <a:lstStyle/>
          <a:p>
            <a:r>
              <a:rPr lang="en-US" sz="2000" b="1" dirty="0"/>
              <a:t>Individual </a:t>
            </a:r>
          </a:p>
        </p:txBody>
      </p:sp>
      <p:sp>
        <p:nvSpPr>
          <p:cNvPr id="10" name="TextBox 9">
            <a:extLst>
              <a:ext uri="{FF2B5EF4-FFF2-40B4-BE49-F238E27FC236}">
                <a16:creationId xmlns:a16="http://schemas.microsoft.com/office/drawing/2014/main" id="{285D1C39-601B-724C-88C4-33D12E0A5ABC}"/>
              </a:ext>
            </a:extLst>
          </p:cNvPr>
          <p:cNvSpPr txBox="1"/>
          <p:nvPr/>
        </p:nvSpPr>
        <p:spPr>
          <a:xfrm>
            <a:off x="4267200" y="4049558"/>
            <a:ext cx="2460699" cy="707886"/>
          </a:xfrm>
          <a:prstGeom prst="rect">
            <a:avLst/>
          </a:prstGeom>
          <a:noFill/>
        </p:spPr>
        <p:txBody>
          <a:bodyPr wrap="square" rtlCol="0">
            <a:spAutoFit/>
          </a:bodyPr>
          <a:lstStyle/>
          <a:p>
            <a:r>
              <a:rPr lang="en-US" sz="2000" b="1" dirty="0"/>
              <a:t>Individual and corporate trustee </a:t>
            </a:r>
          </a:p>
        </p:txBody>
      </p:sp>
      <p:sp>
        <p:nvSpPr>
          <p:cNvPr id="11" name="TextBox 10">
            <a:extLst>
              <a:ext uri="{FF2B5EF4-FFF2-40B4-BE49-F238E27FC236}">
                <a16:creationId xmlns:a16="http://schemas.microsoft.com/office/drawing/2014/main" id="{77F76069-9069-B24A-86D7-7B0A938E1240}"/>
              </a:ext>
            </a:extLst>
          </p:cNvPr>
          <p:cNvSpPr txBox="1"/>
          <p:nvPr/>
        </p:nvSpPr>
        <p:spPr>
          <a:xfrm>
            <a:off x="7774382" y="4049558"/>
            <a:ext cx="2460699" cy="400110"/>
          </a:xfrm>
          <a:prstGeom prst="rect">
            <a:avLst/>
          </a:prstGeom>
          <a:noFill/>
        </p:spPr>
        <p:txBody>
          <a:bodyPr wrap="square" rtlCol="0">
            <a:spAutoFit/>
          </a:bodyPr>
          <a:lstStyle/>
          <a:p>
            <a:r>
              <a:rPr lang="en-US" sz="2000" b="1" dirty="0"/>
              <a:t>Corporate trustee </a:t>
            </a:r>
          </a:p>
        </p:txBody>
      </p:sp>
      <p:cxnSp>
        <p:nvCxnSpPr>
          <p:cNvPr id="4" name="Straight Connector 3">
            <a:extLst>
              <a:ext uri="{FF2B5EF4-FFF2-40B4-BE49-F238E27FC236}">
                <a16:creationId xmlns:a16="http://schemas.microsoft.com/office/drawing/2014/main" id="{D8B4BDF2-7F7C-A94D-A2C3-C5E1E9D0C321}"/>
              </a:ext>
            </a:extLst>
          </p:cNvPr>
          <p:cNvCxnSpPr/>
          <p:nvPr/>
        </p:nvCxnSpPr>
        <p:spPr>
          <a:xfrm>
            <a:off x="921496" y="3909350"/>
            <a:ext cx="247650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04F90A79-A619-A044-852E-6DF3B315ACC1}"/>
              </a:ext>
            </a:extLst>
          </p:cNvPr>
          <p:cNvCxnSpPr/>
          <p:nvPr/>
        </p:nvCxnSpPr>
        <p:spPr>
          <a:xfrm>
            <a:off x="4251399" y="3906500"/>
            <a:ext cx="247650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AA221033-C613-264E-8EE5-59BB74F51F87}"/>
              </a:ext>
            </a:extLst>
          </p:cNvPr>
          <p:cNvCxnSpPr/>
          <p:nvPr/>
        </p:nvCxnSpPr>
        <p:spPr>
          <a:xfrm>
            <a:off x="7772400" y="3906500"/>
            <a:ext cx="2476500" cy="0"/>
          </a:xfrm>
          <a:prstGeom prst="line">
            <a:avLst/>
          </a:prstGeom>
          <a:ln w="38100"/>
        </p:spPr>
        <p:style>
          <a:lnRef idx="1">
            <a:schemeClr val="accent2"/>
          </a:lnRef>
          <a:fillRef idx="0">
            <a:schemeClr val="accent2"/>
          </a:fillRef>
          <a:effectRef idx="0">
            <a:schemeClr val="accent2"/>
          </a:effectRef>
          <a:fontRef idx="minor">
            <a:schemeClr val="tx1"/>
          </a:fontRef>
        </p:style>
      </p:cxnSp>
      <p:pic>
        <p:nvPicPr>
          <p:cNvPr id="19" name="Graphic 18">
            <a:extLst>
              <a:ext uri="{FF2B5EF4-FFF2-40B4-BE49-F238E27FC236}">
                <a16:creationId xmlns:a16="http://schemas.microsoft.com/office/drawing/2014/main" id="{E565F017-EFE8-C742-BCD6-44FAE08BDA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4400" y="2712103"/>
            <a:ext cx="1033271" cy="1033271"/>
          </a:xfrm>
          <a:prstGeom prst="rect">
            <a:avLst/>
          </a:prstGeom>
        </p:spPr>
      </p:pic>
      <p:pic>
        <p:nvPicPr>
          <p:cNvPr id="21" name="Graphic 20">
            <a:extLst>
              <a:ext uri="{FF2B5EF4-FFF2-40B4-BE49-F238E27FC236}">
                <a16:creationId xmlns:a16="http://schemas.microsoft.com/office/drawing/2014/main" id="{D9858727-B860-764D-8804-FCC22168EA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67200" y="2716674"/>
            <a:ext cx="1028700" cy="1028700"/>
          </a:xfrm>
          <a:prstGeom prst="rect">
            <a:avLst/>
          </a:prstGeom>
        </p:spPr>
      </p:pic>
      <p:pic>
        <p:nvPicPr>
          <p:cNvPr id="22" name="Graphic 21">
            <a:extLst>
              <a:ext uri="{FF2B5EF4-FFF2-40B4-BE49-F238E27FC236}">
                <a16:creationId xmlns:a16="http://schemas.microsoft.com/office/drawing/2014/main" id="{4BB1B131-39C5-E346-A6FD-BBF23D10F3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97549" y="2712102"/>
            <a:ext cx="1033271" cy="1033271"/>
          </a:xfrm>
          <a:prstGeom prst="rect">
            <a:avLst/>
          </a:prstGeom>
        </p:spPr>
      </p:pic>
      <p:pic>
        <p:nvPicPr>
          <p:cNvPr id="23" name="Graphic 22">
            <a:extLst>
              <a:ext uri="{FF2B5EF4-FFF2-40B4-BE49-F238E27FC236}">
                <a16:creationId xmlns:a16="http://schemas.microsoft.com/office/drawing/2014/main" id="{8BFC2024-D975-5F42-8A0D-0EADCF73FA9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72400" y="2742766"/>
            <a:ext cx="1028700" cy="1028700"/>
          </a:xfrm>
          <a:prstGeom prst="rect">
            <a:avLst/>
          </a:prstGeom>
        </p:spPr>
      </p:pic>
    </p:spTree>
    <p:extLst>
      <p:ext uri="{BB962C8B-B14F-4D97-AF65-F5344CB8AC3E}">
        <p14:creationId xmlns:p14="http://schemas.microsoft.com/office/powerpoint/2010/main" val="1497246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What is estate and legacy planning? </a:t>
            </a:r>
          </a:p>
        </p:txBody>
      </p:sp>
      <p:sp>
        <p:nvSpPr>
          <p:cNvPr id="13" name="Content Placeholder 12"/>
          <p:cNvSpPr>
            <a:spLocks noGrp="1"/>
          </p:cNvSpPr>
          <p:nvPr>
            <p:ph idx="1"/>
          </p:nvPr>
        </p:nvSpPr>
        <p:spPr/>
        <p:txBody>
          <a:bodyPr/>
          <a:lstStyle/>
          <a:p>
            <a:pPr marL="0" indent="0">
              <a:buNone/>
            </a:pPr>
            <a:r>
              <a:rPr lang="en-US" dirty="0"/>
              <a:t>A plan for disability and death</a:t>
            </a:r>
          </a:p>
          <a:p>
            <a:pPr marL="0" indent="0">
              <a:buNone/>
            </a:pPr>
            <a:r>
              <a:rPr lang="en-US" sz="1600" b="1" dirty="0">
                <a:solidFill>
                  <a:schemeClr val="tx1">
                    <a:lumMod val="60000"/>
                    <a:lumOff val="40000"/>
                  </a:schemeClr>
                </a:solidFill>
              </a:rPr>
              <a:t>Includes: </a:t>
            </a:r>
          </a:p>
          <a:p>
            <a:endParaRPr lang="en-US" dirty="0"/>
          </a:p>
        </p:txBody>
      </p:sp>
      <p:pic>
        <p:nvPicPr>
          <p:cNvPr id="5" name="Graphic 4">
            <a:extLst>
              <a:ext uri="{FF2B5EF4-FFF2-40B4-BE49-F238E27FC236}">
                <a16:creationId xmlns:a16="http://schemas.microsoft.com/office/drawing/2014/main" id="{EEC43CCB-574B-4548-805F-767A8EE8D2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0580" y="3429000"/>
            <a:ext cx="960120" cy="960120"/>
          </a:xfrm>
          <a:prstGeom prst="rect">
            <a:avLst/>
          </a:prstGeom>
        </p:spPr>
      </p:pic>
      <p:pic>
        <p:nvPicPr>
          <p:cNvPr id="6" name="Graphic 5">
            <a:extLst>
              <a:ext uri="{FF2B5EF4-FFF2-40B4-BE49-F238E27FC236}">
                <a16:creationId xmlns:a16="http://schemas.microsoft.com/office/drawing/2014/main" id="{ABF60140-D1B9-5E45-B06F-1866014D2D1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554529" y="3429000"/>
            <a:ext cx="1033272" cy="1033272"/>
          </a:xfrm>
          <a:prstGeom prst="rect">
            <a:avLst/>
          </a:prstGeom>
        </p:spPr>
      </p:pic>
      <p:pic>
        <p:nvPicPr>
          <p:cNvPr id="7" name="Graphic 6">
            <a:extLst>
              <a:ext uri="{FF2B5EF4-FFF2-40B4-BE49-F238E27FC236}">
                <a16:creationId xmlns:a16="http://schemas.microsoft.com/office/drawing/2014/main" id="{E0A2CBC9-BBC2-074B-9A44-02F78156F87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172200" y="3433572"/>
            <a:ext cx="1028700" cy="1028700"/>
          </a:xfrm>
          <a:prstGeom prst="rect">
            <a:avLst/>
          </a:prstGeom>
        </p:spPr>
      </p:pic>
      <p:pic>
        <p:nvPicPr>
          <p:cNvPr id="8" name="Graphic 7">
            <a:extLst>
              <a:ext uri="{FF2B5EF4-FFF2-40B4-BE49-F238E27FC236}">
                <a16:creationId xmlns:a16="http://schemas.microsoft.com/office/drawing/2014/main" id="{61DC3C3A-A00C-1040-8AF5-8534653C5F3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785299" y="3392424"/>
            <a:ext cx="1033271" cy="1033271"/>
          </a:xfrm>
          <a:prstGeom prst="rect">
            <a:avLst/>
          </a:prstGeom>
        </p:spPr>
      </p:pic>
      <p:sp>
        <p:nvSpPr>
          <p:cNvPr id="2" name="TextBox 1">
            <a:extLst>
              <a:ext uri="{FF2B5EF4-FFF2-40B4-BE49-F238E27FC236}">
                <a16:creationId xmlns:a16="http://schemas.microsoft.com/office/drawing/2014/main" id="{1ABE87B9-1EF6-AA44-BAE5-119CADF4843B}"/>
              </a:ext>
            </a:extLst>
          </p:cNvPr>
          <p:cNvSpPr txBox="1"/>
          <p:nvPr/>
        </p:nvSpPr>
        <p:spPr>
          <a:xfrm>
            <a:off x="914400" y="4602480"/>
            <a:ext cx="2460699" cy="369332"/>
          </a:xfrm>
          <a:prstGeom prst="rect">
            <a:avLst/>
          </a:prstGeom>
          <a:noFill/>
        </p:spPr>
        <p:txBody>
          <a:bodyPr wrap="square" rtlCol="0">
            <a:spAutoFit/>
          </a:bodyPr>
          <a:lstStyle/>
          <a:p>
            <a:r>
              <a:rPr lang="en-US" dirty="0"/>
              <a:t>Financial assets</a:t>
            </a:r>
          </a:p>
        </p:txBody>
      </p:sp>
      <p:sp>
        <p:nvSpPr>
          <p:cNvPr id="10" name="TextBox 9">
            <a:extLst>
              <a:ext uri="{FF2B5EF4-FFF2-40B4-BE49-F238E27FC236}">
                <a16:creationId xmlns:a16="http://schemas.microsoft.com/office/drawing/2014/main" id="{285D1C39-601B-724C-88C4-33D12E0A5ABC}"/>
              </a:ext>
            </a:extLst>
          </p:cNvPr>
          <p:cNvSpPr txBox="1"/>
          <p:nvPr/>
        </p:nvSpPr>
        <p:spPr>
          <a:xfrm>
            <a:off x="3549316" y="4602480"/>
            <a:ext cx="2460699" cy="369332"/>
          </a:xfrm>
          <a:prstGeom prst="rect">
            <a:avLst/>
          </a:prstGeom>
          <a:noFill/>
        </p:spPr>
        <p:txBody>
          <a:bodyPr wrap="square" rtlCol="0">
            <a:spAutoFit/>
          </a:bodyPr>
          <a:lstStyle/>
          <a:p>
            <a:r>
              <a:rPr lang="en-US" dirty="0"/>
              <a:t>Personal property </a:t>
            </a:r>
          </a:p>
        </p:txBody>
      </p:sp>
      <p:sp>
        <p:nvSpPr>
          <p:cNvPr id="11" name="TextBox 10">
            <a:extLst>
              <a:ext uri="{FF2B5EF4-FFF2-40B4-BE49-F238E27FC236}">
                <a16:creationId xmlns:a16="http://schemas.microsoft.com/office/drawing/2014/main" id="{77F76069-9069-B24A-86D7-7B0A938E1240}"/>
              </a:ext>
            </a:extLst>
          </p:cNvPr>
          <p:cNvSpPr txBox="1"/>
          <p:nvPr/>
        </p:nvSpPr>
        <p:spPr>
          <a:xfrm>
            <a:off x="6174182" y="4602480"/>
            <a:ext cx="2460699" cy="923330"/>
          </a:xfrm>
          <a:prstGeom prst="rect">
            <a:avLst/>
          </a:prstGeom>
          <a:noFill/>
        </p:spPr>
        <p:txBody>
          <a:bodyPr wrap="square" rtlCol="0">
            <a:spAutoFit/>
          </a:bodyPr>
          <a:lstStyle/>
          <a:p>
            <a:r>
              <a:rPr lang="en-US" dirty="0"/>
              <a:t>The care of minor children and individual with special needs </a:t>
            </a:r>
          </a:p>
        </p:txBody>
      </p:sp>
      <p:sp>
        <p:nvSpPr>
          <p:cNvPr id="15" name="TextBox 14">
            <a:extLst>
              <a:ext uri="{FF2B5EF4-FFF2-40B4-BE49-F238E27FC236}">
                <a16:creationId xmlns:a16="http://schemas.microsoft.com/office/drawing/2014/main" id="{96688FE5-AB55-3E44-9BE4-F1D327E80CCF}"/>
              </a:ext>
            </a:extLst>
          </p:cNvPr>
          <p:cNvSpPr txBox="1"/>
          <p:nvPr/>
        </p:nvSpPr>
        <p:spPr>
          <a:xfrm>
            <a:off x="8799048" y="4613238"/>
            <a:ext cx="2460699" cy="369332"/>
          </a:xfrm>
          <a:prstGeom prst="rect">
            <a:avLst/>
          </a:prstGeom>
          <a:noFill/>
        </p:spPr>
        <p:txBody>
          <a:bodyPr wrap="square" rtlCol="0">
            <a:spAutoFit/>
          </a:bodyPr>
          <a:lstStyle/>
          <a:p>
            <a:r>
              <a:rPr lang="en-US" dirty="0"/>
              <a:t>Healthcare wishes </a:t>
            </a:r>
          </a:p>
        </p:txBody>
      </p:sp>
      <p:cxnSp>
        <p:nvCxnSpPr>
          <p:cNvPr id="4" name="Straight Connector 3">
            <a:extLst>
              <a:ext uri="{FF2B5EF4-FFF2-40B4-BE49-F238E27FC236}">
                <a16:creationId xmlns:a16="http://schemas.microsoft.com/office/drawing/2014/main" id="{D8B4BDF2-7F7C-A94D-A2C3-C5E1E9D0C321}"/>
              </a:ext>
            </a:extLst>
          </p:cNvPr>
          <p:cNvCxnSpPr/>
          <p:nvPr/>
        </p:nvCxnSpPr>
        <p:spPr>
          <a:xfrm>
            <a:off x="914400" y="4462272"/>
            <a:ext cx="2476500"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04F90A79-A619-A044-852E-6DF3B315ACC1}"/>
              </a:ext>
            </a:extLst>
          </p:cNvPr>
          <p:cNvCxnSpPr/>
          <p:nvPr/>
        </p:nvCxnSpPr>
        <p:spPr>
          <a:xfrm>
            <a:off x="3533515" y="4459422"/>
            <a:ext cx="2476500"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AA221033-C613-264E-8EE5-59BB74F51F87}"/>
              </a:ext>
            </a:extLst>
          </p:cNvPr>
          <p:cNvCxnSpPr/>
          <p:nvPr/>
        </p:nvCxnSpPr>
        <p:spPr>
          <a:xfrm>
            <a:off x="6172200" y="4459422"/>
            <a:ext cx="2476500"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0" name="Straight Connector 19">
            <a:extLst>
              <a:ext uri="{FF2B5EF4-FFF2-40B4-BE49-F238E27FC236}">
                <a16:creationId xmlns:a16="http://schemas.microsoft.com/office/drawing/2014/main" id="{75609924-AA0B-5F48-9D85-D6F6C53CBEAB}"/>
              </a:ext>
            </a:extLst>
          </p:cNvPr>
          <p:cNvCxnSpPr/>
          <p:nvPr/>
        </p:nvCxnSpPr>
        <p:spPr>
          <a:xfrm>
            <a:off x="8835788" y="4453751"/>
            <a:ext cx="2476500"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9" name="Rectangle 8">
            <a:extLst>
              <a:ext uri="{FF2B5EF4-FFF2-40B4-BE49-F238E27FC236}">
                <a16:creationId xmlns:a16="http://schemas.microsoft.com/office/drawing/2014/main" id="{1494EC53-DAF3-154B-881F-0C410B284766}"/>
              </a:ext>
            </a:extLst>
          </p:cNvPr>
          <p:cNvSpPr/>
          <p:nvPr/>
        </p:nvSpPr>
        <p:spPr>
          <a:xfrm>
            <a:off x="837676" y="5784580"/>
            <a:ext cx="5423280" cy="369332"/>
          </a:xfrm>
          <a:prstGeom prst="rect">
            <a:avLst/>
          </a:prstGeom>
        </p:spPr>
        <p:txBody>
          <a:bodyPr wrap="none">
            <a:spAutoFit/>
          </a:bodyPr>
          <a:lstStyle/>
          <a:p>
            <a:pPr marL="285750" indent="-285750">
              <a:buFont typeface="Arial" panose="020B0604020202020204" pitchFamily="34" charset="0"/>
              <a:buChar char="•"/>
            </a:pPr>
            <a:r>
              <a:rPr lang="en-US" dirty="0"/>
              <a:t>The plan is reflected in a set of legal documents </a:t>
            </a:r>
          </a:p>
        </p:txBody>
      </p:sp>
    </p:spTree>
    <p:extLst>
      <p:ext uri="{BB962C8B-B14F-4D97-AF65-F5344CB8AC3E}">
        <p14:creationId xmlns:p14="http://schemas.microsoft.com/office/powerpoint/2010/main" val="3946224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Selecting the right fiduciaries </a:t>
            </a:r>
          </a:p>
        </p:txBody>
      </p:sp>
      <p:graphicFrame>
        <p:nvGraphicFramePr>
          <p:cNvPr id="4" name="Diagram 3">
            <a:extLst>
              <a:ext uri="{FF2B5EF4-FFF2-40B4-BE49-F238E27FC236}">
                <a16:creationId xmlns:a16="http://schemas.microsoft.com/office/drawing/2014/main" id="{012BF6EC-0776-E340-B84E-9CA176ADA954}"/>
              </a:ext>
            </a:extLst>
          </p:cNvPr>
          <p:cNvGraphicFramePr/>
          <p:nvPr>
            <p:extLst>
              <p:ext uri="{D42A27DB-BD31-4B8C-83A1-F6EECF244321}">
                <p14:modId xmlns:p14="http://schemas.microsoft.com/office/powerpoint/2010/main" val="3932431443"/>
              </p:ext>
            </p:extLst>
          </p:nvPr>
        </p:nvGraphicFramePr>
        <p:xfrm>
          <a:off x="685800" y="528594"/>
          <a:ext cx="10820400" cy="721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6931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4C8D6-484D-9E4A-B2B7-69DEA1794211}"/>
              </a:ext>
            </a:extLst>
          </p:cNvPr>
          <p:cNvSpPr>
            <a:spLocks noGrp="1"/>
          </p:cNvSpPr>
          <p:nvPr>
            <p:ph type="title"/>
          </p:nvPr>
        </p:nvSpPr>
        <p:spPr>
          <a:xfrm>
            <a:off x="914400" y="1447800"/>
            <a:ext cx="4746812" cy="1078992"/>
          </a:xfrm>
        </p:spPr>
        <p:txBody>
          <a:bodyPr/>
          <a:lstStyle/>
          <a:p>
            <a:r>
              <a:rPr lang="en-US" dirty="0"/>
              <a:t>Don’t let your plan stagnate </a:t>
            </a:r>
            <a:br>
              <a:rPr lang="en-US" dirty="0"/>
            </a:br>
            <a:br>
              <a:rPr lang="en-US" dirty="0"/>
            </a:br>
            <a:endParaRPr lang="en-US" dirty="0"/>
          </a:p>
        </p:txBody>
      </p:sp>
      <p:sp>
        <p:nvSpPr>
          <p:cNvPr id="3" name="Content Placeholder 2">
            <a:extLst>
              <a:ext uri="{FF2B5EF4-FFF2-40B4-BE49-F238E27FC236}">
                <a16:creationId xmlns:a16="http://schemas.microsoft.com/office/drawing/2014/main" id="{9536060C-997F-4743-8F9B-8B664194249D}"/>
              </a:ext>
            </a:extLst>
          </p:cNvPr>
          <p:cNvSpPr>
            <a:spLocks noGrp="1"/>
          </p:cNvSpPr>
          <p:nvPr>
            <p:ph idx="1"/>
          </p:nvPr>
        </p:nvSpPr>
        <p:spPr>
          <a:xfrm>
            <a:off x="914400" y="2526792"/>
            <a:ext cx="4253501" cy="2724912"/>
          </a:xfrm>
        </p:spPr>
        <p:txBody>
          <a:bodyPr/>
          <a:lstStyle/>
          <a:p>
            <a:pPr marL="342900" indent="-342900">
              <a:buFont typeface="Arial" panose="020B0604020202020204" pitchFamily="34" charset="0"/>
              <a:buChar char="•"/>
            </a:pPr>
            <a:r>
              <a:rPr lang="en-US" sz="2000" dirty="0"/>
              <a:t>An out-of-date plan can create unexpected difficulties</a:t>
            </a:r>
          </a:p>
          <a:p>
            <a:pPr marL="342900" indent="-342900">
              <a:buFont typeface="Arial" panose="020B0604020202020204" pitchFamily="34" charset="0"/>
              <a:buChar char="•"/>
            </a:pPr>
            <a:r>
              <a:rPr lang="en-US" sz="2000" dirty="0"/>
              <a:t>The laws that impact your plan are constantly evolving</a:t>
            </a:r>
          </a:p>
          <a:p>
            <a:pPr marL="342900" indent="-342900">
              <a:buFont typeface="Arial" panose="020B0604020202020204" pitchFamily="34" charset="0"/>
              <a:buChar char="•"/>
            </a:pPr>
            <a:r>
              <a:rPr lang="en-US" sz="2000" dirty="0"/>
              <a:t>Best practice is to review your estate plan at least every five years or when there are significant tax and legal changes </a:t>
            </a:r>
          </a:p>
          <a:p>
            <a:pPr marL="342900" indent="-342900">
              <a:buFont typeface="Arial" panose="020B0604020202020204" pitchFamily="34" charset="0"/>
              <a:buChar char="•"/>
            </a:pPr>
            <a:r>
              <a:rPr lang="en-US" sz="2000" dirty="0"/>
              <a:t>Work with your financial professional to determine if you would benefit from a review with your attorney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p:txBody>
      </p:sp>
      <p:pic>
        <p:nvPicPr>
          <p:cNvPr id="5" name="Picture 4">
            <a:extLst>
              <a:ext uri="{FF2B5EF4-FFF2-40B4-BE49-F238E27FC236}">
                <a16:creationId xmlns:a16="http://schemas.microsoft.com/office/drawing/2014/main" id="{92B46C36-287C-384C-890B-797A3741F77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5100" b="9900"/>
          <a:stretch/>
        </p:blipFill>
        <p:spPr>
          <a:xfrm flipH="1">
            <a:off x="6096000" y="1305464"/>
            <a:ext cx="6096000" cy="5552536"/>
          </a:xfrm>
          <a:prstGeom prst="rect">
            <a:avLst/>
          </a:prstGeom>
        </p:spPr>
      </p:pic>
    </p:spTree>
    <p:extLst>
      <p:ext uri="{BB962C8B-B14F-4D97-AF65-F5344CB8AC3E}">
        <p14:creationId xmlns:p14="http://schemas.microsoft.com/office/powerpoint/2010/main" val="127089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id="{128A4D42-F990-45D0-9C6B-822CFC28DD2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8962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0" y="4276165"/>
            <a:ext cx="9525000" cy="1005448"/>
          </a:xfrm>
        </p:spPr>
        <p:txBody>
          <a:bodyPr/>
          <a:lstStyle/>
          <a:p>
            <a:pPr>
              <a:defRPr/>
            </a:pPr>
            <a:r>
              <a:rPr lang="en-US" dirty="0"/>
              <a:t>Securian Financial is the marketing name for Securian Financial Group, Inc., and its subsidiaries. Minnesota Life Insurance Company and Securian Life Insurance Company </a:t>
            </a:r>
            <a:r>
              <a:rPr lang="en-US"/>
              <a:t>are subsidiaries </a:t>
            </a:r>
            <a:r>
              <a:rPr lang="en-US" dirty="0"/>
              <a:t>of </a:t>
            </a:r>
            <a:br>
              <a:rPr lang="en-US" dirty="0"/>
            </a:br>
            <a:r>
              <a:rPr lang="en-US" dirty="0" err="1"/>
              <a:t>Securian</a:t>
            </a:r>
            <a:r>
              <a:rPr lang="en-US" dirty="0"/>
              <a:t> Financial Group, Inc</a:t>
            </a:r>
            <a:r>
              <a:rPr lang="en-US" spc="-5" dirty="0">
                <a:solidFill>
                  <a:srgbClr val="595959"/>
                </a:solidFill>
                <a:ea typeface="Times New Roman" panose="02020603050405020304" pitchFamily="18" charset="0"/>
                <a:cs typeface="HurmeGeometricSans3-Regular" panose="020B0500020000000000" pitchFamily="34" charset="0"/>
              </a:rPr>
              <a:t>.</a:t>
            </a:r>
          </a:p>
        </p:txBody>
      </p:sp>
      <p:sp>
        <p:nvSpPr>
          <p:cNvPr id="2" name="TextBox 1">
            <a:extLst>
              <a:ext uri="{FF2B5EF4-FFF2-40B4-BE49-F238E27FC236}">
                <a16:creationId xmlns:a16="http://schemas.microsoft.com/office/drawing/2014/main" id="{C8C761C8-9B9D-439D-9C48-FD46E4BA4CD6}"/>
              </a:ext>
            </a:extLst>
          </p:cNvPr>
          <p:cNvSpPr txBox="1"/>
          <p:nvPr/>
        </p:nvSpPr>
        <p:spPr>
          <a:xfrm>
            <a:off x="606056" y="2829615"/>
            <a:ext cx="9080204" cy="1446550"/>
          </a:xfrm>
          <a:prstGeom prst="rect">
            <a:avLst/>
          </a:prstGeom>
          <a:noFill/>
        </p:spPr>
        <p:txBody>
          <a:bodyPr wrap="square" rtlCol="0">
            <a:spAutoFit/>
          </a:bodyPr>
          <a:lstStyle/>
          <a:p>
            <a:r>
              <a:rPr lang="en-US" sz="800" dirty="0"/>
              <a:t>This information is a general discussion of the relevant federal tax laws provided to promote ideas that may benefit a taxpayer.  It is not intended for, nor can be used by any taxpayer for the purposes of avoiding federal tax penalties.  Taxpayers should seek the advice of their own advisors regarding any tax and legal issues specific to their situation. </a:t>
            </a:r>
          </a:p>
          <a:p>
            <a:endParaRPr lang="en-US" sz="800" dirty="0"/>
          </a:p>
          <a:p>
            <a:r>
              <a:rPr lang="en-US" sz="800" dirty="0"/>
              <a:t>This is a general communication for informational and educational purposes. The materials and the information are not designed, or intended, to be applicable to any person’s individual circumstances. It should not be considered investment advice, nor does it constitute a recommendation that anyone engage in (or refrain from) a particular course of action. If you are seeking investment advice or recommendations, please contact your financial professional.</a:t>
            </a:r>
          </a:p>
          <a:p>
            <a:endParaRPr lang="en-US" sz="800" dirty="0"/>
          </a:p>
          <a:p>
            <a:r>
              <a:rPr lang="en-US" sz="800" dirty="0"/>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 </a:t>
            </a:r>
          </a:p>
          <a:p>
            <a:endParaRPr lang="en-US" sz="800" dirty="0"/>
          </a:p>
        </p:txBody>
      </p:sp>
      <p:sp>
        <p:nvSpPr>
          <p:cNvPr id="3" name="TextBox 2">
            <a:extLst>
              <a:ext uri="{FF2B5EF4-FFF2-40B4-BE49-F238E27FC236}">
                <a16:creationId xmlns:a16="http://schemas.microsoft.com/office/drawing/2014/main" id="{E1098366-9CF9-4929-8CC5-B364897CC312}"/>
              </a:ext>
            </a:extLst>
          </p:cNvPr>
          <p:cNvSpPr txBox="1"/>
          <p:nvPr/>
        </p:nvSpPr>
        <p:spPr>
          <a:xfrm>
            <a:off x="606056" y="6273208"/>
            <a:ext cx="2049595" cy="338554"/>
          </a:xfrm>
          <a:prstGeom prst="rect">
            <a:avLst/>
          </a:prstGeom>
          <a:solidFill>
            <a:schemeClr val="bg2"/>
          </a:solidFill>
        </p:spPr>
        <p:txBody>
          <a:bodyPr wrap="square" rtlCol="0">
            <a:spAutoFit/>
          </a:bodyPr>
          <a:lstStyle/>
          <a:p>
            <a:r>
              <a:rPr lang="en-US" sz="800" dirty="0"/>
              <a:t>ELPLANNINGPPT DOFU 06-2022</a:t>
            </a:r>
          </a:p>
          <a:p>
            <a:r>
              <a:rPr lang="en-US" sz="800" dirty="0"/>
              <a:t>2247602</a:t>
            </a:r>
          </a:p>
        </p:txBody>
      </p:sp>
    </p:spTree>
    <p:extLst>
      <p:ext uri="{BB962C8B-B14F-4D97-AF65-F5344CB8AC3E}">
        <p14:creationId xmlns:p14="http://schemas.microsoft.com/office/powerpoint/2010/main" val="3767221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3D608-C55D-CE42-A75C-324B7019494E}"/>
              </a:ext>
            </a:extLst>
          </p:cNvPr>
          <p:cNvSpPr>
            <a:spLocks noGrp="1"/>
          </p:cNvSpPr>
          <p:nvPr>
            <p:ph type="title"/>
          </p:nvPr>
        </p:nvSpPr>
        <p:spPr/>
        <p:txBody>
          <a:bodyPr/>
          <a:lstStyle/>
          <a:p>
            <a:r>
              <a:rPr lang="en-US" dirty="0"/>
              <a:t>What happens if you don’t have a plan? </a:t>
            </a:r>
          </a:p>
        </p:txBody>
      </p:sp>
      <p:sp>
        <p:nvSpPr>
          <p:cNvPr id="3" name="Content Placeholder 2">
            <a:extLst>
              <a:ext uri="{FF2B5EF4-FFF2-40B4-BE49-F238E27FC236}">
                <a16:creationId xmlns:a16="http://schemas.microsoft.com/office/drawing/2014/main" id="{DD640BDA-3F0A-0946-A447-BCD262458428}"/>
              </a:ext>
            </a:extLst>
          </p:cNvPr>
          <p:cNvSpPr>
            <a:spLocks noGrp="1"/>
          </p:cNvSpPr>
          <p:nvPr>
            <p:ph idx="1"/>
          </p:nvPr>
        </p:nvSpPr>
        <p:spPr/>
        <p:txBody>
          <a:bodyPr/>
          <a:lstStyle/>
          <a:p>
            <a:r>
              <a:rPr lang="en-US" sz="2000" dirty="0"/>
              <a:t>If you are </a:t>
            </a:r>
            <a:r>
              <a:rPr lang="en-US" sz="2000" b="1" dirty="0"/>
              <a:t>disabled</a:t>
            </a:r>
            <a:r>
              <a:rPr lang="en-US" sz="2000" dirty="0"/>
              <a:t>, your family will have to petition for authority to manage your finances and make medical decisions on your behalf. Once appointed as your agent, their decisions will be overseen by the court. </a:t>
            </a:r>
          </a:p>
          <a:p>
            <a:endParaRPr lang="en-US" sz="2000" dirty="0"/>
          </a:p>
          <a:p>
            <a:r>
              <a:rPr lang="en-US" sz="2000" dirty="0"/>
              <a:t>If you </a:t>
            </a:r>
            <a:r>
              <a:rPr lang="en-US" sz="2000" b="1" dirty="0"/>
              <a:t>die</a:t>
            </a:r>
            <a:r>
              <a:rPr lang="en-US" sz="2000" dirty="0"/>
              <a:t>, your family will be left to divide your estate without your instructions or input.</a:t>
            </a:r>
          </a:p>
          <a:p>
            <a:endParaRPr lang="en-US" dirty="0"/>
          </a:p>
        </p:txBody>
      </p:sp>
    </p:spTree>
    <p:extLst>
      <p:ext uri="{BB962C8B-B14F-4D97-AF65-F5344CB8AC3E}">
        <p14:creationId xmlns:p14="http://schemas.microsoft.com/office/powerpoint/2010/main" val="51782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9604" y="1175658"/>
            <a:ext cx="11960476" cy="5644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dirty="0">
                <a:solidFill>
                  <a:schemeClr val="accent1"/>
                </a:solidFill>
              </a:rPr>
              <a:t>Planning for a disability </a:t>
            </a:r>
          </a:p>
        </p:txBody>
      </p:sp>
      <p:pic>
        <p:nvPicPr>
          <p:cNvPr id="6" name="Content Placeholder 1">
            <a:extLst>
              <a:ext uri="{FF2B5EF4-FFF2-40B4-BE49-F238E27FC236}">
                <a16:creationId xmlns:a16="http://schemas.microsoft.com/office/drawing/2014/main" id="{4580DD82-4F5D-B346-A9CA-D38A8BA6EC46}"/>
              </a:ext>
            </a:extLst>
          </p:cNvPr>
          <p:cNvPicPr>
            <a:picLocks noChangeAspect="1"/>
          </p:cNvPicPr>
          <p:nvPr/>
        </p:nvPicPr>
        <p:blipFill rotWithShape="1">
          <a:blip r:embed="rId3">
            <a:extLst>
              <a:ext uri="{28A0092B-C50C-407E-A947-70E740481C1C}">
                <a14:useLocalDpi xmlns:a14="http://schemas.microsoft.com/office/drawing/2010/main" val="0"/>
              </a:ext>
            </a:extLst>
          </a:blip>
          <a:srcRect l="2034" t="25444" r="2321" b="25445"/>
          <a:stretch/>
        </p:blipFill>
        <p:spPr>
          <a:xfrm>
            <a:off x="0" y="2971800"/>
            <a:ext cx="12192000" cy="3886200"/>
          </a:xfrm>
          <a:prstGeom prst="rect">
            <a:avLst/>
          </a:prstGeom>
        </p:spPr>
      </p:pic>
    </p:spTree>
    <p:extLst>
      <p:ext uri="{BB962C8B-B14F-4D97-AF65-F5344CB8AC3E}">
        <p14:creationId xmlns:p14="http://schemas.microsoft.com/office/powerpoint/2010/main" val="1977062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4A34B-E53F-FC40-AAD2-62EC742FAB2A}"/>
              </a:ext>
            </a:extLst>
          </p:cNvPr>
          <p:cNvSpPr>
            <a:spLocks noGrp="1"/>
          </p:cNvSpPr>
          <p:nvPr>
            <p:ph type="title"/>
          </p:nvPr>
        </p:nvSpPr>
        <p:spPr/>
        <p:txBody>
          <a:bodyPr/>
          <a:lstStyle/>
          <a:p>
            <a:r>
              <a:rPr lang="en-US" dirty="0"/>
              <a:t>Disability documents </a:t>
            </a:r>
          </a:p>
        </p:txBody>
      </p:sp>
      <p:sp>
        <p:nvSpPr>
          <p:cNvPr id="3" name="Content Placeholder 2">
            <a:extLst>
              <a:ext uri="{FF2B5EF4-FFF2-40B4-BE49-F238E27FC236}">
                <a16:creationId xmlns:a16="http://schemas.microsoft.com/office/drawing/2014/main" id="{A6031F8C-99E7-F04C-BEC9-719DC77585FC}"/>
              </a:ext>
            </a:extLst>
          </p:cNvPr>
          <p:cNvSpPr>
            <a:spLocks noGrp="1"/>
          </p:cNvSpPr>
          <p:nvPr>
            <p:ph idx="1"/>
          </p:nvPr>
        </p:nvSpPr>
        <p:spPr/>
        <p:txBody>
          <a:bodyPr/>
          <a:lstStyle/>
          <a:p>
            <a:r>
              <a:rPr lang="en-US" dirty="0"/>
              <a:t>Power of attorney</a:t>
            </a:r>
          </a:p>
          <a:p>
            <a:r>
              <a:rPr lang="en-US" dirty="0"/>
              <a:t>Health care directive </a:t>
            </a:r>
          </a:p>
        </p:txBody>
      </p:sp>
      <p:pic>
        <p:nvPicPr>
          <p:cNvPr id="8" name="Chart Placeholder 10">
            <a:extLst>
              <a:ext uri="{FF2B5EF4-FFF2-40B4-BE49-F238E27FC236}">
                <a16:creationId xmlns:a16="http://schemas.microsoft.com/office/drawing/2014/main" id="{1CC30893-10CE-F343-9B29-EAADCF588C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10723" y="3429000"/>
            <a:ext cx="2766877" cy="2766877"/>
          </a:xfrm>
          <a:prstGeom prst="rect">
            <a:avLst/>
          </a:prstGeom>
        </p:spPr>
      </p:pic>
    </p:spTree>
    <p:extLst>
      <p:ext uri="{BB962C8B-B14F-4D97-AF65-F5344CB8AC3E}">
        <p14:creationId xmlns:p14="http://schemas.microsoft.com/office/powerpoint/2010/main" val="1391851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Powers of attorney (POA) </a:t>
            </a:r>
          </a:p>
        </p:txBody>
      </p:sp>
      <p:sp>
        <p:nvSpPr>
          <p:cNvPr id="12" name="Subtitle 6"/>
          <p:cNvSpPr txBox="1">
            <a:spLocks/>
          </p:cNvSpPr>
          <p:nvPr/>
        </p:nvSpPr>
        <p:spPr>
          <a:xfrm>
            <a:off x="7955762" y="2611278"/>
            <a:ext cx="1905964" cy="538323"/>
          </a:xfrm>
          <a:prstGeom prst="rect">
            <a:avLst/>
          </a:prstGeom>
        </p:spPr>
        <p:txBody>
          <a:bodyPr lIns="0" tIns="0" rIns="0" bIns="0"/>
          <a:lstStyle/>
          <a:p>
            <a:pPr defTabSz="1219170">
              <a:lnSpc>
                <a:spcPts val="3000"/>
              </a:lnSpc>
              <a:spcBef>
                <a:spcPct val="20000"/>
              </a:spcBef>
              <a:defRPr/>
            </a:pPr>
            <a:r>
              <a:rPr lang="en-US" sz="3000" b="1">
                <a:solidFill>
                  <a:schemeClr val="bg1"/>
                </a:solidFill>
                <a:cs typeface="Arial" pitchFamily="34" charset="0"/>
              </a:rPr>
              <a:t>[Text]</a:t>
            </a:r>
          </a:p>
        </p:txBody>
      </p:sp>
      <p:grpSp>
        <p:nvGrpSpPr>
          <p:cNvPr id="7" name="Group 6"/>
          <p:cNvGrpSpPr/>
          <p:nvPr/>
        </p:nvGrpSpPr>
        <p:grpSpPr>
          <a:xfrm>
            <a:off x="914399" y="2525751"/>
            <a:ext cx="3352801" cy="1806497"/>
            <a:chOff x="475746" y="4030824"/>
            <a:chExt cx="3352801" cy="1806497"/>
          </a:xfrm>
        </p:grpSpPr>
        <p:sp>
          <p:nvSpPr>
            <p:cNvPr id="13" name="Subtitle 6"/>
            <p:cNvSpPr txBox="1">
              <a:spLocks/>
            </p:cNvSpPr>
            <p:nvPr/>
          </p:nvSpPr>
          <p:spPr>
            <a:xfrm>
              <a:off x="475746" y="4199535"/>
              <a:ext cx="3321839" cy="1637786"/>
            </a:xfrm>
            <a:prstGeom prst="rect">
              <a:avLst/>
            </a:prstGeom>
          </p:spPr>
          <p:txBody>
            <a:bodyPr lIns="0" tIns="0" rIns="0" bIns="0"/>
            <a:lstStyle/>
            <a:p>
              <a:r>
                <a:rPr lang="en-US" dirty="0"/>
                <a:t>Grants an agent (also referred to as an attorney-in-fact) authority to make any financial decision on your behalf that you could have made on your own</a:t>
              </a:r>
            </a:p>
          </p:txBody>
        </p:sp>
        <p:cxnSp>
          <p:nvCxnSpPr>
            <p:cNvPr id="4" name="Straight Arrow Connector 3"/>
            <p:cNvCxnSpPr>
              <a:cxnSpLocks/>
            </p:cNvCxnSpPr>
            <p:nvPr/>
          </p:nvCxnSpPr>
          <p:spPr>
            <a:xfrm>
              <a:off x="475747" y="4030824"/>
              <a:ext cx="3352800" cy="0"/>
            </a:xfrm>
            <a:prstGeom prst="straightConnector1">
              <a:avLst/>
            </a:prstGeom>
            <a:ln w="6350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505324" y="2525751"/>
            <a:ext cx="3267076" cy="1806497"/>
            <a:chOff x="3396189" y="4030824"/>
            <a:chExt cx="3267076" cy="1806497"/>
          </a:xfrm>
        </p:grpSpPr>
        <p:sp>
          <p:nvSpPr>
            <p:cNvPr id="14" name="Subtitle 6"/>
            <p:cNvSpPr txBox="1">
              <a:spLocks/>
            </p:cNvSpPr>
            <p:nvPr/>
          </p:nvSpPr>
          <p:spPr>
            <a:xfrm>
              <a:off x="3396189" y="4199535"/>
              <a:ext cx="3267073" cy="1637786"/>
            </a:xfrm>
            <a:prstGeom prst="rect">
              <a:avLst/>
            </a:prstGeom>
          </p:spPr>
          <p:txBody>
            <a:bodyPr lIns="0" tIns="0" rIns="0" bIns="0"/>
            <a:lstStyle/>
            <a:p>
              <a:r>
                <a:rPr lang="en-US" dirty="0"/>
                <a:t>Powers of attorney are effective immediately once signed</a:t>
              </a:r>
            </a:p>
            <a:p>
              <a:pPr marL="285750" indent="-285750">
                <a:buFont typeface="Arial" panose="020B0604020202020204" pitchFamily="34" charset="0"/>
                <a:buChar char="•"/>
              </a:pPr>
              <a:r>
                <a:rPr lang="en-US" dirty="0"/>
                <a:t>If the POA is “durable” it continues after mental incapacity</a:t>
              </a:r>
            </a:p>
            <a:p>
              <a:pPr marL="285750" indent="-285750">
                <a:buFont typeface="Arial" panose="020B0604020202020204" pitchFamily="34" charset="0"/>
                <a:buChar char="•"/>
              </a:pPr>
              <a:r>
                <a:rPr lang="en-US" dirty="0"/>
                <a:t>If the POA is “springing” it becomes effective after mental incapacity </a:t>
              </a:r>
            </a:p>
          </p:txBody>
        </p:sp>
        <p:cxnSp>
          <p:nvCxnSpPr>
            <p:cNvPr id="16" name="Straight Arrow Connector 15"/>
            <p:cNvCxnSpPr>
              <a:cxnSpLocks/>
            </p:cNvCxnSpPr>
            <p:nvPr/>
          </p:nvCxnSpPr>
          <p:spPr>
            <a:xfrm>
              <a:off x="3396191" y="4030824"/>
              <a:ext cx="3267074" cy="0"/>
            </a:xfrm>
            <a:prstGeom prst="straightConnector1">
              <a:avLst/>
            </a:prstGeom>
            <a:ln w="635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8010523" y="2525751"/>
            <a:ext cx="3267077" cy="1611986"/>
            <a:chOff x="6427367" y="4030824"/>
            <a:chExt cx="3267077" cy="1611986"/>
          </a:xfrm>
        </p:grpSpPr>
        <p:sp>
          <p:nvSpPr>
            <p:cNvPr id="15" name="Subtitle 6"/>
            <p:cNvSpPr txBox="1">
              <a:spLocks/>
            </p:cNvSpPr>
            <p:nvPr/>
          </p:nvSpPr>
          <p:spPr>
            <a:xfrm>
              <a:off x="6427367" y="4199535"/>
              <a:ext cx="3267077" cy="1443275"/>
            </a:xfrm>
            <a:prstGeom prst="rect">
              <a:avLst/>
            </a:prstGeom>
          </p:spPr>
          <p:txBody>
            <a:bodyPr lIns="0" tIns="0" rIns="0" bIns="0"/>
            <a:lstStyle/>
            <a:p>
              <a:r>
                <a:rPr lang="en-US" dirty="0"/>
                <a:t>Agent’s authority typically terminates at death of principal </a:t>
              </a:r>
            </a:p>
          </p:txBody>
        </p:sp>
        <p:cxnSp>
          <p:nvCxnSpPr>
            <p:cNvPr id="17" name="Straight Arrow Connector 16"/>
            <p:cNvCxnSpPr>
              <a:cxnSpLocks/>
            </p:cNvCxnSpPr>
            <p:nvPr/>
          </p:nvCxnSpPr>
          <p:spPr>
            <a:xfrm>
              <a:off x="6427368" y="4030824"/>
              <a:ext cx="3267076" cy="0"/>
            </a:xfrm>
            <a:prstGeom prst="straightConnector1">
              <a:avLst/>
            </a:prstGeom>
            <a:ln w="63500">
              <a:solidFill>
                <a:srgbClr val="28468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33764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Health care directives </a:t>
            </a:r>
          </a:p>
        </p:txBody>
      </p:sp>
      <p:sp>
        <p:nvSpPr>
          <p:cNvPr id="12" name="Subtitle 6"/>
          <p:cNvSpPr txBox="1">
            <a:spLocks/>
          </p:cNvSpPr>
          <p:nvPr/>
        </p:nvSpPr>
        <p:spPr>
          <a:xfrm>
            <a:off x="7955762" y="2611278"/>
            <a:ext cx="1905964" cy="538323"/>
          </a:xfrm>
          <a:prstGeom prst="rect">
            <a:avLst/>
          </a:prstGeom>
        </p:spPr>
        <p:txBody>
          <a:bodyPr lIns="0" tIns="0" rIns="0" bIns="0"/>
          <a:lstStyle/>
          <a:p>
            <a:pPr defTabSz="1219170">
              <a:lnSpc>
                <a:spcPts val="3000"/>
              </a:lnSpc>
              <a:spcBef>
                <a:spcPct val="20000"/>
              </a:spcBef>
              <a:defRPr/>
            </a:pPr>
            <a:r>
              <a:rPr lang="en-US" sz="3000" b="1">
                <a:solidFill>
                  <a:schemeClr val="bg1"/>
                </a:solidFill>
                <a:cs typeface="Arial" pitchFamily="34" charset="0"/>
              </a:rPr>
              <a:t>[Text]</a:t>
            </a:r>
          </a:p>
        </p:txBody>
      </p:sp>
      <p:grpSp>
        <p:nvGrpSpPr>
          <p:cNvPr id="7" name="Group 6"/>
          <p:cNvGrpSpPr/>
          <p:nvPr/>
        </p:nvGrpSpPr>
        <p:grpSpPr>
          <a:xfrm>
            <a:off x="914399" y="2525751"/>
            <a:ext cx="3352801" cy="1806497"/>
            <a:chOff x="475746" y="4030824"/>
            <a:chExt cx="3352801" cy="1806497"/>
          </a:xfrm>
        </p:grpSpPr>
        <p:sp>
          <p:nvSpPr>
            <p:cNvPr id="13" name="Subtitle 6"/>
            <p:cNvSpPr txBox="1">
              <a:spLocks/>
            </p:cNvSpPr>
            <p:nvPr/>
          </p:nvSpPr>
          <p:spPr>
            <a:xfrm>
              <a:off x="475746" y="4199535"/>
              <a:ext cx="3321839" cy="1637786"/>
            </a:xfrm>
            <a:prstGeom prst="rect">
              <a:avLst/>
            </a:prstGeom>
          </p:spPr>
          <p:txBody>
            <a:bodyPr lIns="0" tIns="0" rIns="0" bIns="0"/>
            <a:lstStyle/>
            <a:p>
              <a:r>
                <a:rPr lang="en-US" dirty="0"/>
                <a:t>Grants authority to a health care agent to make medical decisions on your behalf if you are unable to make decisions for yourself</a:t>
              </a:r>
            </a:p>
          </p:txBody>
        </p:sp>
        <p:cxnSp>
          <p:nvCxnSpPr>
            <p:cNvPr id="4" name="Straight Arrow Connector 3"/>
            <p:cNvCxnSpPr>
              <a:cxnSpLocks/>
            </p:cNvCxnSpPr>
            <p:nvPr/>
          </p:nvCxnSpPr>
          <p:spPr>
            <a:xfrm>
              <a:off x="475747" y="4030824"/>
              <a:ext cx="3352800" cy="0"/>
            </a:xfrm>
            <a:prstGeom prst="straightConnector1">
              <a:avLst/>
            </a:prstGeom>
            <a:ln w="6350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505324" y="2525751"/>
            <a:ext cx="3267076" cy="1806497"/>
            <a:chOff x="3396189" y="4030824"/>
            <a:chExt cx="3267076" cy="1806497"/>
          </a:xfrm>
        </p:grpSpPr>
        <p:sp>
          <p:nvSpPr>
            <p:cNvPr id="14" name="Subtitle 6"/>
            <p:cNvSpPr txBox="1">
              <a:spLocks/>
            </p:cNvSpPr>
            <p:nvPr/>
          </p:nvSpPr>
          <p:spPr>
            <a:xfrm>
              <a:off x="3396189" y="4199535"/>
              <a:ext cx="3267073" cy="1637786"/>
            </a:xfrm>
            <a:prstGeom prst="rect">
              <a:avLst/>
            </a:prstGeom>
          </p:spPr>
          <p:txBody>
            <a:bodyPr lIns="0" tIns="0" rIns="0" bIns="0"/>
            <a:lstStyle/>
            <a:p>
              <a:r>
                <a:rPr lang="en-US" dirty="0"/>
                <a:t>Makes medical care wishes known to help guide the health care agent</a:t>
              </a:r>
            </a:p>
          </p:txBody>
        </p:sp>
        <p:cxnSp>
          <p:nvCxnSpPr>
            <p:cNvPr id="16" name="Straight Arrow Connector 15"/>
            <p:cNvCxnSpPr>
              <a:cxnSpLocks/>
            </p:cNvCxnSpPr>
            <p:nvPr/>
          </p:nvCxnSpPr>
          <p:spPr>
            <a:xfrm>
              <a:off x="3396191" y="4030824"/>
              <a:ext cx="3267074" cy="0"/>
            </a:xfrm>
            <a:prstGeom prst="straightConnector1">
              <a:avLst/>
            </a:prstGeom>
            <a:ln w="635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8010523" y="2525751"/>
            <a:ext cx="3267077" cy="1611986"/>
            <a:chOff x="6427367" y="4030824"/>
            <a:chExt cx="3267077" cy="1611986"/>
          </a:xfrm>
        </p:grpSpPr>
        <p:sp>
          <p:nvSpPr>
            <p:cNvPr id="15" name="Subtitle 6"/>
            <p:cNvSpPr txBox="1">
              <a:spLocks/>
            </p:cNvSpPr>
            <p:nvPr/>
          </p:nvSpPr>
          <p:spPr>
            <a:xfrm>
              <a:off x="6427367" y="4199535"/>
              <a:ext cx="3267077" cy="1443275"/>
            </a:xfrm>
            <a:prstGeom prst="rect">
              <a:avLst/>
            </a:prstGeom>
          </p:spPr>
          <p:txBody>
            <a:bodyPr lIns="0" tIns="0" rIns="0" bIns="0"/>
            <a:lstStyle/>
            <a:p>
              <a:r>
                <a:rPr lang="en-US" dirty="0"/>
                <a:t>Should include an authorization allowing the agent to access your confidential medical records (referred to as HIPAA authorization)</a:t>
              </a:r>
            </a:p>
          </p:txBody>
        </p:sp>
        <p:cxnSp>
          <p:nvCxnSpPr>
            <p:cNvPr id="17" name="Straight Arrow Connector 16"/>
            <p:cNvCxnSpPr>
              <a:cxnSpLocks/>
            </p:cNvCxnSpPr>
            <p:nvPr/>
          </p:nvCxnSpPr>
          <p:spPr>
            <a:xfrm>
              <a:off x="6427368" y="4030824"/>
              <a:ext cx="3267076" cy="0"/>
            </a:xfrm>
            <a:prstGeom prst="straightConnector1">
              <a:avLst/>
            </a:prstGeom>
            <a:ln w="63500">
              <a:solidFill>
                <a:srgbClr val="28468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9626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9604" y="1175658"/>
            <a:ext cx="11960476" cy="5644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dirty="0">
                <a:solidFill>
                  <a:schemeClr val="accent1"/>
                </a:solidFill>
              </a:rPr>
              <a:t>Planning for death</a:t>
            </a:r>
          </a:p>
        </p:txBody>
      </p:sp>
      <p:pic>
        <p:nvPicPr>
          <p:cNvPr id="6" name="Content Placeholder 1">
            <a:extLst>
              <a:ext uri="{FF2B5EF4-FFF2-40B4-BE49-F238E27FC236}">
                <a16:creationId xmlns:a16="http://schemas.microsoft.com/office/drawing/2014/main" id="{4580DD82-4F5D-B346-A9CA-D38A8BA6EC46}"/>
              </a:ext>
            </a:extLst>
          </p:cNvPr>
          <p:cNvPicPr>
            <a:picLocks noChangeAspect="1"/>
          </p:cNvPicPr>
          <p:nvPr/>
        </p:nvPicPr>
        <p:blipFill rotWithShape="1">
          <a:blip r:embed="rId3">
            <a:extLst>
              <a:ext uri="{28A0092B-C50C-407E-A947-70E740481C1C}">
                <a14:useLocalDpi xmlns:a14="http://schemas.microsoft.com/office/drawing/2010/main" val="0"/>
              </a:ext>
            </a:extLst>
          </a:blip>
          <a:srcRect l="2034" t="25444" r="2321" b="25445"/>
          <a:stretch/>
        </p:blipFill>
        <p:spPr>
          <a:xfrm>
            <a:off x="0" y="2971800"/>
            <a:ext cx="12192000" cy="3886200"/>
          </a:xfrm>
          <a:prstGeom prst="rect">
            <a:avLst/>
          </a:prstGeom>
        </p:spPr>
      </p:pic>
    </p:spTree>
    <p:extLst>
      <p:ext uri="{BB962C8B-B14F-4D97-AF65-F5344CB8AC3E}">
        <p14:creationId xmlns:p14="http://schemas.microsoft.com/office/powerpoint/2010/main" val="1726797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5230E-35D8-C945-9C57-BF5C90BFABB9}"/>
              </a:ext>
            </a:extLst>
          </p:cNvPr>
          <p:cNvSpPr>
            <a:spLocks noGrp="1"/>
          </p:cNvSpPr>
          <p:nvPr>
            <p:ph type="title"/>
          </p:nvPr>
        </p:nvSpPr>
        <p:spPr/>
        <p:txBody>
          <a:bodyPr/>
          <a:lstStyle/>
          <a:p>
            <a:r>
              <a:rPr lang="en-US" dirty="0"/>
              <a:t>Titling matters </a:t>
            </a:r>
          </a:p>
        </p:txBody>
      </p:sp>
      <p:sp>
        <p:nvSpPr>
          <p:cNvPr id="11" name="Rectangle 10">
            <a:extLst>
              <a:ext uri="{FF2B5EF4-FFF2-40B4-BE49-F238E27FC236}">
                <a16:creationId xmlns:a16="http://schemas.microsoft.com/office/drawing/2014/main" id="{033217AC-512A-1942-B6E9-AF0D4AEAA51B}"/>
              </a:ext>
            </a:extLst>
          </p:cNvPr>
          <p:cNvSpPr/>
          <p:nvPr/>
        </p:nvSpPr>
        <p:spPr>
          <a:xfrm>
            <a:off x="914400" y="2159227"/>
            <a:ext cx="6184983" cy="3624838"/>
          </a:xfrm>
          <a:prstGeom prst="rect">
            <a:avLst/>
          </a:prstGeom>
        </p:spPr>
        <p:txBody>
          <a:bodyPr wrap="square">
            <a:spAutoFit/>
          </a:bodyPr>
          <a:lstStyle/>
          <a:p>
            <a:pPr>
              <a:lnSpc>
                <a:spcPct val="250000"/>
              </a:lnSpc>
            </a:pPr>
            <a:r>
              <a:rPr lang="en-US" sz="2400" dirty="0"/>
              <a:t>Assets in your name alone </a:t>
            </a:r>
          </a:p>
          <a:p>
            <a:pPr>
              <a:lnSpc>
                <a:spcPct val="250000"/>
              </a:lnSpc>
            </a:pPr>
            <a:r>
              <a:rPr lang="en-US" sz="2400" dirty="0"/>
              <a:t>Joint tenants with rights of survivorship</a:t>
            </a:r>
          </a:p>
          <a:p>
            <a:pPr>
              <a:lnSpc>
                <a:spcPct val="250000"/>
              </a:lnSpc>
            </a:pPr>
            <a:r>
              <a:rPr lang="en-US" sz="2400" dirty="0"/>
              <a:t>Assets with a named beneficiary</a:t>
            </a:r>
          </a:p>
          <a:p>
            <a:pPr>
              <a:lnSpc>
                <a:spcPct val="250000"/>
              </a:lnSpc>
            </a:pPr>
            <a:r>
              <a:rPr lang="en-US" sz="2400" dirty="0"/>
              <a:t>Trust assets </a:t>
            </a:r>
          </a:p>
        </p:txBody>
      </p:sp>
      <p:cxnSp>
        <p:nvCxnSpPr>
          <p:cNvPr id="13" name="Straight Arrow Connector 12">
            <a:extLst>
              <a:ext uri="{FF2B5EF4-FFF2-40B4-BE49-F238E27FC236}">
                <a16:creationId xmlns:a16="http://schemas.microsoft.com/office/drawing/2014/main" id="{CECB775B-AFA2-654E-9ADF-860C0E8E1A2B}"/>
              </a:ext>
            </a:extLst>
          </p:cNvPr>
          <p:cNvCxnSpPr>
            <a:cxnSpLocks/>
          </p:cNvCxnSpPr>
          <p:nvPr/>
        </p:nvCxnSpPr>
        <p:spPr>
          <a:xfrm>
            <a:off x="4773706" y="2796988"/>
            <a:ext cx="2568388" cy="0"/>
          </a:xfrm>
          <a:prstGeom prst="straightConnector1">
            <a:avLst/>
          </a:prstGeom>
          <a:ln w="50800">
            <a:solidFill>
              <a:schemeClr val="accent2"/>
            </a:solidFill>
            <a:prstDash val="sysDot"/>
            <a:tailEnd type="triangle" w="lg" len="med"/>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2BF92E30-3CE1-1D4E-B26B-67BB8E8BB55B}"/>
              </a:ext>
            </a:extLst>
          </p:cNvPr>
          <p:cNvSpPr txBox="1">
            <a:spLocks/>
          </p:cNvSpPr>
          <p:nvPr/>
        </p:nvSpPr>
        <p:spPr>
          <a:xfrm>
            <a:off x="7505969" y="2199567"/>
            <a:ext cx="5181600" cy="3624829"/>
          </a:xfrm>
          <a:prstGeom prst="rect">
            <a:avLst/>
          </a:prstGeom>
        </p:spPr>
        <p:txBody>
          <a:bodyPr vert="horz" lIns="0" tIns="0" rIns="0" bIns="0" rtlCol="0" anchor="t" anchorCtr="0">
            <a:noAutofit/>
          </a:bodyPr>
          <a:lstStyle>
            <a:lvl1pPr marL="238125" indent="-238125" algn="l" defTabSz="914400" rtl="0" eaLnBrk="1" latinLnBrk="0" hangingPunct="1">
              <a:lnSpc>
                <a:spcPts val="2600"/>
              </a:lnSpc>
              <a:spcBef>
                <a:spcPts val="1000"/>
              </a:spcBef>
              <a:buFont typeface="Arial" panose="020B0604020202020204" pitchFamily="34" charset="0"/>
              <a:buChar char="•"/>
              <a:defRPr sz="2400" kern="1200">
                <a:solidFill>
                  <a:schemeClr val="accent5"/>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accent5"/>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accent5"/>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50000"/>
              </a:lnSpc>
              <a:spcBef>
                <a:spcPts val="0"/>
              </a:spcBef>
              <a:buNone/>
            </a:pPr>
            <a:r>
              <a:rPr lang="en-US" b="1" dirty="0">
                <a:solidFill>
                  <a:schemeClr val="accent1"/>
                </a:solidFill>
              </a:rPr>
              <a:t>Probate </a:t>
            </a:r>
          </a:p>
          <a:p>
            <a:pPr marL="0" indent="0">
              <a:lnSpc>
                <a:spcPct val="250000"/>
              </a:lnSpc>
              <a:spcBef>
                <a:spcPts val="0"/>
              </a:spcBef>
              <a:buNone/>
            </a:pPr>
            <a:r>
              <a:rPr lang="en-US" b="1" dirty="0">
                <a:solidFill>
                  <a:schemeClr val="accent1"/>
                </a:solidFill>
              </a:rPr>
              <a:t>Survivor</a:t>
            </a:r>
          </a:p>
          <a:p>
            <a:pPr marL="0" indent="0">
              <a:lnSpc>
                <a:spcPct val="250000"/>
              </a:lnSpc>
              <a:spcBef>
                <a:spcPts val="0"/>
              </a:spcBef>
              <a:buNone/>
            </a:pPr>
            <a:r>
              <a:rPr lang="en-US" b="1" dirty="0">
                <a:solidFill>
                  <a:schemeClr val="accent1"/>
                </a:solidFill>
              </a:rPr>
              <a:t>Beneficiary </a:t>
            </a:r>
          </a:p>
          <a:p>
            <a:pPr marL="0" indent="0">
              <a:lnSpc>
                <a:spcPct val="250000"/>
              </a:lnSpc>
              <a:spcBef>
                <a:spcPts val="0"/>
              </a:spcBef>
              <a:buNone/>
            </a:pPr>
            <a:r>
              <a:rPr lang="en-US" b="1" dirty="0">
                <a:solidFill>
                  <a:schemeClr val="accent1"/>
                </a:solidFill>
              </a:rPr>
              <a:t>Trust</a:t>
            </a:r>
          </a:p>
        </p:txBody>
      </p:sp>
      <p:cxnSp>
        <p:nvCxnSpPr>
          <p:cNvPr id="15" name="Straight Arrow Connector 14">
            <a:extLst>
              <a:ext uri="{FF2B5EF4-FFF2-40B4-BE49-F238E27FC236}">
                <a16:creationId xmlns:a16="http://schemas.microsoft.com/office/drawing/2014/main" id="{7A8488BA-E78A-DD4B-A8FC-E8A168635A46}"/>
              </a:ext>
            </a:extLst>
          </p:cNvPr>
          <p:cNvCxnSpPr>
            <a:cxnSpLocks/>
          </p:cNvCxnSpPr>
          <p:nvPr/>
        </p:nvCxnSpPr>
        <p:spPr>
          <a:xfrm>
            <a:off x="6339840" y="3671047"/>
            <a:ext cx="1002254" cy="0"/>
          </a:xfrm>
          <a:prstGeom prst="straightConnector1">
            <a:avLst/>
          </a:prstGeom>
          <a:ln w="50800">
            <a:solidFill>
              <a:schemeClr val="accent2"/>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7E43197-C15C-C34B-95AA-8A8864A59145}"/>
              </a:ext>
            </a:extLst>
          </p:cNvPr>
          <p:cNvCxnSpPr>
            <a:cxnSpLocks/>
          </p:cNvCxnSpPr>
          <p:nvPr/>
        </p:nvCxnSpPr>
        <p:spPr>
          <a:xfrm>
            <a:off x="5472954" y="4639235"/>
            <a:ext cx="1869140" cy="0"/>
          </a:xfrm>
          <a:prstGeom prst="straightConnector1">
            <a:avLst/>
          </a:prstGeom>
          <a:ln w="50800">
            <a:solidFill>
              <a:schemeClr val="accent2"/>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69A250F-45BE-1943-97F5-1482A2402E65}"/>
              </a:ext>
            </a:extLst>
          </p:cNvPr>
          <p:cNvCxnSpPr>
            <a:cxnSpLocks/>
          </p:cNvCxnSpPr>
          <p:nvPr/>
        </p:nvCxnSpPr>
        <p:spPr>
          <a:xfrm>
            <a:off x="2823884" y="5553635"/>
            <a:ext cx="4518210" cy="0"/>
          </a:xfrm>
          <a:prstGeom prst="straightConnector1">
            <a:avLst/>
          </a:prstGeom>
          <a:ln w="50800">
            <a:solidFill>
              <a:schemeClr val="accent2"/>
            </a:solidFill>
            <a:prstDash val="sysDot"/>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6833395"/>
      </p:ext>
    </p:extLst>
  </p:cSld>
  <p:clrMapOvr>
    <a:masterClrMapping/>
  </p:clrMapOvr>
</p:sld>
</file>

<file path=ppt/theme/theme1.xml><?xml version="1.0" encoding="utf-8"?>
<a:theme xmlns:a="http://schemas.openxmlformats.org/drawingml/2006/main" name="Office Theme">
  <a:themeElements>
    <a:clrScheme name="Securian 2019">
      <a:dk1>
        <a:srgbClr val="58595B"/>
      </a:dk1>
      <a:lt1>
        <a:srgbClr val="FFFFFF"/>
      </a:lt1>
      <a:dk2>
        <a:srgbClr val="000000"/>
      </a:dk2>
      <a:lt2>
        <a:srgbClr val="FFFFFF"/>
      </a:lt2>
      <a:accent1>
        <a:srgbClr val="0AA147"/>
      </a:accent1>
      <a:accent2>
        <a:srgbClr val="95C93C"/>
      </a:accent2>
      <a:accent3>
        <a:srgbClr val="006DAF"/>
      </a:accent3>
      <a:accent4>
        <a:srgbClr val="56C3EA"/>
      </a:accent4>
      <a:accent5>
        <a:srgbClr val="284684"/>
      </a:accent5>
      <a:accent6>
        <a:srgbClr val="92949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1DF0A44-8BC8-4D1E-9E4E-1B2306319E3E}" vid="{DE165FA9-1560-4BE6-B994-A2AB0DB2C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542</TotalTime>
  <Words>4925</Words>
  <Application>Microsoft Office PowerPoint</Application>
  <PresentationFormat>Widescreen</PresentationFormat>
  <Paragraphs>298</Paragraphs>
  <Slides>23</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Times-Roman</vt:lpstr>
      <vt:lpstr>Office Theme</vt:lpstr>
      <vt:lpstr>Estate and legacy planning  </vt:lpstr>
      <vt:lpstr>What is estate and legacy planning? </vt:lpstr>
      <vt:lpstr>What happens if you don’t have a plan? </vt:lpstr>
      <vt:lpstr>Planning for a disability </vt:lpstr>
      <vt:lpstr>Disability documents </vt:lpstr>
      <vt:lpstr>Powers of attorney (POA) </vt:lpstr>
      <vt:lpstr>Health care directives </vt:lpstr>
      <vt:lpstr>Planning for death</vt:lpstr>
      <vt:lpstr>Titling matters </vt:lpstr>
      <vt:lpstr>Probate</vt:lpstr>
      <vt:lpstr>Will</vt:lpstr>
      <vt:lpstr>Will</vt:lpstr>
      <vt:lpstr>The role of the personal representative </vt:lpstr>
      <vt:lpstr>The role of the personal representative </vt:lpstr>
      <vt:lpstr>Revocable living trust </vt:lpstr>
      <vt:lpstr>The role of the trustee</vt:lpstr>
      <vt:lpstr>Federal estate taxes </vt:lpstr>
      <vt:lpstr>Federal estate taxes </vt:lpstr>
      <vt:lpstr>Selecting the right fiduciaries </vt:lpstr>
      <vt:lpstr>Selecting the right fiduciaries </vt:lpstr>
      <vt:lpstr>Don’t let your plan stagnate   </vt:lpstr>
      <vt:lpstr>Thank You!!</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cp854</dc:creator>
  <cp:lastModifiedBy>Huberty, Douglas J.</cp:lastModifiedBy>
  <cp:revision>25</cp:revision>
  <dcterms:created xsi:type="dcterms:W3CDTF">2019-02-26T15:21:47Z</dcterms:created>
  <dcterms:modified xsi:type="dcterms:W3CDTF">2022-08-15T17:40:04Z</dcterms:modified>
</cp:coreProperties>
</file>