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1"/>
  </p:sldMasterIdLst>
  <p:notesMasterIdLst>
    <p:notesMasterId r:id="rId26"/>
  </p:notesMasterIdLst>
  <p:sldIdLst>
    <p:sldId id="262" r:id="rId12"/>
    <p:sldId id="265" r:id="rId13"/>
    <p:sldId id="270" r:id="rId14"/>
    <p:sldId id="267" r:id="rId15"/>
    <p:sldId id="271" r:id="rId16"/>
    <p:sldId id="269" r:id="rId17"/>
    <p:sldId id="272" r:id="rId18"/>
    <p:sldId id="273" r:id="rId19"/>
    <p:sldId id="274" r:id="rId20"/>
    <p:sldId id="275" r:id="rId21"/>
    <p:sldId id="276" r:id="rId22"/>
    <p:sldId id="278" r:id="rId23"/>
    <p:sldId id="277" r:id="rId24"/>
    <p:sldId id="302" r:id="rId25"/>
  </p:sldIdLst>
  <p:sldSz cx="12192000" cy="6858000"/>
  <p:notesSz cx="6858000" cy="9144000"/>
  <p:custDataLst>
    <p:custData r:id="rId5"/>
    <p:custData r:id="rId3"/>
    <p:custData r:id="rId10"/>
    <p:custData r:id="rId4"/>
    <p:custData r:id="rId6"/>
    <p:custData r:id="rId9"/>
    <p:custData r:id="rId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A147"/>
    <a:srgbClr val="95C9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EA131B-F017-4BBA-8AF0-4E27DE63C072}" v="1" dt="2022-03-13T17:46:26.7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42491" autoAdjust="0"/>
  </p:normalViewPr>
  <p:slideViewPr>
    <p:cSldViewPr snapToGrid="0">
      <p:cViewPr>
        <p:scale>
          <a:sx n="170" d="100"/>
          <a:sy n="170" d="100"/>
        </p:scale>
        <p:origin x="80" y="-5916"/>
      </p:cViewPr>
      <p:guideLst/>
    </p:cSldViewPr>
  </p:slideViewPr>
  <p:notesTextViewPr>
    <p:cViewPr>
      <p:scale>
        <a:sx n="1" d="1"/>
        <a:sy n="1" d="1"/>
      </p:scale>
      <p:origin x="0" y="0"/>
    </p:cViewPr>
  </p:notesTextViewPr>
  <p:sorterViewPr>
    <p:cViewPr>
      <p:scale>
        <a:sx n="100" d="100"/>
        <a:sy n="100" d="100"/>
      </p:scale>
      <p:origin x="0" y="-6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0.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24" Type="http://schemas.openxmlformats.org/officeDocument/2006/relationships/slide" Target="slides/slide13.xml"/><Relationship Id="rId5" Type="http://schemas.openxmlformats.org/officeDocument/2006/relationships/customXml" Target="../customXml/item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viewProps" Target="viewProps.xml"/><Relationship Id="rId10" Type="http://schemas.openxmlformats.org/officeDocument/2006/relationships/customXml" Target="../customXml/item10.xml"/><Relationship Id="rId19" Type="http://schemas.openxmlformats.org/officeDocument/2006/relationships/slide" Target="slides/slide8.xml"/><Relationship Id="rId31"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498274-4471-4585-B0C5-A521FE6A0A39}" type="datetimeFigureOut">
              <a:rPr lang="en-US" smtClean="0"/>
              <a:t>11/04/2022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50948D-E947-4DAD-8543-2AC449C7C40E}" type="slidenum">
              <a:rPr lang="en-US" smtClean="0"/>
              <a:t>‹#›</a:t>
            </a:fld>
            <a:endParaRPr lang="en-US"/>
          </a:p>
        </p:txBody>
      </p:sp>
    </p:spTree>
    <p:extLst>
      <p:ext uri="{BB962C8B-B14F-4D97-AF65-F5344CB8AC3E}">
        <p14:creationId xmlns:p14="http://schemas.microsoft.com/office/powerpoint/2010/main" val="251032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Today we are going to discuss estate planning with digital assets.</a:t>
            </a:r>
          </a:p>
        </p:txBody>
      </p:sp>
      <p:sp>
        <p:nvSpPr>
          <p:cNvPr id="4" name="Slide Number Placeholder 3"/>
          <p:cNvSpPr>
            <a:spLocks noGrp="1"/>
          </p:cNvSpPr>
          <p:nvPr>
            <p:ph type="sldNum" sz="quarter" idx="5"/>
          </p:nvPr>
        </p:nvSpPr>
        <p:spPr/>
        <p:txBody>
          <a:bodyPr/>
          <a:lstStyle/>
          <a:p>
            <a:fld id="{6950948D-E947-4DAD-8543-2AC449C7C40E}" type="slidenum">
              <a:rPr lang="en-US" smtClean="0"/>
              <a:t>1</a:t>
            </a:fld>
            <a:endParaRPr lang="en-US"/>
          </a:p>
        </p:txBody>
      </p:sp>
    </p:spTree>
    <p:extLst>
      <p:ext uri="{BB962C8B-B14F-4D97-AF65-F5344CB8AC3E}">
        <p14:creationId xmlns:p14="http://schemas.microsoft.com/office/powerpoint/2010/main" val="530514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Estate planning with NFTs</a:t>
            </a:r>
          </a:p>
          <a:p>
            <a:endParaRPr lang="en-US" dirty="0"/>
          </a:p>
          <a:p>
            <a:r>
              <a:rPr lang="en-US" dirty="0"/>
              <a:t>It starts with including the question in a standard estate planning fact finder.  Make sure you ask what the price that was paid so the client can identify the gains and losses if they sell the NFT.</a:t>
            </a:r>
          </a:p>
          <a:p>
            <a:endParaRPr lang="en-US" dirty="0"/>
          </a:p>
          <a:p>
            <a:r>
              <a:rPr lang="en-US" dirty="0"/>
              <a:t>Two estate planning considerations:</a:t>
            </a:r>
          </a:p>
          <a:p>
            <a:endParaRPr lang="en-US" dirty="0"/>
          </a:p>
          <a:p>
            <a:pPr marL="228600" indent="-228600">
              <a:buAutoNum type="arabicParenR"/>
            </a:pPr>
            <a:r>
              <a:rPr lang="en-US" dirty="0"/>
              <a:t>NFTs are property that will be included in the client’s estate.  Since it is included in the estate, the value will get a step-up in basis on the date of death of the client.</a:t>
            </a:r>
          </a:p>
          <a:p>
            <a:pPr marL="228600" indent="-228600">
              <a:buAutoNum type="arabicParenR"/>
            </a:pPr>
            <a:r>
              <a:rPr lang="en-US" dirty="0"/>
              <a:t>Access to the digital wallet – like the discussion with emails, it is important that the personal representative knows the decedent has NFTs and can access to the digital wallet.</a:t>
            </a:r>
          </a:p>
          <a:p>
            <a:endParaRPr lang="en-US" dirty="0"/>
          </a:p>
          <a:p>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10</a:t>
            </a:fld>
            <a:endParaRPr lang="en-US"/>
          </a:p>
        </p:txBody>
      </p:sp>
    </p:spTree>
    <p:extLst>
      <p:ext uri="{BB962C8B-B14F-4D97-AF65-F5344CB8AC3E}">
        <p14:creationId xmlns:p14="http://schemas.microsoft.com/office/powerpoint/2010/main" val="3415688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let’s discuss cryptocurrency</a:t>
            </a:r>
          </a:p>
          <a:p>
            <a:endParaRPr lang="en-US" dirty="0"/>
          </a:p>
          <a:p>
            <a:r>
              <a:rPr lang="en-US" dirty="0"/>
              <a:t>Here is the definition of cryptocurrency.  Read through the examples of cryptocurrency</a:t>
            </a:r>
          </a:p>
          <a:p>
            <a:endParaRPr lang="en-US" dirty="0"/>
          </a:p>
          <a:p>
            <a:r>
              <a:rPr lang="en-US" dirty="0"/>
              <a:t>The value of cryptocurrency depends on the type of crypto, but it has value based scarcity (example Bitcoin has only 21 million units), functionality (example is Ether use in making blockchain), and some are backed by assets (example USDC).  </a:t>
            </a:r>
            <a:r>
              <a:rPr lang="en-US" dirty="0" err="1"/>
              <a:t>Chandrasekera</a:t>
            </a:r>
            <a:r>
              <a:rPr lang="en-US" dirty="0"/>
              <a:t>, </a:t>
            </a:r>
            <a:r>
              <a:rPr lang="en-US" dirty="0" err="1"/>
              <a:t>Shehan</a:t>
            </a:r>
            <a:r>
              <a:rPr lang="en-US" dirty="0"/>
              <a:t> </a:t>
            </a:r>
            <a:r>
              <a:rPr lang="en-US" b="0" u="sng" dirty="0"/>
              <a:t>Nuts &amp; Bolts of Cryptocurrency Taxation</a:t>
            </a:r>
            <a:r>
              <a:rPr lang="en-US" b="0" u="none" dirty="0"/>
              <a:t>, 2022</a:t>
            </a:r>
          </a:p>
          <a:p>
            <a:endParaRPr lang="en-US" b="0" u="none"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Cryptocurrency is taxed like property and are taxed as a capital gain or loss.  IRS Notice 2014-21, Rev. Rul. 2019-24.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It is stored in either a digital wallet (hot or cold) or a cryptocurrency exchange.</a:t>
            </a:r>
          </a:p>
          <a:p>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11</a:t>
            </a:fld>
            <a:endParaRPr lang="en-US"/>
          </a:p>
        </p:txBody>
      </p:sp>
    </p:spTree>
    <p:extLst>
      <p:ext uri="{BB962C8B-B14F-4D97-AF65-F5344CB8AC3E}">
        <p14:creationId xmlns:p14="http://schemas.microsoft.com/office/powerpoint/2010/main" val="2603834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Estate planning with Cryptocurrency</a:t>
            </a:r>
          </a:p>
          <a:p>
            <a:endParaRPr lang="en-US" dirty="0"/>
          </a:p>
          <a:p>
            <a:r>
              <a:rPr lang="en-US" dirty="0"/>
              <a:t>It starts with including the question in a standard estate planning fact finder.  Make sure you ask what the price that was paid so the client can identify the gains and losses if they sell the cryptocurrency.  In addition, it is important for find out if the client received the cryptocurrency by either purchasing or mining it</a:t>
            </a:r>
          </a:p>
          <a:p>
            <a:endParaRPr lang="en-US" dirty="0"/>
          </a:p>
          <a:p>
            <a:r>
              <a:rPr lang="en-US" dirty="0"/>
              <a:t>Two estate planning considerations:</a:t>
            </a:r>
          </a:p>
          <a:p>
            <a:endParaRPr lang="en-US" dirty="0"/>
          </a:p>
          <a:p>
            <a:pPr marL="228600" indent="-228600">
              <a:buAutoNum type="arabicParenR"/>
            </a:pPr>
            <a:r>
              <a:rPr lang="en-US" dirty="0"/>
              <a:t>Cryptocurrency is property that will be included in the client’s estate.  Since it is included in the estate, the value will get a step-up in basis on the date of death of the client.</a:t>
            </a:r>
          </a:p>
          <a:p>
            <a:pPr marL="228600" indent="-228600">
              <a:buAutoNum type="arabicParenR"/>
            </a:pPr>
            <a:r>
              <a:rPr lang="en-US" dirty="0"/>
              <a:t>Access to the digital wallet – like the discussion with emails, it is important that the personal representative knows the decedent </a:t>
            </a:r>
            <a:r>
              <a:rPr lang="en-US"/>
              <a:t>has cryptocurrency and </a:t>
            </a:r>
            <a:r>
              <a:rPr lang="en-US" dirty="0"/>
              <a:t>can access to the digital wallet.</a:t>
            </a:r>
          </a:p>
          <a:p>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12</a:t>
            </a:fld>
            <a:endParaRPr lang="en-US"/>
          </a:p>
        </p:txBody>
      </p:sp>
    </p:spTree>
    <p:extLst>
      <p:ext uri="{BB962C8B-B14F-4D97-AF65-F5344CB8AC3E}">
        <p14:creationId xmlns:p14="http://schemas.microsoft.com/office/powerpoint/2010/main" val="25147837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questions?  Thanks for attending!</a:t>
            </a:r>
          </a:p>
        </p:txBody>
      </p:sp>
      <p:sp>
        <p:nvSpPr>
          <p:cNvPr id="4" name="Slide Number Placeholder 3"/>
          <p:cNvSpPr>
            <a:spLocks noGrp="1"/>
          </p:cNvSpPr>
          <p:nvPr>
            <p:ph type="sldNum" sz="quarter" idx="5"/>
          </p:nvPr>
        </p:nvSpPr>
        <p:spPr/>
        <p:txBody>
          <a:bodyPr/>
          <a:lstStyle/>
          <a:p>
            <a:fld id="{6950948D-E947-4DAD-8543-2AC449C7C40E}" type="slidenum">
              <a:rPr lang="en-US" smtClean="0"/>
              <a:t>13</a:t>
            </a:fld>
            <a:endParaRPr lang="en-US"/>
          </a:p>
        </p:txBody>
      </p:sp>
    </p:spTree>
    <p:extLst>
      <p:ext uri="{BB962C8B-B14F-4D97-AF65-F5344CB8AC3E}">
        <p14:creationId xmlns:p14="http://schemas.microsoft.com/office/powerpoint/2010/main" val="58703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 want to thank you for joining me in this virtual presentation and for your relationship with Securian Financial. </a:t>
            </a:r>
          </a:p>
          <a:p>
            <a:endParaRPr lang="en-US" dirty="0"/>
          </a:p>
        </p:txBody>
      </p:sp>
      <p:sp>
        <p:nvSpPr>
          <p:cNvPr id="4" name="Slide Number Placeholder 3"/>
          <p:cNvSpPr>
            <a:spLocks noGrp="1"/>
          </p:cNvSpPr>
          <p:nvPr>
            <p:ph type="sldNum" sz="quarter" idx="10"/>
          </p:nvPr>
        </p:nvSpPr>
        <p:spPr/>
        <p:txBody>
          <a:bodyPr/>
          <a:lstStyle/>
          <a:p>
            <a:fld id="{F7D1C772-F33A-48AD-B554-8B3C11ACCDAF}" type="slidenum">
              <a:rPr lang="en-US" smtClean="0"/>
              <a:t>14</a:t>
            </a:fld>
            <a:endParaRPr lang="en-US"/>
          </a:p>
        </p:txBody>
      </p:sp>
    </p:spTree>
    <p:extLst>
      <p:ext uri="{BB962C8B-B14F-4D97-AF65-F5344CB8AC3E}">
        <p14:creationId xmlns:p14="http://schemas.microsoft.com/office/powerpoint/2010/main" val="18184340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let’s start with a definition of a “digital asset.”</a:t>
            </a:r>
          </a:p>
          <a:p>
            <a:endParaRPr lang="en-US" dirty="0"/>
          </a:p>
          <a:p>
            <a:r>
              <a:rPr lang="en-US" sz="1200" dirty="0"/>
              <a:t>Revised Uniform Fiduciary Access to Digital Assets Act (RUFADAA) § 2 defines a digital asset as “an electronic record in which an individual has a right or interest”</a:t>
            </a:r>
          </a:p>
          <a:p>
            <a:endParaRPr lang="en-US" sz="1200" dirty="0"/>
          </a:p>
          <a:p>
            <a:r>
              <a:rPr lang="en-US" sz="1200" dirty="0"/>
              <a:t>Read through examples</a:t>
            </a:r>
          </a:p>
          <a:p>
            <a:endParaRPr lang="en-US" sz="1200" dirty="0"/>
          </a:p>
          <a:p>
            <a:r>
              <a:rPr lang="en-US" sz="1200" dirty="0"/>
              <a:t>Personal digital assets includes files (music, movies, files) stored on an individual’s computer, tablet, phone or other electronic devices</a:t>
            </a:r>
          </a:p>
          <a:p>
            <a:endParaRPr lang="en-US" sz="1200" dirty="0"/>
          </a:p>
          <a:p>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2</a:t>
            </a:fld>
            <a:endParaRPr lang="en-US"/>
          </a:p>
        </p:txBody>
      </p:sp>
    </p:spTree>
    <p:extLst>
      <p:ext uri="{BB962C8B-B14F-4D97-AF65-F5344CB8AC3E}">
        <p14:creationId xmlns:p14="http://schemas.microsoft.com/office/powerpoint/2010/main" val="3397301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t>Some of the challenges of planning with digital assets is “access” to the assets.  There are a couple of obstacles we need to be aware of:</a:t>
            </a:r>
          </a:p>
          <a:p>
            <a:endParaRPr lang="en-US" b="0" i="0" dirty="0"/>
          </a:p>
          <a:p>
            <a:r>
              <a:rPr lang="en-US" b="0" i="0" dirty="0"/>
              <a:t>The first is federal laws protecting an individual’s privacy with their digital assets.  </a:t>
            </a:r>
            <a:r>
              <a:rPr lang="en-US" dirty="0"/>
              <a:t>There are two primary federal laws that are important regarding estate planning with digital assets:</a:t>
            </a:r>
          </a:p>
          <a:p>
            <a:endParaRPr lang="en-US" dirty="0"/>
          </a:p>
          <a:p>
            <a:pPr marL="685800" lvl="1" indent="-228600">
              <a:buFont typeface="+mj-lt"/>
              <a:buAutoNum type="arabicPeriod"/>
            </a:pPr>
            <a:r>
              <a:rPr lang="en-US" b="0" u="sng" dirty="0"/>
              <a:t>Stored Communication Act (1986)</a:t>
            </a:r>
          </a:p>
          <a:p>
            <a:pPr marL="1200150" lvl="2"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Regulates access to and disclosure of stored electronic communications </a:t>
            </a:r>
          </a:p>
          <a:p>
            <a:pPr marL="1200150" lvl="2"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Deals with the consequences of online communications upon Fourth Amendment privacy protections (unreasonable search and seizures)</a:t>
            </a:r>
          </a:p>
          <a:p>
            <a:pPr marL="1200150" lvl="2"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Provides for criminal penalties to be imposed on anyone who “intentionally accesses without authorization” or “intentionally exceeds an authorization to access”</a:t>
            </a:r>
          </a:p>
          <a:p>
            <a:pPr marL="1200150" lvl="2"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Disclosure is made “with the lawful consent of the originator or an addressee or intended recipient of such communication” </a:t>
            </a:r>
            <a:endParaRPr lang="en-US" sz="1800" b="1" i="0" u="none" strike="noStrike" baseline="0" dirty="0">
              <a:solidFill>
                <a:srgbClr val="000000"/>
              </a:solidFill>
              <a:latin typeface="Times New Roman" panose="02020603050405020304" pitchFamily="18" charset="0"/>
            </a:endParaRPr>
          </a:p>
          <a:p>
            <a:pPr marL="800100" lvl="1" indent="-342900">
              <a:buFont typeface="+mj-lt"/>
              <a:buAutoNum type="arabicPeriod"/>
            </a:pPr>
            <a:r>
              <a:rPr lang="en-US" sz="1800" b="0" i="0" u="sng" strike="noStrike" baseline="0" dirty="0">
                <a:solidFill>
                  <a:srgbClr val="000000"/>
                </a:solidFill>
                <a:latin typeface="Times New Roman" panose="02020603050405020304" pitchFamily="18" charset="0"/>
              </a:rPr>
              <a:t>Computer Fraud and Abuse Act (1986)</a:t>
            </a:r>
          </a:p>
          <a:p>
            <a:pPr marL="1200150" lvl="2"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Anyone who “intentionally accesses a computer without authorization or exceeds authorized access” has committed a crime </a:t>
            </a:r>
          </a:p>
          <a:p>
            <a:pPr marL="0" lvl="0" indent="0">
              <a:buFont typeface="Arial" panose="020B0604020202020204" pitchFamily="34" charset="0"/>
              <a:buNone/>
            </a:pPr>
            <a:endParaRPr lang="en-US" sz="1800" b="0" i="0" u="none" strike="noStrike" baseline="0" dirty="0">
              <a:solidFill>
                <a:srgbClr val="000000"/>
              </a:solidFill>
              <a:latin typeface="Times New Roman" panose="02020603050405020304" pitchFamily="18" charset="0"/>
            </a:endParaRPr>
          </a:p>
          <a:p>
            <a:pPr marL="0" lvl="0" indent="0">
              <a:buFont typeface="Arial" panose="020B0604020202020204" pitchFamily="34" charset="0"/>
              <a:buNone/>
            </a:pPr>
            <a:r>
              <a:rPr lang="en-US" sz="1800" b="0" i="0" u="none" strike="noStrike" baseline="0" dirty="0">
                <a:solidFill>
                  <a:srgbClr val="000000"/>
                </a:solidFill>
                <a:latin typeface="Times New Roman" panose="02020603050405020304" pitchFamily="18" charset="0"/>
              </a:rPr>
              <a:t>Both federal statutes provide an exception—if an individual has </a:t>
            </a:r>
            <a:r>
              <a:rPr lang="en-US" sz="1800" b="0" i="0" u="sng" strike="noStrike" baseline="0" dirty="0">
                <a:solidFill>
                  <a:srgbClr val="000000"/>
                </a:solidFill>
                <a:latin typeface="Times New Roman" panose="02020603050405020304" pitchFamily="18" charset="0"/>
              </a:rPr>
              <a:t>lawful consent or authorization </a:t>
            </a:r>
            <a:r>
              <a:rPr lang="en-US" sz="1800" b="0" i="0" u="none" strike="noStrike" baseline="0" dirty="0">
                <a:solidFill>
                  <a:srgbClr val="000000"/>
                </a:solidFill>
                <a:latin typeface="Times New Roman" panose="02020603050405020304" pitchFamily="18" charset="0"/>
              </a:rPr>
              <a:t>to access an electronic communication (SCA) or a computer (CFAA), that individual is not committing a crime </a:t>
            </a:r>
          </a:p>
          <a:p>
            <a:pPr marL="0" lvl="0" indent="0">
              <a:buFont typeface="Arial" panose="020B0604020202020204" pitchFamily="34" charset="0"/>
              <a:buNone/>
            </a:pPr>
            <a:endParaRPr lang="en-US" sz="1800" b="0" i="0" u="none" strike="noStrike" baseline="0" dirty="0">
              <a:solidFill>
                <a:srgbClr val="000000"/>
              </a:solidFill>
              <a:latin typeface="Times New Roman" panose="02020603050405020304" pitchFamily="18" charset="0"/>
            </a:endParaRPr>
          </a:p>
          <a:p>
            <a:pPr marL="0" lvl="0" indent="0">
              <a:buFont typeface="Arial" panose="020B0604020202020204" pitchFamily="34" charset="0"/>
              <a:buNone/>
            </a:pPr>
            <a:r>
              <a:rPr lang="en-US" sz="1800" b="0" i="0" u="none" strike="noStrike" baseline="0" dirty="0">
                <a:solidFill>
                  <a:srgbClr val="000000"/>
                </a:solidFill>
                <a:latin typeface="Times New Roman" panose="02020603050405020304" pitchFamily="18" charset="0"/>
              </a:rPr>
              <a:t>The second is the User and Terms of Service agreements.</a:t>
            </a:r>
            <a:r>
              <a:rPr lang="en-US" sz="1800" b="1" i="1" u="none" strike="noStrike" baseline="0" dirty="0">
                <a:solidFill>
                  <a:srgbClr val="000000"/>
                </a:solidFill>
                <a:latin typeface="Times New Roman" panose="02020603050405020304" pitchFamily="18" charset="0"/>
              </a:rPr>
              <a:t> </a:t>
            </a:r>
            <a:r>
              <a:rPr lang="en-US" sz="1800" b="0" i="0" u="none" strike="noStrike" baseline="0" dirty="0">
                <a:solidFill>
                  <a:srgbClr val="000000"/>
                </a:solidFill>
                <a:latin typeface="Times New Roman" panose="02020603050405020304" pitchFamily="18" charset="0"/>
              </a:rPr>
              <a:t>When you set up a new account or service, the process requires agreement to the Terms of Services.  The issue is most (if not all) clients don’t read these agreements.  Most service providers’ Terms of Service prohibit users from granting anyone else access to their accounts.</a:t>
            </a:r>
          </a:p>
          <a:p>
            <a:pPr marL="0" lvl="0" indent="0">
              <a:buFont typeface="Arial" panose="020B0604020202020204" pitchFamily="34" charset="0"/>
              <a:buNone/>
            </a:pPr>
            <a:endParaRPr lang="en-US" sz="1800" b="0" i="0" u="none" strike="noStrike" baseline="0" dirty="0">
              <a:solidFill>
                <a:srgbClr val="000000"/>
              </a:solidFill>
              <a:latin typeface="Times New Roman" panose="02020603050405020304" pitchFamily="18" charset="0"/>
            </a:endParaRPr>
          </a:p>
          <a:p>
            <a:pPr marL="0" lvl="0" indent="0">
              <a:buFont typeface="Arial" panose="020B0604020202020204" pitchFamily="34" charset="0"/>
              <a:buNone/>
            </a:pPr>
            <a:r>
              <a:rPr lang="en-US" sz="1800" b="0" i="0" u="none" strike="noStrike" baseline="0" dirty="0">
                <a:solidFill>
                  <a:srgbClr val="000000"/>
                </a:solidFill>
                <a:latin typeface="Times New Roman" panose="02020603050405020304" pitchFamily="18" charset="0"/>
              </a:rPr>
              <a:t>Another challenge is the ownership versus license of an asset.  The client will need to check to see if they own the digital asset or if they only have a non-transferable license to use the asset while they are alive.  </a:t>
            </a:r>
          </a:p>
          <a:p>
            <a:pPr marL="0" lvl="0" indent="0">
              <a:buFont typeface="Arial" panose="020B0604020202020204" pitchFamily="34" charset="0"/>
              <a:buNone/>
            </a:pPr>
            <a:endParaRPr lang="en-US" sz="1800" b="0" i="0" u="none" strike="noStrike" baseline="0" dirty="0">
              <a:solidFill>
                <a:srgbClr val="000000"/>
              </a:solidFill>
              <a:latin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950948D-E947-4DAD-8543-2AC449C7C40E}" type="slidenum">
              <a:rPr lang="en-US" smtClean="0"/>
              <a:t>3</a:t>
            </a:fld>
            <a:endParaRPr lang="en-US"/>
          </a:p>
        </p:txBody>
      </p:sp>
    </p:spTree>
    <p:extLst>
      <p:ext uri="{BB962C8B-B14F-4D97-AF65-F5344CB8AC3E}">
        <p14:creationId xmlns:p14="http://schemas.microsoft.com/office/powerpoint/2010/main" val="2495413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baseline="0" dirty="0">
                <a:solidFill>
                  <a:srgbClr val="000000"/>
                </a:solidFill>
                <a:latin typeface="Times New Roman" panose="02020603050405020304" pitchFamily="18" charset="0"/>
              </a:rPr>
              <a:t>What happens if the individual is incapacitated or has died, who can get access to the assets?</a:t>
            </a:r>
          </a:p>
          <a:p>
            <a:endParaRPr lang="en-US" sz="1800" b="0" i="0"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The first thing is to identify who can be a fiduciary that can obtain access and what source do they receive their authority from:</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Death - Personal representative – nominated in will and appointed by the court </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Incapacity – Agent – nominated in power of attorney</a:t>
            </a:r>
          </a:p>
          <a:p>
            <a:pPr marL="285750" indent="-285750">
              <a:buFont typeface="Arial" panose="020B0604020202020204" pitchFamily="34" charset="0"/>
              <a:buChar char="•"/>
            </a:pPr>
            <a:r>
              <a:rPr lang="en-US" sz="1800" b="0" i="0" u="none" strike="noStrike" baseline="0" dirty="0">
                <a:solidFill>
                  <a:srgbClr val="000000"/>
                </a:solidFill>
                <a:latin typeface="Times New Roman" panose="02020603050405020304" pitchFamily="18" charset="0"/>
              </a:rPr>
              <a:t>Trustee of trust – appointed in the trust document</a:t>
            </a:r>
          </a:p>
          <a:p>
            <a:endParaRPr lang="en-US" sz="1800" b="0" i="1"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How can the fiduciary get access?  Depends on the state, there are three groups of state statutes</a:t>
            </a:r>
          </a:p>
          <a:p>
            <a:endParaRPr lang="en-US" sz="1800" b="0" i="1" u="none" strike="noStrike" baseline="0" dirty="0">
              <a:solidFill>
                <a:srgbClr val="000000"/>
              </a:solidFill>
              <a:latin typeface="Times New Roman" panose="02020603050405020304" pitchFamily="18" charset="0"/>
            </a:endParaRPr>
          </a:p>
          <a:p>
            <a:r>
              <a:rPr lang="en-US" sz="1800" b="0" i="0" u="none" strike="noStrike" baseline="0" dirty="0">
                <a:solidFill>
                  <a:srgbClr val="000000"/>
                </a:solidFill>
                <a:latin typeface="Times New Roman" panose="02020603050405020304" pitchFamily="18" charset="0"/>
              </a:rPr>
              <a:t>1.   Specific state statutes</a:t>
            </a:r>
          </a:p>
          <a:p>
            <a:pPr lvl="0"/>
            <a:r>
              <a:rPr lang="en-US" sz="1800" b="0" i="1" u="none" strike="noStrike" baseline="0" dirty="0">
                <a:solidFill>
                  <a:srgbClr val="000000"/>
                </a:solidFill>
                <a:latin typeface="Times New Roman" panose="02020603050405020304" pitchFamily="18" charset="0"/>
              </a:rPr>
              <a:t>Oklahoma</a:t>
            </a:r>
            <a:r>
              <a:rPr lang="en-US" sz="1800" b="0" i="0" u="none" strike="noStrike" baseline="0" dirty="0">
                <a:solidFill>
                  <a:srgbClr val="000000"/>
                </a:solidFill>
                <a:latin typeface="Times New Roman" panose="02020603050405020304" pitchFamily="18" charset="0"/>
              </a:rPr>
              <a:t>. In 2010, Oklahoma enacted legislation with a fairly broad scope, giving executors and administrators “the power . . . to take control of, conduct, continue, or terminate any accounts of a deceased person on any social networking website, any microblogging or short message service website or any e-mail service websites.” H.B. 2800, 52nd Leg., 1st Sess. (Okla. 2010) (codified at OKLA. STAT. tit. 58, § 269 (2012)). This law is still in effect in Oklahoma. </a:t>
            </a:r>
          </a:p>
          <a:p>
            <a:pPr lvl="0"/>
            <a:endParaRPr lang="en-US" sz="1800" b="0" i="0" u="none" strike="noStrike" baseline="0" dirty="0">
              <a:solidFill>
                <a:srgbClr val="000000"/>
              </a:solidFill>
              <a:latin typeface="Times New Roman" panose="02020603050405020304" pitchFamily="18" charset="0"/>
            </a:endParaRPr>
          </a:p>
          <a:p>
            <a:pPr lvl="0"/>
            <a:r>
              <a:rPr lang="en-US" sz="1800" b="0" i="1" u="none" strike="noStrike" baseline="0" dirty="0">
                <a:solidFill>
                  <a:srgbClr val="000000"/>
                </a:solidFill>
                <a:latin typeface="Times New Roman" panose="02020603050405020304" pitchFamily="18" charset="0"/>
              </a:rPr>
              <a:t>Louisiana</a:t>
            </a:r>
            <a:r>
              <a:rPr lang="en-US" sz="1800" b="0" i="0" u="none" strike="noStrike" baseline="0" dirty="0">
                <a:solidFill>
                  <a:srgbClr val="000000"/>
                </a:solidFill>
                <a:latin typeface="Times New Roman" panose="02020603050405020304" pitchFamily="18" charset="0"/>
              </a:rPr>
              <a:t>. In 2014, Louisiana granted succession representatives the right to obtain access or possession of a decedent’s digital accounts within thirty days after receipt of letters. The statute attempts to trump contrary provisions of service agreements by deeming the succession representative to be an authorized user who has the decedent’s lawful consent to access and possess the accounts. La. Rev. Stat. § 3191. </a:t>
            </a:r>
          </a:p>
          <a:p>
            <a:pPr lvl="1"/>
            <a:endParaRPr lang="en-US" sz="1800" b="0" i="0" u="none" strike="noStrike" baseline="0" dirty="0">
              <a:solidFill>
                <a:srgbClr val="000000"/>
              </a:solidFill>
              <a:latin typeface="Times New Roman" panose="02020603050405020304" pitchFamily="18" charset="0"/>
            </a:endParaRPr>
          </a:p>
          <a:p>
            <a:pPr marL="228600" lvl="0" indent="-228600">
              <a:buAutoNum type="arabicPeriod" startAt="2"/>
            </a:pPr>
            <a:r>
              <a:rPr lang="en-US" dirty="0"/>
              <a:t>Uniform Fiduciary Access to Digital Assets Act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first attempt to create uniform laws was the Uniform Fiduciary Access to Digital Act of 2014.  This attempt sparked lots of concern of invasion of privacy from protection of privacy groups and online service providers.  Only one state (Delaware) has enacted this uniform law.  It allows fiduciaries </a:t>
            </a:r>
            <a:r>
              <a:rPr lang="en-US" u="sng" dirty="0"/>
              <a:t>have default access </a:t>
            </a:r>
            <a:r>
              <a:rPr lang="en-US" dirty="0"/>
              <a:t>unless the individual provided otherwise in estate planning documents.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 Revised Uniform Fiduciary Access to Digital Assets (RUFADAA)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Revised Uniform Fiduciary Access to Digital Assets (RUFADAA) has been enacted by the 47 other states (pending in DC). Under this uniform law, fiduciaries </a:t>
            </a:r>
            <a:r>
              <a:rPr lang="en-US" u="sng" dirty="0"/>
              <a:t>don’t have </a:t>
            </a:r>
            <a:r>
              <a:rPr lang="en-US" dirty="0"/>
              <a:t>default access to digital assets, they get access only if the individual consented to disclosure.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lvl="0" indent="0">
              <a:buNone/>
            </a:pPr>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4</a:t>
            </a:fld>
            <a:endParaRPr lang="en-US"/>
          </a:p>
        </p:txBody>
      </p:sp>
    </p:spTree>
    <p:extLst>
      <p:ext uri="{BB962C8B-B14F-4D97-AF65-F5344CB8AC3E}">
        <p14:creationId xmlns:p14="http://schemas.microsoft.com/office/powerpoint/2010/main" val="2591901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let’s discuss email accounts.</a:t>
            </a:r>
          </a:p>
          <a:p>
            <a:endParaRPr lang="en-US" dirty="0"/>
          </a:p>
          <a:p>
            <a:r>
              <a:rPr lang="en-US" dirty="0"/>
              <a:t>Planning with these digital assets focuses on access to the accounts.</a:t>
            </a:r>
          </a:p>
        </p:txBody>
      </p:sp>
      <p:sp>
        <p:nvSpPr>
          <p:cNvPr id="4" name="Slide Number Placeholder 3"/>
          <p:cNvSpPr>
            <a:spLocks noGrp="1"/>
          </p:cNvSpPr>
          <p:nvPr>
            <p:ph type="sldNum" sz="quarter" idx="5"/>
          </p:nvPr>
        </p:nvSpPr>
        <p:spPr/>
        <p:txBody>
          <a:bodyPr/>
          <a:lstStyle/>
          <a:p>
            <a:fld id="{6950948D-E947-4DAD-8543-2AC449C7C40E}" type="slidenum">
              <a:rPr lang="en-US" smtClean="0"/>
              <a:t>5</a:t>
            </a:fld>
            <a:endParaRPr lang="en-US"/>
          </a:p>
        </p:txBody>
      </p:sp>
    </p:spTree>
    <p:extLst>
      <p:ext uri="{BB962C8B-B14F-4D97-AF65-F5344CB8AC3E}">
        <p14:creationId xmlns:p14="http://schemas.microsoft.com/office/powerpoint/2010/main" val="205966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RUFADAA has two types of access.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228600" marR="0" lvl="0" indent="-228600" algn="l" defTabSz="914400" rtl="0" eaLnBrk="1" fontAlgn="auto" latinLnBrk="0" hangingPunct="1">
              <a:lnSpc>
                <a:spcPct val="100000"/>
              </a:lnSpc>
              <a:spcBef>
                <a:spcPts val="0"/>
              </a:spcBef>
              <a:spcAft>
                <a:spcPts val="0"/>
              </a:spcAft>
              <a:buClrTx/>
              <a:buSzTx/>
              <a:buFontTx/>
              <a:buAutoNum type="arabicPeriod"/>
              <a:tabLst/>
              <a:defRPr/>
            </a:pPr>
            <a:r>
              <a:rPr lang="en-US" dirty="0"/>
              <a:t>Catalogue access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first type is access only to the catalogue.  This restricts access only to the sender's name, sender email, date &amp; time and doesn’t include the subject line or actual text of the email.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Personal representatives </a:t>
            </a:r>
            <a:r>
              <a:rPr lang="en-US" dirty="0"/>
              <a:t>– granted access to the catalogue and digital assets unless prohibited by the user or court order.  Must provide the custodian the required documentation (written request for disclosure, certified copy of death certificate, letters testamentary, a copy of the will. </a:t>
            </a:r>
            <a:r>
              <a:rPr lang="en-US" sz="1200" i="0" u="sng" dirty="0"/>
              <a:t>RUFADAA § 7</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Agents under power of attorney </a:t>
            </a:r>
            <a:r>
              <a:rPr lang="en-US" dirty="0"/>
              <a:t>- granted access to the catalogue with required documentation unless ordered by court, in the power of attorney, or direction from the principal.  </a:t>
            </a:r>
            <a:r>
              <a:rPr lang="en-US" sz="1200" i="0" u="sng" dirty="0"/>
              <a:t>RUFADAA § 10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Trustee (other than client)</a:t>
            </a:r>
            <a:r>
              <a:rPr lang="en-US" u="none" dirty="0"/>
              <a:t> - </a:t>
            </a:r>
            <a:r>
              <a:rPr lang="en-US" dirty="0"/>
              <a:t>granted access to the catalogue with required documentation unless direction from the client in the trust agreement or court order.  </a:t>
            </a:r>
            <a:r>
              <a:rPr lang="en-US" sz="1200" i="0" u="sng" dirty="0"/>
              <a:t>RUFADAA § 13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6</a:t>
            </a:fld>
            <a:endParaRPr lang="en-US"/>
          </a:p>
        </p:txBody>
      </p:sp>
    </p:spTree>
    <p:extLst>
      <p:ext uri="{BB962C8B-B14F-4D97-AF65-F5344CB8AC3E}">
        <p14:creationId xmlns:p14="http://schemas.microsoft.com/office/powerpoint/2010/main" val="2224287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 Content access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second type is content access to the contents of electronic communications only if the person expressly consented to the access.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Personal representatives </a:t>
            </a:r>
            <a:r>
              <a:rPr lang="en-US" dirty="0"/>
              <a:t>– If the deceased owner consented in their will or a court order issues a disclosure order, then the fiduciary is granted access to the content unless prohibited by the user or court order.  Must provide the custodian the required documentation (written request for disclosure, certified copy of death certificate, letters testamentary, a copy of the will. </a:t>
            </a:r>
            <a:r>
              <a:rPr lang="en-US" sz="1200" i="0" u="sng" dirty="0"/>
              <a:t>RUFADAA § 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Agents under power of attorney </a:t>
            </a:r>
            <a:r>
              <a:rPr lang="en-US" dirty="0"/>
              <a:t>– agents are granted access to the content only if there is express consent or court order.  </a:t>
            </a:r>
            <a:r>
              <a:rPr lang="en-US" sz="1200" i="0" u="sng" dirty="0"/>
              <a:t>RUFADAA § 9</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u="sng" dirty="0"/>
              <a:t>Trustee (other than client)</a:t>
            </a:r>
            <a:r>
              <a:rPr lang="en-US" u="none" dirty="0"/>
              <a:t> – trustees are </a:t>
            </a:r>
            <a:r>
              <a:rPr lang="en-US" dirty="0"/>
              <a:t>granted access to the catalogue with required documentation if there is express consent or court order.  </a:t>
            </a:r>
            <a:r>
              <a:rPr lang="en-US" sz="1200" i="0" u="sng" dirty="0"/>
              <a:t>RUFADAA § 12</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u="sng"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0" u="none" dirty="0"/>
              <a:t>RUFADAA § 4 provides a priority of instructions of a user.  The first priority is online tool directions from the custodian.  Currently, Apple, Google and Facebook have online tool directions for their users.  The second priority is directions from a legal document (will, trust, power of attorney).  The final priority is the provider’s terms of service will govern the fiduciary’s access.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i="0" u="none" dirty="0"/>
          </a:p>
          <a:p>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7</a:t>
            </a:fld>
            <a:endParaRPr lang="en-US"/>
          </a:p>
        </p:txBody>
      </p:sp>
    </p:spTree>
    <p:extLst>
      <p:ext uri="{BB962C8B-B14F-4D97-AF65-F5344CB8AC3E}">
        <p14:creationId xmlns:p14="http://schemas.microsoft.com/office/powerpoint/2010/main" val="1695727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Next, let’s turn to cryptocurrency and NFTs</a:t>
            </a:r>
          </a:p>
          <a:p>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8</a:t>
            </a:fld>
            <a:endParaRPr lang="en-US"/>
          </a:p>
        </p:txBody>
      </p:sp>
    </p:spTree>
    <p:extLst>
      <p:ext uri="{BB962C8B-B14F-4D97-AF65-F5344CB8AC3E}">
        <p14:creationId xmlns:p14="http://schemas.microsoft.com/office/powerpoint/2010/main" val="354568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Let’s start with Non-Fungible Tokens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NFTs are a unit of data stored on a blockchain that certifies that the digital asset is unique and not interchangeable.  Beyer, Dr. Gerry W. </a:t>
            </a:r>
            <a:r>
              <a:rPr lang="en-US" u="sng" dirty="0"/>
              <a:t>Estate Planning for Cyber Property</a:t>
            </a:r>
            <a:r>
              <a:rPr lang="en-US" u="none" dirty="0"/>
              <a:t>, revised 12/15/21.</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Read through the examples.  NFTs are electronic representations of these types of property.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value of NFTs comes from the uniqueness from the blockchain.  It’s like collectible item (baseball card or another collectible item).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NFTs are taxed like property and are taxed as a capital gain or loss.  IRS Notice 2014-21, Rev. Rul. 2019-24.</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NFTs are typically stored in a digital wallet.  There are two kinds of digital wallets: 1) hot – stored on the internet and 2) cold – special USB drive with password to gain access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6950948D-E947-4DAD-8543-2AC449C7C40E}" type="slidenum">
              <a:rPr lang="en-US" smtClean="0"/>
              <a:t>9</a:t>
            </a:fld>
            <a:endParaRPr lang="en-US"/>
          </a:p>
        </p:txBody>
      </p:sp>
    </p:spTree>
    <p:extLst>
      <p:ext uri="{BB962C8B-B14F-4D97-AF65-F5344CB8AC3E}">
        <p14:creationId xmlns:p14="http://schemas.microsoft.com/office/powerpoint/2010/main" val="31953974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223" y="450447"/>
            <a:ext cx="1628594" cy="378228"/>
          </a:xfrm>
          <a:prstGeom prst="rect">
            <a:avLst/>
          </a:prstGeom>
        </p:spPr>
      </p:pic>
      <p:sp>
        <p:nvSpPr>
          <p:cNvPr id="8" name="Title 1"/>
          <p:cNvSpPr>
            <a:spLocks noGrp="1"/>
          </p:cNvSpPr>
          <p:nvPr>
            <p:ph type="ctrTitle" hasCustomPrompt="1"/>
          </p:nvPr>
        </p:nvSpPr>
        <p:spPr>
          <a:xfrm>
            <a:off x="914400" y="1499616"/>
            <a:ext cx="6211312" cy="932688"/>
          </a:xfrm>
          <a:ln>
            <a:noFill/>
          </a:ln>
        </p:spPr>
        <p:txBody>
          <a:bodyPr anchor="t">
            <a:noAutofit/>
          </a:bodyPr>
          <a:lstStyle>
            <a:lvl1pPr algn="l">
              <a:lnSpc>
                <a:spcPts val="3300"/>
              </a:lnSpc>
              <a:defRPr sz="3200">
                <a:solidFill>
                  <a:schemeClr val="accent1"/>
                </a:solidFill>
              </a:defRPr>
            </a:lvl1pPr>
          </a:lstStyle>
          <a:p>
            <a:r>
              <a:rPr lang="en-US" dirty="0"/>
              <a:t>Headline 32pt</a:t>
            </a:r>
            <a:br>
              <a:rPr lang="en-US" dirty="0"/>
            </a:br>
            <a:r>
              <a:rPr lang="en-US" dirty="0"/>
              <a:t>Arial bold</a:t>
            </a:r>
          </a:p>
        </p:txBody>
      </p:sp>
      <p:sp>
        <p:nvSpPr>
          <p:cNvPr id="9" name="Subtitle 2"/>
          <p:cNvSpPr>
            <a:spLocks noGrp="1"/>
          </p:cNvSpPr>
          <p:nvPr>
            <p:ph type="subTitle" idx="1" hasCustomPrompt="1"/>
          </p:nvPr>
        </p:nvSpPr>
        <p:spPr>
          <a:xfrm>
            <a:off x="914400" y="2560320"/>
            <a:ext cx="5290286"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10" name="Content Placeholder 7"/>
          <p:cNvSpPr>
            <a:spLocks noGrp="1"/>
          </p:cNvSpPr>
          <p:nvPr>
            <p:ph sz="quarter" idx="10" hasCustomPrompt="1"/>
          </p:nvPr>
        </p:nvSpPr>
        <p:spPr>
          <a:xfrm>
            <a:off x="914400"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1" name="Text Placeholder 9"/>
          <p:cNvSpPr>
            <a:spLocks noGrp="1"/>
          </p:cNvSpPr>
          <p:nvPr>
            <p:ph type="body" sz="quarter" idx="11" hasCustomPrompt="1"/>
          </p:nvPr>
        </p:nvSpPr>
        <p:spPr>
          <a:xfrm>
            <a:off x="914400"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2" name="Content Placeholder 11"/>
          <p:cNvSpPr>
            <a:spLocks noGrp="1"/>
          </p:cNvSpPr>
          <p:nvPr>
            <p:ph sz="quarter" idx="12" hasCustomPrompt="1"/>
          </p:nvPr>
        </p:nvSpPr>
        <p:spPr>
          <a:xfrm>
            <a:off x="914400"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3" name="Text Placeholder 13"/>
          <p:cNvSpPr>
            <a:spLocks noGrp="1"/>
          </p:cNvSpPr>
          <p:nvPr>
            <p:ph type="body" sz="quarter" idx="13" hasCustomPrompt="1"/>
          </p:nvPr>
        </p:nvSpPr>
        <p:spPr>
          <a:xfrm>
            <a:off x="914400"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4" name="Content Placeholder 15"/>
          <p:cNvSpPr>
            <a:spLocks noGrp="1"/>
          </p:cNvSpPr>
          <p:nvPr>
            <p:ph sz="quarter" idx="14" hasCustomPrompt="1"/>
          </p:nvPr>
        </p:nvSpPr>
        <p:spPr>
          <a:xfrm>
            <a:off x="914400"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5" name="Text Placeholder 17"/>
          <p:cNvSpPr>
            <a:spLocks noGrp="1"/>
          </p:cNvSpPr>
          <p:nvPr>
            <p:ph type="body" sz="quarter" idx="15" hasCustomPrompt="1"/>
          </p:nvPr>
        </p:nvSpPr>
        <p:spPr>
          <a:xfrm>
            <a:off x="914400"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6" name="Content Placeholder 23"/>
          <p:cNvSpPr>
            <a:spLocks noGrp="1"/>
          </p:cNvSpPr>
          <p:nvPr>
            <p:ph sz="quarter" idx="16" hasCustomPrompt="1"/>
          </p:nvPr>
        </p:nvSpPr>
        <p:spPr>
          <a:xfrm>
            <a:off x="914400"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7" name="Picture 1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104221" y="456798"/>
            <a:ext cx="6135077" cy="6058182"/>
          </a:xfrm>
          <a:prstGeom prst="rect">
            <a:avLst/>
          </a:prstGeom>
        </p:spPr>
      </p:pic>
    </p:spTree>
    <p:extLst>
      <p:ext uri="{BB962C8B-B14F-4D97-AF65-F5344CB8AC3E}">
        <p14:creationId xmlns:p14="http://schemas.microsoft.com/office/powerpoint/2010/main" val="1160532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51054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buFontTx/>
              <a:buNone/>
              <a:defRPr baseline="0">
                <a:solidFill>
                  <a:schemeClr val="tx1"/>
                </a:solidFill>
              </a:defRPr>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72200" y="2042161"/>
            <a:ext cx="5562600" cy="3622675"/>
          </a:xfrm>
          <a:solidFill>
            <a:schemeClr val="accent5">
              <a:lumMod val="20000"/>
              <a:lumOff val="80000"/>
            </a:schemeClr>
          </a:solidFill>
        </p:spPr>
        <p:txBody>
          <a:bodyPr anchor="ctr">
            <a:normAutofit/>
          </a:bodyPr>
          <a:lstStyle>
            <a:lvl1pPr marL="0" indent="0">
              <a:buFontTx/>
              <a:buNone/>
              <a:defRPr sz="1200"/>
            </a:lvl1pPr>
          </a:lstStyle>
          <a:p>
            <a:r>
              <a:rPr lang="en-US"/>
              <a:t>Click icon to add chart</a:t>
            </a:r>
            <a:endParaRPr lang="en-US" dirty="0"/>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4690558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hree-colum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796155" cy="960120"/>
          </a:xfrm>
        </p:spPr>
        <p:txBody>
          <a:bodyPr>
            <a:noAutofit/>
          </a:bodyPr>
          <a:lstStyle/>
          <a:p>
            <a:r>
              <a:rPr lang="en-US" dirty="0"/>
              <a:t>Headline 30pt</a:t>
            </a:r>
            <a:br>
              <a:rPr lang="en-US" dirty="0"/>
            </a:br>
            <a:r>
              <a:rPr lang="en-US" dirty="0"/>
              <a:t>Arial bold</a:t>
            </a:r>
          </a:p>
        </p:txBody>
      </p:sp>
      <p:sp>
        <p:nvSpPr>
          <p:cNvPr id="4" name="Content Placeholder 2"/>
          <p:cNvSpPr>
            <a:spLocks noGrp="1"/>
          </p:cNvSpPr>
          <p:nvPr>
            <p:ph sz="half" idx="1" hasCustomPrompt="1"/>
          </p:nvPr>
        </p:nvSpPr>
        <p:spPr>
          <a:xfrm>
            <a:off x="914401" y="2526793"/>
            <a:ext cx="10871200" cy="941832"/>
          </a:xfrm>
        </p:spPr>
        <p:txBody>
          <a:bodyPr>
            <a:noAutofit/>
          </a:bodyPr>
          <a:lstStyle>
            <a:lvl1pPr marL="0" indent="0">
              <a:buFontTx/>
              <a:buNone/>
              <a:defRPr b="1" baseline="0">
                <a:solidFill>
                  <a:schemeClr val="accent5"/>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24pt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5" name="Content Placeholder 3"/>
          <p:cNvSpPr>
            <a:spLocks noGrp="1"/>
          </p:cNvSpPr>
          <p:nvPr>
            <p:ph sz="half" idx="2" hasCustomPrompt="1"/>
          </p:nvPr>
        </p:nvSpPr>
        <p:spPr>
          <a:xfrm>
            <a:off x="9144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419600"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924800"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463638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aphic_Three-colum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8712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sz="half" idx="1" hasCustomPrompt="1"/>
          </p:nvPr>
        </p:nvSpPr>
        <p:spPr>
          <a:xfrm>
            <a:off x="914400" y="2526793"/>
            <a:ext cx="3352800" cy="1133855"/>
          </a:xfrm>
        </p:spPr>
        <p:txBody>
          <a:bodyPr>
            <a:normAutofit/>
          </a:bodyPr>
          <a:lstStyle>
            <a:lvl1pPr marL="0" indent="0" algn="l">
              <a:lnSpc>
                <a:spcPts val="12000"/>
              </a:lnSpc>
              <a:spcBef>
                <a:spcPts val="0"/>
              </a:spcBef>
              <a:buFontTx/>
              <a:buNone/>
              <a:defRPr sz="12000" b="1" baseline="0">
                <a:solidFill>
                  <a:schemeClr val="tx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5" name="Content Placeholder 3"/>
          <p:cNvSpPr>
            <a:spLocks noGrp="1"/>
          </p:cNvSpPr>
          <p:nvPr>
            <p:ph sz="half" idx="2" hasCustomPrompt="1"/>
          </p:nvPr>
        </p:nvSpPr>
        <p:spPr>
          <a:xfrm>
            <a:off x="914400"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419600" y="2526793"/>
            <a:ext cx="3352800" cy="1133855"/>
          </a:xfrm>
        </p:spPr>
        <p:txBody>
          <a:bodyPr>
            <a:normAutofit/>
          </a:bodyPr>
          <a:lstStyle>
            <a:lvl1pPr marL="0" indent="0" algn="l">
              <a:lnSpc>
                <a:spcPts val="12000"/>
              </a:lnSpc>
              <a:spcBef>
                <a:spcPts val="0"/>
              </a:spcBef>
              <a:buFontTx/>
              <a:buNone/>
              <a:defRPr sz="12000"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924800" y="2526793"/>
            <a:ext cx="3352800" cy="1133855"/>
          </a:xfrm>
        </p:spPr>
        <p:txBody>
          <a:bodyPr>
            <a:normAutofit/>
          </a:bodyPr>
          <a:lstStyle>
            <a:lvl1pPr marL="0" indent="0" algn="l">
              <a:lnSpc>
                <a:spcPts val="12000"/>
              </a:lnSpc>
              <a:spcBef>
                <a:spcPts val="0"/>
              </a:spcBef>
              <a:buFontTx/>
              <a:buNone/>
              <a:defRPr sz="12000" b="1" baseline="0">
                <a:solidFill>
                  <a:schemeClr val="accent6"/>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8" name="Content Placeholder 3"/>
          <p:cNvSpPr>
            <a:spLocks noGrp="1"/>
          </p:cNvSpPr>
          <p:nvPr>
            <p:ph sz="half" idx="12" hasCustomPrompt="1"/>
          </p:nvPr>
        </p:nvSpPr>
        <p:spPr>
          <a:xfrm>
            <a:off x="4419600"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9" name="Content Placeholder 3"/>
          <p:cNvSpPr>
            <a:spLocks noGrp="1"/>
          </p:cNvSpPr>
          <p:nvPr>
            <p:ph sz="half" idx="13" hasCustomPrompt="1"/>
          </p:nvPr>
        </p:nvSpPr>
        <p:spPr>
          <a:xfrm>
            <a:off x="7924800"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6217292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5105400" cy="960120"/>
          </a:xfrm>
        </p:spPr>
        <p:txBody>
          <a:bodyPr>
            <a:noAutofit/>
          </a:body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lnSpc>
                <a:spcPts val="2200"/>
              </a:lnSpc>
              <a:buFontTx/>
              <a:buNone/>
              <a:defRPr sz="2000" baseline="0">
                <a:solidFill>
                  <a:schemeClr val="tx1"/>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Picture Placeholder 5"/>
          <p:cNvSpPr>
            <a:spLocks noGrp="1"/>
          </p:cNvSpPr>
          <p:nvPr>
            <p:ph type="pic" sz="quarter" idx="10"/>
          </p:nvPr>
        </p:nvSpPr>
        <p:spPr>
          <a:xfrm>
            <a:off x="6174874" y="1447800"/>
            <a:ext cx="5588000" cy="5105400"/>
          </a:xfrm>
          <a:solidFill>
            <a:schemeClr val="bg1">
              <a:lumMod val="95000"/>
            </a:schemeClr>
          </a:solidFill>
        </p:spPr>
        <p:txBody>
          <a:bodyPr anchor="ctr">
            <a:normAutofit/>
          </a:bodyPr>
          <a:lstStyle>
            <a:lvl1pPr marL="0" indent="0">
              <a:buFontTx/>
              <a:buNone/>
              <a:defRPr sz="1200"/>
            </a:lvl1pPr>
          </a:lstStyle>
          <a:p>
            <a:r>
              <a:rPr lang="en-US"/>
              <a:t>Click icon to add picture</a:t>
            </a:r>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710152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858500" cy="960120"/>
          </a:xfrm>
        </p:spPr>
        <p:txBody>
          <a:bodyPr>
            <a:noAutofit/>
          </a:bodyPr>
          <a:lstStyle>
            <a:lvl1pPr>
              <a:defRPr/>
            </a:lvl1pPr>
          </a:lstStyle>
          <a:p>
            <a:r>
              <a:rPr lang="en-US" dirty="0"/>
              <a:t>Headline 30pt Arial bold to accommodate longer headlines</a:t>
            </a:r>
          </a:p>
        </p:txBody>
      </p:sp>
      <p:sp>
        <p:nvSpPr>
          <p:cNvPr id="4" name="Content Placeholder 2"/>
          <p:cNvSpPr>
            <a:spLocks noGrp="1"/>
          </p:cNvSpPr>
          <p:nvPr>
            <p:ph idx="1" hasCustomPrompt="1"/>
          </p:nvPr>
        </p:nvSpPr>
        <p:spPr>
          <a:xfrm>
            <a:off x="914400" y="2526792"/>
            <a:ext cx="5105400" cy="2724912"/>
          </a:xfrm>
        </p:spPr>
        <p:txBody>
          <a:bodyPr>
            <a:noAutofit/>
          </a:bodyPr>
          <a:lstStyle>
            <a:lvl1pPr marL="0" indent="0">
              <a:lnSpc>
                <a:spcPts val="2200"/>
              </a:lnSpc>
              <a:buFontTx/>
              <a:buNone/>
              <a:defRPr sz="2000" baseline="0">
                <a:solidFill>
                  <a:schemeClr val="tx1"/>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r>
              <a:rPr lang="en-US"/>
              <a:t>Click icon to add picture</a:t>
            </a:r>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9201215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048500" y="1447800"/>
            <a:ext cx="46736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70485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
        <p:nvSpPr>
          <p:cNvPr id="6" name="Picture Placeholder 9"/>
          <p:cNvSpPr>
            <a:spLocks noGrp="1"/>
          </p:cNvSpPr>
          <p:nvPr>
            <p:ph type="pic" sz="quarter" idx="10"/>
          </p:nvPr>
        </p:nvSpPr>
        <p:spPr>
          <a:xfrm>
            <a:off x="609600" y="1447800"/>
            <a:ext cx="5562600" cy="1981200"/>
          </a:xfrm>
          <a:solidFill>
            <a:schemeClr val="accent1"/>
          </a:solidFill>
          <a:ln>
            <a:noFill/>
          </a:ln>
        </p:spPr>
        <p:txBody>
          <a:bodyPr/>
          <a:lstStyle>
            <a:lvl1pPr marL="0" indent="0">
              <a:buFontTx/>
              <a:buNone/>
              <a:defRPr>
                <a:solidFill>
                  <a:schemeClr val="bg2"/>
                </a:solidFill>
              </a:defRPr>
            </a:lvl1pPr>
          </a:lstStyle>
          <a:p>
            <a:r>
              <a:rPr lang="en-US"/>
              <a:t>Click icon to add picture</a:t>
            </a:r>
            <a:endParaRPr lang="en-US" dirty="0"/>
          </a:p>
        </p:txBody>
      </p:sp>
      <p:sp>
        <p:nvSpPr>
          <p:cNvPr id="7" name="Content Placeholder 10"/>
          <p:cNvSpPr>
            <a:spLocks noGrp="1"/>
          </p:cNvSpPr>
          <p:nvPr>
            <p:ph sz="quarter" idx="11"/>
          </p:nvPr>
        </p:nvSpPr>
        <p:spPr>
          <a:xfrm>
            <a:off x="609600" y="3535681"/>
            <a:ext cx="2932176" cy="1115567"/>
          </a:xfrm>
          <a:solidFill>
            <a:schemeClr val="bg2"/>
          </a:solidFill>
        </p:spPr>
        <p:txBody>
          <a:bodyPr>
            <a:normAutofit/>
          </a:bodyPr>
          <a:lstStyle>
            <a:lvl1pPr marL="0" indent="0">
              <a:buFontTx/>
              <a:buNone/>
              <a:defRPr sz="1600"/>
            </a:lvl1pPr>
          </a:lstStyle>
          <a:p>
            <a:pPr lvl="0"/>
            <a:r>
              <a:rPr lang="en-US"/>
              <a:t>Click to edit Master text styles</a:t>
            </a:r>
          </a:p>
        </p:txBody>
      </p:sp>
      <p:sp>
        <p:nvSpPr>
          <p:cNvPr id="8" name="Picture Placeholder 11"/>
          <p:cNvSpPr>
            <a:spLocks noGrp="1"/>
          </p:cNvSpPr>
          <p:nvPr>
            <p:ph type="pic" sz="quarter" idx="12"/>
          </p:nvPr>
        </p:nvSpPr>
        <p:spPr>
          <a:xfrm>
            <a:off x="609600" y="4751832"/>
            <a:ext cx="2933700" cy="1801368"/>
          </a:xfrm>
          <a:solidFill>
            <a:schemeClr val="accent1"/>
          </a:solidFill>
          <a:ln>
            <a:noFill/>
          </a:ln>
        </p:spPr>
        <p:txBody>
          <a:bodyPr/>
          <a:lstStyle>
            <a:lvl1pPr marL="0" indent="0">
              <a:buFontTx/>
              <a:buNone/>
              <a:defRPr>
                <a:solidFill>
                  <a:schemeClr val="bg2"/>
                </a:solidFill>
              </a:defRPr>
            </a:lvl1pPr>
          </a:lstStyle>
          <a:p>
            <a:r>
              <a:rPr lang="en-US"/>
              <a:t>Click icon to add picture</a:t>
            </a:r>
            <a:endParaRPr lang="en-US" dirty="0"/>
          </a:p>
        </p:txBody>
      </p:sp>
      <p:sp>
        <p:nvSpPr>
          <p:cNvPr id="9" name="Picture Placeholder 12"/>
          <p:cNvSpPr>
            <a:spLocks noGrp="1"/>
          </p:cNvSpPr>
          <p:nvPr>
            <p:ph type="pic" sz="quarter" idx="13"/>
          </p:nvPr>
        </p:nvSpPr>
        <p:spPr>
          <a:xfrm>
            <a:off x="3701288" y="3535681"/>
            <a:ext cx="2470912" cy="3017519"/>
          </a:xfrm>
          <a:solidFill>
            <a:schemeClr val="bg2"/>
          </a:solidFill>
        </p:spPr>
        <p:txBody>
          <a:bodyPr/>
          <a:lstStyle>
            <a:lvl1pPr marL="0" indent="0">
              <a:buFontTx/>
              <a:buNone/>
              <a:defRPr/>
            </a:lvl1pPr>
          </a:lstStyle>
          <a:p>
            <a:r>
              <a:rPr lang="en-US"/>
              <a:t>Click icon to add picture</a:t>
            </a:r>
            <a:endParaRPr lang="en-US" dirty="0"/>
          </a:p>
        </p:txBody>
      </p:sp>
    </p:spTree>
    <p:extLst>
      <p:ext uri="{BB962C8B-B14F-4D97-AF65-F5344CB8AC3E}">
        <p14:creationId xmlns:p14="http://schemas.microsoft.com/office/powerpoint/2010/main" val="3514906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31412"/>
            <a:ext cx="5105400" cy="3913632"/>
          </a:xfrm>
        </p:spPr>
        <p:txBody>
          <a:bodyPr>
            <a:noAutofit/>
          </a:bodyPr>
          <a:lstStyle>
            <a:lvl1pPr marL="0" indent="0">
              <a:lnSpc>
                <a:spcPts val="2200"/>
              </a:lnSpc>
              <a:buFontTx/>
              <a:buNone/>
              <a:defRPr sz="200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r>
              <a:rPr lang="en-US"/>
              <a:t>Click icon to add chart</a:t>
            </a:r>
          </a:p>
        </p:txBody>
      </p:sp>
      <p:sp>
        <p:nvSpPr>
          <p:cNvPr id="6"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r>
              <a:rPr lang="en-US"/>
              <a:t>Click icon to add chart</a:t>
            </a:r>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1481706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52420"/>
            <a:ext cx="5080000" cy="914400"/>
          </a:xfrm>
        </p:spPr>
        <p:txBody>
          <a:bodyPr anchor="t" anchorCtr="0">
            <a:noAutofit/>
          </a:bodyPr>
          <a:lstStyle>
            <a:lvl1pPr>
              <a:defRPr sz="3000"/>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2667000"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tx1"/>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5" name="Picture Placeholder 5"/>
          <p:cNvSpPr>
            <a:spLocks noGrp="1"/>
          </p:cNvSpPr>
          <p:nvPr>
            <p:ph type="pic" sz="quarter" idx="10"/>
          </p:nvPr>
        </p:nvSpPr>
        <p:spPr>
          <a:xfrm>
            <a:off x="905256" y="2563496"/>
            <a:ext cx="1609344" cy="1060704"/>
          </a:xfrm>
        </p:spPr>
        <p:txBody>
          <a:bodyPr anchor="ctr">
            <a:normAutofit/>
          </a:bodyPr>
          <a:lstStyle>
            <a:lvl1pPr marL="0" indent="0">
              <a:buFontTx/>
              <a:buNone/>
              <a:defRPr sz="1200"/>
            </a:lvl1pPr>
          </a:lstStyle>
          <a:p>
            <a:r>
              <a:rPr lang="en-US"/>
              <a:t>Click icon to add picture</a:t>
            </a:r>
            <a:endParaRPr lang="en-US" dirty="0"/>
          </a:p>
        </p:txBody>
      </p:sp>
      <p:sp>
        <p:nvSpPr>
          <p:cNvPr id="6" name="Picture Placeholder 5"/>
          <p:cNvSpPr>
            <a:spLocks noGrp="1"/>
          </p:cNvSpPr>
          <p:nvPr>
            <p:ph type="pic" sz="quarter" idx="11"/>
          </p:nvPr>
        </p:nvSpPr>
        <p:spPr>
          <a:xfrm>
            <a:off x="905256" y="3951636"/>
            <a:ext cx="1609344" cy="1060704"/>
          </a:xfrm>
        </p:spPr>
        <p:txBody>
          <a:bodyPr anchor="ctr">
            <a:normAutofit/>
          </a:bodyPr>
          <a:lstStyle>
            <a:lvl1pPr marL="0" indent="0">
              <a:buFontTx/>
              <a:buNone/>
              <a:defRPr sz="1200"/>
            </a:lvl1pPr>
          </a:lstStyle>
          <a:p>
            <a:r>
              <a:rPr lang="en-US"/>
              <a:t>Click icon to add picture</a:t>
            </a:r>
            <a:endParaRPr lang="en-US" dirty="0"/>
          </a:p>
        </p:txBody>
      </p:sp>
      <p:sp>
        <p:nvSpPr>
          <p:cNvPr id="7" name="Picture Placeholder 9"/>
          <p:cNvSpPr>
            <a:spLocks noGrp="1"/>
          </p:cNvSpPr>
          <p:nvPr>
            <p:ph type="pic" sz="quarter" idx="12"/>
          </p:nvPr>
        </p:nvSpPr>
        <p:spPr>
          <a:xfrm>
            <a:off x="6172200" y="1422400"/>
            <a:ext cx="5562600" cy="4978400"/>
          </a:xfrm>
          <a:solidFill>
            <a:schemeClr val="bg1">
              <a:lumMod val="95000"/>
            </a:schemeClr>
          </a:solidFill>
        </p:spPr>
        <p:txBody>
          <a:bodyPr anchor="ctr">
            <a:normAutofit/>
          </a:bodyPr>
          <a:lstStyle>
            <a:lvl1pPr marL="0" indent="0">
              <a:buFontTx/>
              <a:buNone/>
              <a:defRPr sz="1200"/>
            </a:lvl1pPr>
          </a:lstStyle>
          <a:p>
            <a:r>
              <a:rPr lang="en-US"/>
              <a:t>Click icon to add picture</a:t>
            </a:r>
            <a:endParaRPr lang="en-US" dirty="0"/>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9462498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325100" cy="914400"/>
          </a:xfrm>
        </p:spPr>
        <p:txBody>
          <a:bodyPr>
            <a:noAutofit/>
          </a:bodyPr>
          <a:lstStyle/>
          <a:p>
            <a:r>
              <a:rPr lang="en-US" dirty="0"/>
              <a:t>Headline 30pt</a:t>
            </a:r>
            <a:br>
              <a:rPr lang="en-US" dirty="0"/>
            </a:br>
            <a:r>
              <a:rPr lang="en-US" dirty="0"/>
              <a:t>Arial bold</a:t>
            </a:r>
          </a:p>
        </p:txBody>
      </p:sp>
      <p:sp>
        <p:nvSpPr>
          <p:cNvPr id="4" name="Content Placeholder 3"/>
          <p:cNvSpPr>
            <a:spLocks noGrp="1"/>
          </p:cNvSpPr>
          <p:nvPr>
            <p:ph sz="half" idx="2" hasCustomPrompt="1"/>
          </p:nvPr>
        </p:nvSpPr>
        <p:spPr>
          <a:xfrm>
            <a:off x="914400" y="2487470"/>
            <a:ext cx="103251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5"/>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5" name="Picture Placeholder 8"/>
          <p:cNvSpPr>
            <a:spLocks noGrp="1"/>
          </p:cNvSpPr>
          <p:nvPr>
            <p:ph type="pic" sz="quarter" idx="10"/>
          </p:nvPr>
        </p:nvSpPr>
        <p:spPr>
          <a:xfrm>
            <a:off x="914400" y="3429000"/>
            <a:ext cx="2489200" cy="1335024"/>
          </a:xfrm>
        </p:spPr>
        <p:txBody>
          <a:bodyPr/>
          <a:lstStyle>
            <a:lvl1pPr marL="0" indent="0">
              <a:buNone/>
              <a:defRPr/>
            </a:lvl1pPr>
          </a:lstStyle>
          <a:p>
            <a:r>
              <a:rPr lang="en-US"/>
              <a:t>Click icon to add picture</a:t>
            </a:r>
            <a:endParaRPr lang="en-US" dirty="0"/>
          </a:p>
        </p:txBody>
      </p:sp>
      <p:sp>
        <p:nvSpPr>
          <p:cNvPr id="6" name="Picture Placeholder 10"/>
          <p:cNvSpPr>
            <a:spLocks noGrp="1"/>
          </p:cNvSpPr>
          <p:nvPr>
            <p:ph type="pic" sz="quarter" idx="11"/>
          </p:nvPr>
        </p:nvSpPr>
        <p:spPr>
          <a:xfrm>
            <a:off x="4419600" y="3429000"/>
            <a:ext cx="2540000" cy="1335024"/>
          </a:xfrm>
        </p:spPr>
        <p:txBody>
          <a:bodyPr/>
          <a:lstStyle>
            <a:lvl1pPr marL="0" indent="0">
              <a:buNone/>
              <a:defRPr/>
            </a:lvl1pPr>
          </a:lstStyle>
          <a:p>
            <a:r>
              <a:rPr lang="en-US"/>
              <a:t>Click icon to add picture</a:t>
            </a:r>
          </a:p>
        </p:txBody>
      </p:sp>
      <p:sp>
        <p:nvSpPr>
          <p:cNvPr id="7" name="Picture Placeholder 12"/>
          <p:cNvSpPr>
            <a:spLocks noGrp="1"/>
          </p:cNvSpPr>
          <p:nvPr>
            <p:ph type="pic" sz="quarter" idx="12"/>
          </p:nvPr>
        </p:nvSpPr>
        <p:spPr>
          <a:xfrm>
            <a:off x="7924800" y="3429000"/>
            <a:ext cx="2550160" cy="1335024"/>
          </a:xfrm>
        </p:spPr>
        <p:txBody>
          <a:bodyPr/>
          <a:lstStyle>
            <a:lvl1pPr marL="0" indent="0">
              <a:buNone/>
              <a:defRPr/>
            </a:lvl1pPr>
          </a:lstStyle>
          <a:p>
            <a:r>
              <a:rPr lang="en-US"/>
              <a:t>Click icon to add picture</a:t>
            </a:r>
          </a:p>
        </p:txBody>
      </p:sp>
      <p:sp>
        <p:nvSpPr>
          <p:cNvPr id="8" name="Text Placeholder 16"/>
          <p:cNvSpPr>
            <a:spLocks noGrp="1"/>
          </p:cNvSpPr>
          <p:nvPr>
            <p:ph type="body" sz="quarter" idx="13" hasCustomPrompt="1"/>
          </p:nvPr>
        </p:nvSpPr>
        <p:spPr>
          <a:xfrm>
            <a:off x="9144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9" name="Text Placeholder 16"/>
          <p:cNvSpPr>
            <a:spLocks noGrp="1"/>
          </p:cNvSpPr>
          <p:nvPr>
            <p:ph type="body" sz="quarter" idx="14" hasCustomPrompt="1"/>
          </p:nvPr>
        </p:nvSpPr>
        <p:spPr>
          <a:xfrm>
            <a:off x="44196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5" hasCustomPrompt="1"/>
          </p:nvPr>
        </p:nvSpPr>
        <p:spPr>
          <a:xfrm>
            <a:off x="7924800" y="4935538"/>
            <a:ext cx="33147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tx1"/>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64900251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
        <p:nvSpPr>
          <p:cNvPr id="3" name="Text Placeholder 4"/>
          <p:cNvSpPr txBox="1">
            <a:spLocks/>
          </p:cNvSpPr>
          <p:nvPr userDrawn="1"/>
        </p:nvSpPr>
        <p:spPr>
          <a:xfrm>
            <a:off x="0" y="5410200"/>
            <a:ext cx="6896100" cy="1447800"/>
          </a:xfrm>
          <a:prstGeom prst="rect">
            <a:avLst/>
          </a:prstGeom>
        </p:spPr>
        <p:txBody>
          <a:bodyPr vert="horz" lIns="0" tIns="0" rIns="0" bIns="347472" rtlCol="0" anchor="b" anchorCtr="0">
            <a:noAutofit/>
          </a:bodyPr>
          <a:lstStyle>
            <a:lvl1pPr marL="685800" marR="0" indent="0" algn="l" defTabSz="457200" rtl="0" eaLnBrk="1" fontAlgn="auto" latinLnBrk="0" hangingPunct="1">
              <a:lnSpc>
                <a:spcPts val="900"/>
              </a:lnSpc>
              <a:spcBef>
                <a:spcPts val="0"/>
              </a:spcBef>
              <a:spcAft>
                <a:spcPts val="215"/>
              </a:spcAft>
              <a:buClrTx/>
              <a:buSzTx/>
              <a:buFontTx/>
              <a:buNone/>
              <a:tabLst/>
              <a:defRPr sz="600" kern="1200">
                <a:solidFill>
                  <a:schemeClr val="tx1"/>
                </a:solidFill>
                <a:latin typeface="+mn-lt"/>
                <a:ea typeface="+mn-ea"/>
                <a:cs typeface="+mn-cs"/>
              </a:defRPr>
            </a:lvl1pPr>
            <a:lvl2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2pPr>
            <a:lvl3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3pPr>
            <a:lvl4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4pPr>
            <a:lvl5pPr marL="685800" indent="0" algn="l" defTabSz="914400" rtl="0" eaLnBrk="1" latinLnBrk="0" hangingPunct="1">
              <a:lnSpc>
                <a:spcPts val="2600"/>
              </a:lnSpc>
              <a:spcBef>
                <a:spcPts val="500"/>
              </a:spcBef>
              <a:spcAft>
                <a:spcPts val="400"/>
              </a:spcAft>
              <a:buFontTx/>
              <a:buNone/>
              <a:defRPr sz="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20750" indent="0">
              <a:lnSpc>
                <a:spcPct val="120000"/>
              </a:lnSpc>
              <a:spcAft>
                <a:spcPts val="450"/>
              </a:spcAft>
              <a:tabLst/>
              <a:defRPr/>
            </a:pPr>
            <a:r>
              <a:rPr lang="en-US" sz="650" b="1" spc="15" dirty="0">
                <a:solidFill>
                  <a:srgbClr val="000000"/>
                </a:solidFill>
                <a:latin typeface="Arial" panose="020B0604020202020204" pitchFamily="34" charset="0"/>
                <a:ea typeface="Times New Roman" panose="02020603050405020304" pitchFamily="18" charset="0"/>
                <a:cs typeface="Times-Roman"/>
              </a:rPr>
              <a:t>Securian Financial Group, Inc.</a:t>
            </a:r>
            <a:br>
              <a:rPr lang="en-US" sz="650" b="1" spc="15" dirty="0">
                <a:solidFill>
                  <a:srgbClr val="000000"/>
                </a:solidFill>
                <a:latin typeface="Arial" panose="020B0604020202020204" pitchFamily="34" charset="0"/>
                <a:ea typeface="Times New Roman" panose="02020603050405020304" pitchFamily="18" charset="0"/>
                <a:cs typeface="Times-Roman"/>
              </a:rPr>
            </a:br>
            <a:r>
              <a:rPr lang="en-US" sz="650" b="1" spc="15" dirty="0" err="1">
                <a:solidFill>
                  <a:srgbClr val="0C7B3F"/>
                </a:solidFill>
                <a:latin typeface="Arial" panose="020B0604020202020204" pitchFamily="34" charset="0"/>
                <a:ea typeface="Times New Roman" panose="02020603050405020304" pitchFamily="18" charset="0"/>
                <a:cs typeface="Times-Roman"/>
              </a:rPr>
              <a:t>securian.com</a:t>
            </a:r>
            <a:endParaRPr lang="en-US" sz="650" dirty="0">
              <a:solidFill>
                <a:srgbClr val="000000"/>
              </a:solidFill>
              <a:latin typeface="Times-Roman"/>
              <a:ea typeface="Times New Roman" panose="02020603050405020304" pitchFamily="18" charset="0"/>
              <a:cs typeface="Times-Roman"/>
            </a:endParaRPr>
          </a:p>
          <a:p>
            <a:pPr marL="920750" indent="0">
              <a:tabLst/>
              <a:defRPr/>
            </a:pPr>
            <a:r>
              <a:rPr lang="en-US" spc="5" dirty="0">
                <a:solidFill>
                  <a:srgbClr val="323232"/>
                </a:solidFill>
                <a:ea typeface="Times New Roman" panose="02020603050405020304" pitchFamily="18" charset="0"/>
                <a:cs typeface="HurmeGeometricSans3-Regular" panose="020B0500020000000000" pitchFamily="34" charset="0"/>
              </a:rPr>
              <a:t>400 Robert Street North, St. Paul, MN 55101-2098</a:t>
            </a:r>
            <a:br>
              <a:rPr lang="en-US" spc="5" dirty="0">
                <a:solidFill>
                  <a:srgbClr val="323232"/>
                </a:solidFill>
                <a:ea typeface="Times New Roman" panose="02020603050405020304" pitchFamily="18" charset="0"/>
                <a:cs typeface="HurmeGeometricSans3-Regular" panose="020B0500020000000000" pitchFamily="34" charset="0"/>
              </a:rPr>
            </a:br>
            <a:r>
              <a:rPr lang="en-US" spc="5" dirty="0">
                <a:solidFill>
                  <a:srgbClr val="323232"/>
                </a:solidFill>
                <a:ea typeface="Times New Roman" panose="02020603050405020304" pitchFamily="18" charset="0"/>
                <a:cs typeface="HurmeGeometricSans3-Regular" panose="020B0500020000000000" pitchFamily="34" charset="0"/>
              </a:rPr>
              <a:t>©2020 Securian Financial Group, Inc. All rights reserved.</a:t>
            </a:r>
            <a:endParaRPr lang="en-US" spc="-10" dirty="0">
              <a:solidFill>
                <a:srgbClr val="323232"/>
              </a:solidFill>
              <a:ea typeface="Times New Roman" panose="02020603050405020304" pitchFamily="18" charset="0"/>
              <a:cs typeface="HurmeGeometricSans3-Regular" panose="020B0500020000000000" pitchFamily="34" charset="0"/>
            </a:endParaRPr>
          </a:p>
          <a:p>
            <a:pPr marL="920750" indent="0">
              <a:tabLst/>
              <a:defRPr/>
            </a:pPr>
            <a:r>
              <a:rPr lang="en-US" spc="5" dirty="0">
                <a:solidFill>
                  <a:srgbClr val="323232"/>
                </a:solidFill>
                <a:ea typeface="Times New Roman" panose="02020603050405020304" pitchFamily="18" charset="0"/>
                <a:cs typeface="HurmeGeometricSans3-Regular" panose="020B0500020000000000" pitchFamily="34" charset="0"/>
              </a:rPr>
              <a:t>F00000 Rev 0-2020   DOFU 0-2020</a:t>
            </a:r>
            <a:br>
              <a:rPr lang="en-US" spc="5" dirty="0">
                <a:solidFill>
                  <a:srgbClr val="323232"/>
                </a:solidFill>
                <a:ea typeface="Times New Roman" panose="02020603050405020304" pitchFamily="18" charset="0"/>
                <a:cs typeface="HurmeGeometricSans3-Regular" panose="020B0500020000000000" pitchFamily="34" charset="0"/>
              </a:rPr>
            </a:br>
            <a:r>
              <a:rPr lang="en-US" spc="5" dirty="0">
                <a:solidFill>
                  <a:srgbClr val="323232"/>
                </a:solidFill>
                <a:ea typeface="Times New Roman" panose="02020603050405020304" pitchFamily="18" charset="0"/>
                <a:cs typeface="HurmeGeometricSans3-Regular" panose="020B0500020000000000" pitchFamily="34" charset="0"/>
              </a:rPr>
              <a:t>000000</a:t>
            </a:r>
            <a:endParaRPr lang="en-US" spc="-10" dirty="0">
              <a:solidFill>
                <a:srgbClr val="323232"/>
              </a:solidFill>
              <a:ea typeface="Times New Roman" panose="02020603050405020304" pitchFamily="18" charset="0"/>
              <a:cs typeface="HurmeGeometricSans3-Regular" panose="020B0500020000000000" pitchFamily="34" charset="0"/>
            </a:endParaRPr>
          </a:p>
        </p:txBody>
      </p:sp>
      <p:sp>
        <p:nvSpPr>
          <p:cNvPr id="9" name="Text Placeholder 8"/>
          <p:cNvSpPr>
            <a:spLocks noGrp="1"/>
          </p:cNvSpPr>
          <p:nvPr>
            <p:ph type="body" sz="quarter" idx="10"/>
          </p:nvPr>
        </p:nvSpPr>
        <p:spPr>
          <a:xfrm>
            <a:off x="0" y="3368675"/>
            <a:ext cx="10553700" cy="1276350"/>
          </a:xfrm>
        </p:spPr>
        <p:txBody>
          <a:bodyPr>
            <a:normAutofit/>
          </a:bodyPr>
          <a:lstStyle>
            <a:lvl1pPr marL="920750" indent="0">
              <a:lnSpc>
                <a:spcPts val="1000"/>
              </a:lnSpc>
              <a:spcBef>
                <a:spcPts val="0"/>
              </a:spcBef>
              <a:spcAft>
                <a:spcPts val="450"/>
              </a:spcAft>
              <a:buFontTx/>
              <a:buNone/>
              <a:tabLst/>
              <a:defRPr sz="800"/>
            </a:lvl1pPr>
            <a:lvl2pPr marL="685800" indent="0">
              <a:lnSpc>
                <a:spcPts val="1000"/>
              </a:lnSpc>
              <a:spcAft>
                <a:spcPts val="450"/>
              </a:spcAft>
              <a:buFontTx/>
              <a:buNone/>
              <a:defRPr sz="800"/>
            </a:lvl2pPr>
            <a:lvl3pPr marL="685800" indent="0">
              <a:lnSpc>
                <a:spcPts val="1000"/>
              </a:lnSpc>
              <a:spcAft>
                <a:spcPts val="450"/>
              </a:spcAft>
              <a:buFontTx/>
              <a:buNone/>
              <a:defRPr sz="800"/>
            </a:lvl3pPr>
            <a:lvl4pPr marL="685800" indent="0">
              <a:lnSpc>
                <a:spcPts val="1000"/>
              </a:lnSpc>
              <a:spcAft>
                <a:spcPts val="450"/>
              </a:spcAft>
              <a:buFontTx/>
              <a:buNone/>
              <a:defRPr sz="800"/>
            </a:lvl4pPr>
            <a:lvl5pPr marL="685800" indent="0">
              <a:lnSpc>
                <a:spcPts val="1000"/>
              </a:lnSpc>
              <a:spcAft>
                <a:spcPts val="450"/>
              </a:spcAft>
              <a:buFontTx/>
              <a:buNone/>
              <a:defRPr sz="800"/>
            </a:lvl5pPr>
          </a:lstStyle>
          <a:p>
            <a:pPr lvl="0">
              <a:lnSpc>
                <a:spcPts val="1000"/>
              </a:lnSpc>
              <a:defRPr/>
            </a:pPr>
            <a:r>
              <a:rPr lang="en-US" spc="-5">
                <a:solidFill>
                  <a:srgbClr val="595959"/>
                </a:solidFill>
                <a:latin typeface="Arial" panose="020B0604020202020204" pitchFamily="34" charset="0"/>
              </a:rPr>
              <a:t>Click to edit Master text styles</a:t>
            </a:r>
          </a:p>
          <a:p>
            <a:pPr lvl="1">
              <a:lnSpc>
                <a:spcPts val="1000"/>
              </a:lnSpc>
              <a:defRPr/>
            </a:pPr>
            <a:r>
              <a:rPr lang="en-US" spc="-5">
                <a:solidFill>
                  <a:srgbClr val="595959"/>
                </a:solidFill>
                <a:latin typeface="Arial" panose="020B0604020202020204" pitchFamily="34" charset="0"/>
              </a:rPr>
              <a:t>Second level</a:t>
            </a:r>
          </a:p>
          <a:p>
            <a:pPr lvl="2">
              <a:lnSpc>
                <a:spcPts val="1000"/>
              </a:lnSpc>
              <a:defRPr/>
            </a:pPr>
            <a:r>
              <a:rPr lang="en-US" spc="-5">
                <a:solidFill>
                  <a:srgbClr val="595959"/>
                </a:solidFill>
                <a:latin typeface="Arial" panose="020B0604020202020204" pitchFamily="34" charset="0"/>
              </a:rPr>
              <a:t>Third level</a:t>
            </a:r>
          </a:p>
        </p:txBody>
      </p:sp>
      <p:sp>
        <p:nvSpPr>
          <p:cNvPr id="11" name="Text Placeholder 10"/>
          <p:cNvSpPr>
            <a:spLocks noGrp="1"/>
          </p:cNvSpPr>
          <p:nvPr>
            <p:ph type="body" sz="quarter" idx="11" hasCustomPrompt="1"/>
          </p:nvPr>
        </p:nvSpPr>
        <p:spPr>
          <a:xfrm>
            <a:off x="0" y="4630964"/>
            <a:ext cx="6534150" cy="628650"/>
          </a:xfrm>
        </p:spPr>
        <p:txBody>
          <a:bodyPr>
            <a:noAutofit/>
          </a:bodyPr>
          <a:lstStyle>
            <a:lvl1pPr marL="920750" indent="0">
              <a:lnSpc>
                <a:spcPts val="1000"/>
              </a:lnSpc>
              <a:spcAft>
                <a:spcPts val="450"/>
              </a:spcAft>
              <a:buFontTx/>
              <a:buNone/>
              <a:tabLst/>
              <a:defRPr sz="800"/>
            </a:lvl1pPr>
            <a:lvl2pPr marL="685800" indent="0">
              <a:lnSpc>
                <a:spcPts val="1000"/>
              </a:lnSpc>
              <a:spcAft>
                <a:spcPts val="450"/>
              </a:spcAft>
              <a:buFontTx/>
              <a:buNone/>
              <a:defRPr sz="800"/>
            </a:lvl2pPr>
            <a:lvl3pPr marL="685800" indent="0">
              <a:lnSpc>
                <a:spcPts val="1000"/>
              </a:lnSpc>
              <a:spcAft>
                <a:spcPts val="450"/>
              </a:spcAft>
              <a:buFontTx/>
              <a:buNone/>
              <a:defRPr sz="800"/>
            </a:lvl3pPr>
            <a:lvl4pPr marL="685800" indent="0">
              <a:lnSpc>
                <a:spcPts val="1000"/>
              </a:lnSpc>
              <a:spcAft>
                <a:spcPts val="450"/>
              </a:spcAft>
              <a:buFontTx/>
              <a:buNone/>
              <a:defRPr sz="800"/>
            </a:lvl4pPr>
            <a:lvl5pPr marL="685800" indent="0">
              <a:lnSpc>
                <a:spcPts val="1000"/>
              </a:lnSpc>
              <a:spcAft>
                <a:spcPts val="450"/>
              </a:spcAft>
              <a:buFontTx/>
              <a:buNone/>
              <a:defRPr sz="800"/>
            </a:lvl5pPr>
          </a:lstStyle>
          <a:p>
            <a:pPr>
              <a:defRPr/>
            </a:pP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is the marketing name for </a:t>
            </a:r>
            <a:r>
              <a:rPr lang="en-US" spc="-5" dirty="0" err="1">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Securian</a:t>
            </a:r>
            <a:r>
              <a:rPr lang="en-US" spc="-5" dirty="0">
                <a:solidFill>
                  <a:srgbClr val="595959"/>
                </a:solidFill>
                <a:latin typeface="Arial" panose="020B0604020202020204" pitchFamily="34" charset="0"/>
                <a:ea typeface="Times New Roman" panose="02020603050405020304" pitchFamily="18" charset="0"/>
                <a:cs typeface="HurmeGeometricSans3-Regular" panose="020B0500020000000000" pitchFamily="34" charset="0"/>
              </a:rPr>
              <a:t> Financial Group, Inc., and its affiliates.</a:t>
            </a:r>
          </a:p>
        </p:txBody>
      </p:sp>
    </p:spTree>
    <p:extLst>
      <p:ext uri="{BB962C8B-B14F-4D97-AF65-F5344CB8AC3E}">
        <p14:creationId xmlns:p14="http://schemas.microsoft.com/office/powerpoint/2010/main" val="174653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914401" y="1499616"/>
            <a:ext cx="5030128" cy="932688"/>
          </a:xfrm>
        </p:spPr>
        <p:txBody>
          <a:bodyPr anchor="t">
            <a:noAutofit/>
          </a:bodyPr>
          <a:lstStyle>
            <a:lvl1pPr algn="l">
              <a:lnSpc>
                <a:spcPts val="3300"/>
              </a:lnSpc>
              <a:defRPr sz="3200">
                <a:solidFill>
                  <a:schemeClr val="accent1"/>
                </a:solidFill>
              </a:defRPr>
            </a:lvl1pPr>
          </a:lstStyle>
          <a:p>
            <a:r>
              <a:rPr lang="en-US" dirty="0"/>
              <a:t>Headline 32pt</a:t>
            </a:r>
            <a:br>
              <a:rPr lang="en-US" dirty="0"/>
            </a:br>
            <a:r>
              <a:rPr lang="en-US" dirty="0"/>
              <a:t>Arial bold</a:t>
            </a:r>
          </a:p>
        </p:txBody>
      </p:sp>
      <p:sp>
        <p:nvSpPr>
          <p:cNvPr id="8" name="Subtitle 2"/>
          <p:cNvSpPr>
            <a:spLocks noGrp="1"/>
          </p:cNvSpPr>
          <p:nvPr>
            <p:ph type="subTitle" idx="1" hasCustomPrompt="1"/>
          </p:nvPr>
        </p:nvSpPr>
        <p:spPr>
          <a:xfrm>
            <a:off x="914401" y="2560320"/>
            <a:ext cx="5030128"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20pt Arial</a:t>
            </a:r>
          </a:p>
        </p:txBody>
      </p:sp>
      <p:sp>
        <p:nvSpPr>
          <p:cNvPr id="9" name="Content Placeholder 7"/>
          <p:cNvSpPr>
            <a:spLocks noGrp="1"/>
          </p:cNvSpPr>
          <p:nvPr>
            <p:ph sz="quarter" idx="10" hasCustomPrompt="1"/>
          </p:nvPr>
        </p:nvSpPr>
        <p:spPr>
          <a:xfrm>
            <a:off x="914400" y="3758184"/>
            <a:ext cx="5030129"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14pt Arial bold</a:t>
            </a:r>
          </a:p>
        </p:txBody>
      </p:sp>
      <p:sp>
        <p:nvSpPr>
          <p:cNvPr id="10" name="Text Placeholder 9"/>
          <p:cNvSpPr>
            <a:spLocks noGrp="1"/>
          </p:cNvSpPr>
          <p:nvPr>
            <p:ph type="body" sz="quarter" idx="11" hasCustomPrompt="1"/>
          </p:nvPr>
        </p:nvSpPr>
        <p:spPr>
          <a:xfrm>
            <a:off x="914401" y="3986784"/>
            <a:ext cx="5030128"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en-US" dirty="0"/>
              <a:t>Title 14pt Arial regular</a:t>
            </a:r>
          </a:p>
        </p:txBody>
      </p:sp>
      <p:sp>
        <p:nvSpPr>
          <p:cNvPr id="11" name="Content Placeholder 11"/>
          <p:cNvSpPr>
            <a:spLocks noGrp="1"/>
          </p:cNvSpPr>
          <p:nvPr>
            <p:ph sz="quarter" idx="12" hasCustomPrompt="1"/>
          </p:nvPr>
        </p:nvSpPr>
        <p:spPr>
          <a:xfrm>
            <a:off x="914400" y="4279392"/>
            <a:ext cx="5029669"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14pt Arial bold</a:t>
            </a:r>
          </a:p>
        </p:txBody>
      </p:sp>
      <p:sp>
        <p:nvSpPr>
          <p:cNvPr id="12" name="Text Placeholder 13"/>
          <p:cNvSpPr>
            <a:spLocks noGrp="1"/>
          </p:cNvSpPr>
          <p:nvPr>
            <p:ph type="body" sz="quarter" idx="13" hasCustomPrompt="1"/>
          </p:nvPr>
        </p:nvSpPr>
        <p:spPr>
          <a:xfrm>
            <a:off x="914400" y="4498848"/>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3" name="Content Placeholder 15"/>
          <p:cNvSpPr>
            <a:spLocks noGrp="1"/>
          </p:cNvSpPr>
          <p:nvPr>
            <p:ph sz="quarter" idx="14" hasCustomPrompt="1"/>
          </p:nvPr>
        </p:nvSpPr>
        <p:spPr>
          <a:xfrm>
            <a:off x="914400" y="4782312"/>
            <a:ext cx="5029669"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14pt Arial bold</a:t>
            </a:r>
          </a:p>
        </p:txBody>
      </p:sp>
      <p:sp>
        <p:nvSpPr>
          <p:cNvPr id="14" name="Text Placeholder 17"/>
          <p:cNvSpPr>
            <a:spLocks noGrp="1"/>
          </p:cNvSpPr>
          <p:nvPr>
            <p:ph type="body" sz="quarter" idx="15" hasCustomPrompt="1"/>
          </p:nvPr>
        </p:nvSpPr>
        <p:spPr>
          <a:xfrm>
            <a:off x="914400" y="5010912"/>
            <a:ext cx="5029669"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14pt Arial regular</a:t>
            </a:r>
          </a:p>
        </p:txBody>
      </p:sp>
      <p:sp>
        <p:nvSpPr>
          <p:cNvPr id="15" name="Content Placeholder 23"/>
          <p:cNvSpPr>
            <a:spLocks noGrp="1"/>
          </p:cNvSpPr>
          <p:nvPr>
            <p:ph sz="quarter" idx="16" hasCustomPrompt="1"/>
          </p:nvPr>
        </p:nvSpPr>
        <p:spPr>
          <a:xfrm>
            <a:off x="914401"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16"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r>
              <a:rPr lang="en-US"/>
              <a:t>Click icon to add picture</a:t>
            </a:r>
          </a:p>
        </p:txBody>
      </p:sp>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8223" y="450447"/>
            <a:ext cx="1628594" cy="378228"/>
          </a:xfrm>
          <a:prstGeom prst="rect">
            <a:avLst/>
          </a:prstGeom>
        </p:spPr>
      </p:pic>
    </p:spTree>
    <p:extLst>
      <p:ext uri="{BB962C8B-B14F-4D97-AF65-F5344CB8AC3E}">
        <p14:creationId xmlns:p14="http://schemas.microsoft.com/office/powerpoint/2010/main" val="3348393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6968"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6968"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6968"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6968"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6968"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6968"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6968"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6968"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6968"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3180956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7" name="Rectangle 6"/>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itle 1"/>
          <p:cNvSpPr>
            <a:spLocks noGrp="1"/>
          </p:cNvSpPr>
          <p:nvPr>
            <p:ph type="title" hasCustomPrompt="1"/>
          </p:nvPr>
        </p:nvSpPr>
        <p:spPr>
          <a:xfrm>
            <a:off x="914400" y="1447800"/>
            <a:ext cx="10399776" cy="4721629"/>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669703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10" name="Rectangle 9"/>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Title 1"/>
          <p:cNvSpPr>
            <a:spLocks noGrp="1"/>
          </p:cNvSpPr>
          <p:nvPr>
            <p:ph type="title" hasCustomPrompt="1"/>
          </p:nvPr>
        </p:nvSpPr>
        <p:spPr>
          <a:xfrm>
            <a:off x="914400" y="1447800"/>
            <a:ext cx="10399776" cy="1319348"/>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12" name="Content Placeholder 3"/>
          <p:cNvSpPr>
            <a:spLocks noGrp="1"/>
          </p:cNvSpPr>
          <p:nvPr>
            <p:ph sz="quarter" idx="10" hasCustomPrompt="1"/>
          </p:nvPr>
        </p:nvSpPr>
        <p:spPr>
          <a:xfrm>
            <a:off x="914400" y="2855974"/>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3203254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5" name="Rectangle 4"/>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Title 1"/>
          <p:cNvSpPr>
            <a:spLocks noGrp="1"/>
          </p:cNvSpPr>
          <p:nvPr>
            <p:ph type="title" hasCustomPrompt="1"/>
          </p:nvPr>
        </p:nvSpPr>
        <p:spPr>
          <a:xfrm>
            <a:off x="914400" y="1447800"/>
            <a:ext cx="10399776" cy="4015047"/>
          </a:xfrm>
        </p:spPr>
        <p:txBody>
          <a:bodyPr>
            <a:noAutofit/>
          </a:bodyPr>
          <a:lstStyle>
            <a:lvl1pPr>
              <a:lnSpc>
                <a:spcPts val="5200"/>
              </a:lnSpc>
              <a:defRPr sz="5000">
                <a:solidFill>
                  <a:schemeClr val="bg1"/>
                </a:solidFill>
              </a:defRPr>
            </a:lvl1pPr>
          </a:lstStyle>
          <a:p>
            <a:r>
              <a:rPr lang="en-US" dirty="0"/>
              <a:t>Chapter slide 50pt</a:t>
            </a:r>
            <a:br>
              <a:rPr lang="en-US" dirty="0"/>
            </a:br>
            <a:r>
              <a:rPr lang="en-US" dirty="0"/>
              <a:t>Arial bold</a:t>
            </a:r>
          </a:p>
        </p:txBody>
      </p:sp>
      <p:sp>
        <p:nvSpPr>
          <p:cNvPr id="7" name="Picture Placeholder 4"/>
          <p:cNvSpPr>
            <a:spLocks noGrp="1"/>
          </p:cNvSpPr>
          <p:nvPr>
            <p:ph type="pic" sz="quarter" idx="10"/>
          </p:nvPr>
        </p:nvSpPr>
        <p:spPr>
          <a:xfrm>
            <a:off x="914400" y="5224272"/>
            <a:ext cx="963168" cy="722376"/>
          </a:xfrm>
        </p:spPr>
        <p:txBody>
          <a:bodyPr anchor="t">
            <a:normAutofit/>
          </a:bodyPr>
          <a:lstStyle>
            <a:lvl1pPr marL="0" indent="0">
              <a:buFontTx/>
              <a:buNone/>
              <a:defRPr sz="1200">
                <a:solidFill>
                  <a:schemeClr val="bg1"/>
                </a:solidFill>
              </a:defRPr>
            </a:lvl1pPr>
          </a:lstStyle>
          <a:p>
            <a:r>
              <a:rPr lang="en-US"/>
              <a:t>Click icon to add picture</a:t>
            </a:r>
          </a:p>
        </p:txBody>
      </p:sp>
    </p:spTree>
    <p:extLst>
      <p:ext uri="{BB962C8B-B14F-4D97-AF65-F5344CB8AC3E}">
        <p14:creationId xmlns:p14="http://schemas.microsoft.com/office/powerpoint/2010/main" val="2735900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11" name="Rectangle 10"/>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1"/>
          <p:cNvSpPr>
            <a:spLocks noGrp="1"/>
          </p:cNvSpPr>
          <p:nvPr>
            <p:ph type="title" hasCustomPrompt="1"/>
          </p:nvPr>
        </p:nvSpPr>
        <p:spPr>
          <a:xfrm>
            <a:off x="914400"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66pt</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2082625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quote divider page">
    <p:spTree>
      <p:nvGrpSpPr>
        <p:cNvPr id="1" name=""/>
        <p:cNvGrpSpPr/>
        <p:nvPr/>
      </p:nvGrpSpPr>
      <p:grpSpPr>
        <a:xfrm>
          <a:off x="0" y="0"/>
          <a:ext cx="0" cy="0"/>
          <a:chOff x="0" y="0"/>
          <a:chExt cx="0" cy="0"/>
        </a:xfrm>
      </p:grpSpPr>
      <p:sp>
        <p:nvSpPr>
          <p:cNvPr id="7" name="Rectangle 6"/>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a:p>
        </p:txBody>
      </p:sp>
      <p:sp>
        <p:nvSpPr>
          <p:cNvPr id="8"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40pt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9" name="object 3"/>
          <p:cNvSpPr txBox="1"/>
          <p:nvPr userDrawn="1"/>
        </p:nvSpPr>
        <p:spPr>
          <a:xfrm>
            <a:off x="785995" y="1669154"/>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10"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28810153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s-Standard High-Level_Overview">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363200" cy="960120"/>
          </a:xfrm>
        </p:spPr>
        <p:txBody>
          <a:bodyPr>
            <a:noAutofit/>
          </a:bodyPr>
          <a:lstStyle>
            <a:lvl1pPr>
              <a:lnSpc>
                <a:spcPts val="3200"/>
              </a:lnSpc>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10363200" cy="2724912"/>
          </a:xfrm>
        </p:spPr>
        <p:txBody>
          <a:bodyPr>
            <a:noAutofit/>
          </a:bodyPr>
          <a:lstStyle>
            <a:lvl1pPr marL="238125" indent="-238125">
              <a:buFont typeface="Arial" panose="020B0604020202020204" pitchFamily="34" charset="0"/>
              <a:buChar char="•"/>
              <a:tabLst/>
              <a:defRPr>
                <a:solidFill>
                  <a:schemeClr val="tx1"/>
                </a:solidFill>
              </a:defRPr>
            </a:lvl1pPr>
            <a:lvl2pPr marL="519113" indent="-231775">
              <a:buFont typeface="Arial" panose="020B0604020202020204" pitchFamily="34" charset="0"/>
              <a:buChar char="–"/>
              <a:tabLst/>
              <a:defRPr>
                <a:solidFill>
                  <a:schemeClr val="tx1"/>
                </a:solidFill>
              </a:defRPr>
            </a:lvl2pPr>
            <a:lvl3pPr marL="687388" indent="-168275">
              <a:tabLst/>
              <a:defRPr>
                <a:solidFill>
                  <a:schemeClr val="tx1"/>
                </a:solidFill>
              </a:defRPr>
            </a:lvl3pPr>
          </a:lstStyle>
          <a:p>
            <a:pPr lvl="0"/>
            <a:r>
              <a:rPr lang="en-US" dirty="0"/>
              <a:t>Body 24pt </a:t>
            </a:r>
          </a:p>
          <a:p>
            <a:pPr lvl="1"/>
            <a:r>
              <a:rPr lang="en-US" dirty="0"/>
              <a:t>Second level</a:t>
            </a:r>
          </a:p>
          <a:p>
            <a:pPr lvl="2"/>
            <a:r>
              <a:rPr lang="en-US" dirty="0"/>
              <a:t>Third level</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608640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914400" y="1447800"/>
            <a:ext cx="10668000" cy="960120"/>
          </a:xfrm>
        </p:spPr>
        <p:txBody>
          <a:bodyPr>
            <a:noAutofit/>
          </a:bodyPr>
          <a:lstStyle>
            <a:lvl1pPr>
              <a:defRPr/>
            </a:lvl1pPr>
          </a:lstStyle>
          <a:p>
            <a:r>
              <a:rPr lang="en-US" dirty="0"/>
              <a:t>Headline 30pt</a:t>
            </a:r>
            <a:br>
              <a:rPr lang="en-US" dirty="0"/>
            </a:br>
            <a:r>
              <a:rPr lang="en-US" dirty="0"/>
              <a:t>Arial bold</a:t>
            </a:r>
          </a:p>
        </p:txBody>
      </p:sp>
      <p:sp>
        <p:nvSpPr>
          <p:cNvPr id="4" name="Content Placeholder 2"/>
          <p:cNvSpPr>
            <a:spLocks noGrp="1"/>
          </p:cNvSpPr>
          <p:nvPr>
            <p:ph idx="1" hasCustomPrompt="1"/>
          </p:nvPr>
        </p:nvSpPr>
        <p:spPr>
          <a:xfrm>
            <a:off x="914400" y="2526792"/>
            <a:ext cx="10401300" cy="2724912"/>
          </a:xfrm>
        </p:spPr>
        <p:txBody>
          <a:bodyPr>
            <a:noAutofit/>
          </a:bodyPr>
          <a:lstStyle>
            <a:lvl1pPr marL="0" indent="0">
              <a:buFontTx/>
              <a:buNone/>
              <a:defRPr>
                <a:solidFill>
                  <a:schemeClr val="tx1"/>
                </a:solidFill>
              </a:defRPr>
            </a:lvl1pPr>
          </a:lstStyle>
          <a:p>
            <a:pPr lvl="0"/>
            <a:r>
              <a:rPr lang="en-US" dirty="0"/>
              <a:t>Intro copy 24pt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547338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Title Placeholder 1"/>
          <p:cNvSpPr>
            <a:spLocks noGrp="1"/>
          </p:cNvSpPr>
          <p:nvPr>
            <p:ph type="title"/>
          </p:nvPr>
        </p:nvSpPr>
        <p:spPr>
          <a:xfrm>
            <a:off x="914400" y="1452420"/>
            <a:ext cx="10392696" cy="914400"/>
          </a:xfrm>
          <a:prstGeom prst="rect">
            <a:avLst/>
          </a:prstGeom>
        </p:spPr>
        <p:txBody>
          <a:bodyPr vert="horz" lIns="0" tIns="0" rIns="0" bIns="0" rtlCol="0" anchor="t" anchorCtr="0">
            <a:normAutofit/>
          </a:bodyPr>
          <a:lstStyle/>
          <a:p>
            <a:r>
              <a:rPr lang="en-US" dirty="0"/>
              <a:t>Headline 30pt</a:t>
            </a:r>
            <a:br>
              <a:rPr lang="en-US" dirty="0"/>
            </a:br>
            <a:r>
              <a:rPr lang="en-US" dirty="0"/>
              <a:t>Arial bold</a:t>
            </a:r>
          </a:p>
        </p:txBody>
      </p:sp>
      <p:sp>
        <p:nvSpPr>
          <p:cNvPr id="19" name="Text Placeholder 2"/>
          <p:cNvSpPr>
            <a:spLocks noGrp="1"/>
          </p:cNvSpPr>
          <p:nvPr>
            <p:ph type="body" idx="1"/>
          </p:nvPr>
        </p:nvSpPr>
        <p:spPr>
          <a:xfrm>
            <a:off x="914400"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20"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21" name="Picture 20"/>
          <p:cNvPicPr>
            <a:picLocks noChangeAspect="1"/>
          </p:cNvPicPr>
          <p:nvPr userDrawn="1"/>
        </p:nvPicPr>
        <p:blipFill rotWithShape="1">
          <a:blip r:embed="rId22" cstate="print">
            <a:extLst>
              <a:ext uri="{28A0092B-C50C-407E-A947-70E740481C1C}">
                <a14:useLocalDpi xmlns:a14="http://schemas.microsoft.com/office/drawing/2010/main" val="0"/>
              </a:ext>
            </a:extLst>
          </a:blip>
          <a:srcRect t="-1" r="76659" b="-14182"/>
          <a:stretch/>
        </p:blipFill>
        <p:spPr>
          <a:xfrm>
            <a:off x="518223" y="450446"/>
            <a:ext cx="380135" cy="431869"/>
          </a:xfrm>
          <a:prstGeom prst="rect">
            <a:avLst/>
          </a:prstGeom>
        </p:spPr>
      </p:pic>
    </p:spTree>
    <p:extLst>
      <p:ext uri="{BB962C8B-B14F-4D97-AF65-F5344CB8AC3E}">
        <p14:creationId xmlns:p14="http://schemas.microsoft.com/office/powerpoint/2010/main" val="3871733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5" r:id="rId5"/>
    <p:sldLayoutId id="2147483657"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 id="2147483667" r:id="rId15"/>
    <p:sldLayoutId id="2147483668" r:id="rId16"/>
    <p:sldLayoutId id="2147483669" r:id="rId17"/>
    <p:sldLayoutId id="2147483670" r:id="rId18"/>
    <p:sldLayoutId id="2147483671" r:id="rId19"/>
    <p:sldLayoutId id="2147483672" r:id="rId20"/>
  </p:sldLayoutIdLst>
  <p:txStyles>
    <p:titleStyle>
      <a:lvl1pPr algn="l" defTabSz="914400" rtl="0" eaLnBrk="1" latinLnBrk="0" hangingPunct="1">
        <a:lnSpc>
          <a:spcPts val="3200"/>
        </a:lnSpc>
        <a:spcBef>
          <a:spcPct val="0"/>
        </a:spcBef>
        <a:buNone/>
        <a:defRPr sz="30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403225" indent="-173038" algn="l" defTabSz="914400" rtl="0" eaLnBrk="1" latinLnBrk="0" hangingPunct="1">
        <a:lnSpc>
          <a:spcPct val="90000"/>
        </a:lnSpc>
        <a:spcBef>
          <a:spcPts val="500"/>
        </a:spcBef>
        <a:buFont typeface="Arial" panose="020B0604020202020204" pitchFamily="34" charset="0"/>
        <a:buChar char="-"/>
        <a:tabLst/>
        <a:defRPr sz="2400" kern="1200">
          <a:solidFill>
            <a:schemeClr val="tx1"/>
          </a:solidFill>
          <a:latin typeface="+mn-lt"/>
          <a:ea typeface="+mn-ea"/>
          <a:cs typeface="+mn-cs"/>
        </a:defRPr>
      </a:lvl2pPr>
      <a:lvl3pPr marL="635000" indent="-174625" algn="l" defTabSz="914400" rtl="0" eaLnBrk="1" latinLnBrk="0" hangingPunct="1">
        <a:lnSpc>
          <a:spcPct val="90000"/>
        </a:lnSpc>
        <a:spcBef>
          <a:spcPts val="500"/>
        </a:spcBef>
        <a:buFont typeface="Arial" panose="020B0604020202020204" pitchFamily="34" charset="0"/>
        <a:buChar char="•"/>
        <a:tabLst/>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userDrawn="1">
          <p15:clr>
            <a:srgbClr val="F26B43"/>
          </p15:clr>
        </p15:guide>
        <p15:guide id="2" userDrawn="1">
          <p15:clr>
            <a:srgbClr val="F26B43"/>
          </p15:clr>
        </p15:guide>
        <p15:guide id="3" pos="7680" userDrawn="1">
          <p15:clr>
            <a:srgbClr val="F26B43"/>
          </p15:clr>
        </p15:guide>
        <p15:guide id="4" orient="horz" pos="4320" userDrawn="1">
          <p15:clr>
            <a:srgbClr val="F26B43"/>
          </p15:clr>
        </p15:guide>
        <p15:guide id="5" pos="288" userDrawn="1">
          <p15:clr>
            <a:srgbClr val="F26B43"/>
          </p15:clr>
        </p15:guide>
        <p15:guide id="6" pos="384" userDrawn="1">
          <p15:clr>
            <a:srgbClr val="F26B43"/>
          </p15:clr>
        </p15:guide>
        <p15:guide id="7" pos="576" userDrawn="1">
          <p15:clr>
            <a:srgbClr val="F26B43"/>
          </p15:clr>
        </p15:guide>
        <p15:guide id="8" pos="1032" userDrawn="1">
          <p15:clr>
            <a:srgbClr val="F26B43"/>
          </p15:clr>
        </p15:guide>
        <p15:guide id="9" pos="1128" userDrawn="1">
          <p15:clr>
            <a:srgbClr val="F26B43"/>
          </p15:clr>
        </p15:guide>
        <p15:guide id="10" pos="1584" userDrawn="1">
          <p15:clr>
            <a:srgbClr val="F26B43"/>
          </p15:clr>
        </p15:guide>
        <p15:guide id="11" pos="1680" userDrawn="1">
          <p15:clr>
            <a:srgbClr val="F26B43"/>
          </p15:clr>
        </p15:guide>
        <p15:guide id="12" pos="2136" userDrawn="1">
          <p15:clr>
            <a:srgbClr val="F26B43"/>
          </p15:clr>
        </p15:guide>
        <p15:guide id="13" pos="2232" userDrawn="1">
          <p15:clr>
            <a:srgbClr val="F26B43"/>
          </p15:clr>
        </p15:guide>
        <p15:guide id="14" pos="2688" userDrawn="1">
          <p15:clr>
            <a:srgbClr val="F26B43"/>
          </p15:clr>
        </p15:guide>
        <p15:guide id="15" pos="2784" userDrawn="1">
          <p15:clr>
            <a:srgbClr val="F26B43"/>
          </p15:clr>
        </p15:guide>
        <p15:guide id="16" pos="3240" userDrawn="1">
          <p15:clr>
            <a:srgbClr val="F26B43"/>
          </p15:clr>
        </p15:guide>
        <p15:guide id="17" pos="3336" userDrawn="1">
          <p15:clr>
            <a:srgbClr val="F26B43"/>
          </p15:clr>
        </p15:guide>
        <p15:guide id="18" pos="3792" userDrawn="1">
          <p15:clr>
            <a:srgbClr val="F26B43"/>
          </p15:clr>
        </p15:guide>
        <p15:guide id="19" pos="3888" userDrawn="1">
          <p15:clr>
            <a:srgbClr val="F26B43"/>
          </p15:clr>
        </p15:guide>
        <p15:guide id="20" pos="4344" userDrawn="1">
          <p15:clr>
            <a:srgbClr val="F26B43"/>
          </p15:clr>
        </p15:guide>
        <p15:guide id="21" pos="4440" userDrawn="1">
          <p15:clr>
            <a:srgbClr val="F26B43"/>
          </p15:clr>
        </p15:guide>
        <p15:guide id="22" pos="4896" userDrawn="1">
          <p15:clr>
            <a:srgbClr val="F26B43"/>
          </p15:clr>
        </p15:guide>
        <p15:guide id="23" pos="4992" userDrawn="1">
          <p15:clr>
            <a:srgbClr val="F26B43"/>
          </p15:clr>
        </p15:guide>
        <p15:guide id="24" pos="5448" userDrawn="1">
          <p15:clr>
            <a:srgbClr val="F26B43"/>
          </p15:clr>
        </p15:guide>
        <p15:guide id="25" pos="5544" userDrawn="1">
          <p15:clr>
            <a:srgbClr val="F26B43"/>
          </p15:clr>
        </p15:guide>
        <p15:guide id="26" pos="6000" userDrawn="1">
          <p15:clr>
            <a:srgbClr val="F26B43"/>
          </p15:clr>
        </p15:guide>
        <p15:guide id="27" pos="6096" userDrawn="1">
          <p15:clr>
            <a:srgbClr val="F26B43"/>
          </p15:clr>
        </p15:guide>
        <p15:guide id="28" pos="6552" userDrawn="1">
          <p15:clr>
            <a:srgbClr val="F26B43"/>
          </p15:clr>
        </p15:guide>
        <p15:guide id="29" pos="6648" userDrawn="1">
          <p15:clr>
            <a:srgbClr val="F26B43"/>
          </p15:clr>
        </p15:guide>
        <p15:guide id="30" pos="7104" userDrawn="1">
          <p15:clr>
            <a:srgbClr val="F26B43"/>
          </p15:clr>
        </p15:guide>
        <p15:guide id="31" pos="7296" userDrawn="1">
          <p15:clr>
            <a:srgbClr val="F26B43"/>
          </p15:clr>
        </p15:guide>
        <p15:guide id="32" pos="7392" userDrawn="1">
          <p15:clr>
            <a:srgbClr val="F26B43"/>
          </p15:clr>
        </p15:guide>
        <p15:guide id="33" orient="horz" pos="288" userDrawn="1">
          <p15:clr>
            <a:srgbClr val="F26B43"/>
          </p15:clr>
        </p15:guide>
        <p15:guide id="34" orient="horz" pos="912" userDrawn="1">
          <p15:clr>
            <a:srgbClr val="F26B43"/>
          </p15:clr>
        </p15:guide>
        <p15:guide id="35" orient="horz" pos="1536" userDrawn="1">
          <p15:clr>
            <a:srgbClr val="F26B43"/>
          </p15:clr>
        </p15:guide>
        <p15:guide id="36" orient="horz" pos="2160" userDrawn="1">
          <p15:clr>
            <a:srgbClr val="F26B43"/>
          </p15:clr>
        </p15:guide>
        <p15:guide id="37" orient="horz" pos="3408" userDrawn="1">
          <p15:clr>
            <a:srgbClr val="F26B43"/>
          </p15:clr>
        </p15:guide>
        <p15:guide id="38" orient="horz" pos="2784" userDrawn="1">
          <p15:clr>
            <a:srgbClr val="F26B43"/>
          </p15:clr>
        </p15:guide>
        <p15:guide id="39" orient="horz" pos="403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www.merriam-webster.com/dictionary/cryptocurrency" TargetMode="Externa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F5FE4C03-C6E2-451A-B635-61EB2D0F707E}"/>
              </a:ext>
            </a:extLst>
          </p:cNvPr>
          <p:cNvSpPr>
            <a:spLocks noGrp="1"/>
          </p:cNvSpPr>
          <p:nvPr>
            <p:ph type="ctrTitle"/>
          </p:nvPr>
        </p:nvSpPr>
        <p:spPr/>
        <p:txBody>
          <a:bodyPr/>
          <a:lstStyle/>
          <a:p>
            <a:r>
              <a:rPr lang="en-US" dirty="0"/>
              <a:t>Estate Planning with Digital Assets</a:t>
            </a:r>
          </a:p>
        </p:txBody>
      </p:sp>
      <p:sp>
        <p:nvSpPr>
          <p:cNvPr id="13" name="Subtitle 12">
            <a:extLst>
              <a:ext uri="{FF2B5EF4-FFF2-40B4-BE49-F238E27FC236}">
                <a16:creationId xmlns:a16="http://schemas.microsoft.com/office/drawing/2014/main" id="{96A737E8-30DE-4286-BE3F-406EE842B108}"/>
              </a:ext>
            </a:extLst>
          </p:cNvPr>
          <p:cNvSpPr>
            <a:spLocks noGrp="1"/>
          </p:cNvSpPr>
          <p:nvPr>
            <p:ph type="subTitle" idx="1"/>
          </p:nvPr>
        </p:nvSpPr>
        <p:spPr/>
        <p:txBody>
          <a:bodyPr/>
          <a:lstStyle/>
          <a:p>
            <a:endParaRPr lang="en-US"/>
          </a:p>
        </p:txBody>
      </p:sp>
      <p:sp>
        <p:nvSpPr>
          <p:cNvPr id="14" name="Content Placeholder 13">
            <a:extLst>
              <a:ext uri="{FF2B5EF4-FFF2-40B4-BE49-F238E27FC236}">
                <a16:creationId xmlns:a16="http://schemas.microsoft.com/office/drawing/2014/main" id="{0C8D0D8E-493B-4824-B746-74D89E8DCF8D}"/>
              </a:ext>
            </a:extLst>
          </p:cNvPr>
          <p:cNvSpPr>
            <a:spLocks noGrp="1"/>
          </p:cNvSpPr>
          <p:nvPr>
            <p:ph sz="quarter" idx="10"/>
          </p:nvPr>
        </p:nvSpPr>
        <p:spPr/>
        <p:txBody>
          <a:bodyPr/>
          <a:lstStyle/>
          <a:p>
            <a:endParaRPr lang="en-US"/>
          </a:p>
        </p:txBody>
      </p:sp>
      <p:sp>
        <p:nvSpPr>
          <p:cNvPr id="15" name="Text Placeholder 14">
            <a:extLst>
              <a:ext uri="{FF2B5EF4-FFF2-40B4-BE49-F238E27FC236}">
                <a16:creationId xmlns:a16="http://schemas.microsoft.com/office/drawing/2014/main" id="{85FB7A88-2281-4C5F-B8D0-B04AAF667998}"/>
              </a:ext>
            </a:extLst>
          </p:cNvPr>
          <p:cNvSpPr>
            <a:spLocks noGrp="1"/>
          </p:cNvSpPr>
          <p:nvPr>
            <p:ph type="body" sz="quarter" idx="11"/>
          </p:nvPr>
        </p:nvSpPr>
        <p:spPr/>
        <p:txBody>
          <a:bodyPr/>
          <a:lstStyle/>
          <a:p>
            <a:endParaRPr lang="en-US"/>
          </a:p>
        </p:txBody>
      </p:sp>
      <p:sp>
        <p:nvSpPr>
          <p:cNvPr id="16" name="Content Placeholder 15">
            <a:extLst>
              <a:ext uri="{FF2B5EF4-FFF2-40B4-BE49-F238E27FC236}">
                <a16:creationId xmlns:a16="http://schemas.microsoft.com/office/drawing/2014/main" id="{57AAD447-419F-4CD1-8907-5A7CADF08906}"/>
              </a:ext>
            </a:extLst>
          </p:cNvPr>
          <p:cNvSpPr>
            <a:spLocks noGrp="1"/>
          </p:cNvSpPr>
          <p:nvPr>
            <p:ph sz="quarter" idx="12"/>
          </p:nvPr>
        </p:nvSpPr>
        <p:spPr/>
        <p:txBody>
          <a:bodyPr/>
          <a:lstStyle/>
          <a:p>
            <a:endParaRPr lang="en-US"/>
          </a:p>
        </p:txBody>
      </p:sp>
      <p:sp>
        <p:nvSpPr>
          <p:cNvPr id="17" name="Text Placeholder 16">
            <a:extLst>
              <a:ext uri="{FF2B5EF4-FFF2-40B4-BE49-F238E27FC236}">
                <a16:creationId xmlns:a16="http://schemas.microsoft.com/office/drawing/2014/main" id="{CE23028F-E091-4EA4-A4C7-10B5232A1C2F}"/>
              </a:ext>
            </a:extLst>
          </p:cNvPr>
          <p:cNvSpPr>
            <a:spLocks noGrp="1"/>
          </p:cNvSpPr>
          <p:nvPr>
            <p:ph type="body" sz="quarter" idx="13"/>
          </p:nvPr>
        </p:nvSpPr>
        <p:spPr/>
        <p:txBody>
          <a:bodyPr/>
          <a:lstStyle/>
          <a:p>
            <a:endParaRPr lang="en-US"/>
          </a:p>
        </p:txBody>
      </p:sp>
      <p:sp>
        <p:nvSpPr>
          <p:cNvPr id="18" name="Content Placeholder 17">
            <a:extLst>
              <a:ext uri="{FF2B5EF4-FFF2-40B4-BE49-F238E27FC236}">
                <a16:creationId xmlns:a16="http://schemas.microsoft.com/office/drawing/2014/main" id="{3CF260CD-034D-4507-83A7-7A93B10D6A0F}"/>
              </a:ext>
            </a:extLst>
          </p:cNvPr>
          <p:cNvSpPr>
            <a:spLocks noGrp="1"/>
          </p:cNvSpPr>
          <p:nvPr>
            <p:ph sz="quarter" idx="14"/>
          </p:nvPr>
        </p:nvSpPr>
        <p:spPr/>
        <p:txBody>
          <a:bodyPr/>
          <a:lstStyle/>
          <a:p>
            <a:endParaRPr lang="en-US"/>
          </a:p>
        </p:txBody>
      </p:sp>
      <p:sp>
        <p:nvSpPr>
          <p:cNvPr id="19" name="Text Placeholder 18">
            <a:extLst>
              <a:ext uri="{FF2B5EF4-FFF2-40B4-BE49-F238E27FC236}">
                <a16:creationId xmlns:a16="http://schemas.microsoft.com/office/drawing/2014/main" id="{9D05D97F-05AB-4E17-861A-BA0F30B02D3C}"/>
              </a:ext>
            </a:extLst>
          </p:cNvPr>
          <p:cNvSpPr>
            <a:spLocks noGrp="1"/>
          </p:cNvSpPr>
          <p:nvPr>
            <p:ph type="body" sz="quarter" idx="15"/>
          </p:nvPr>
        </p:nvSpPr>
        <p:spPr/>
        <p:txBody>
          <a:bodyPr/>
          <a:lstStyle/>
          <a:p>
            <a:endParaRPr lang="en-US"/>
          </a:p>
        </p:txBody>
      </p:sp>
      <p:sp>
        <p:nvSpPr>
          <p:cNvPr id="20" name="Content Placeholder 19">
            <a:extLst>
              <a:ext uri="{FF2B5EF4-FFF2-40B4-BE49-F238E27FC236}">
                <a16:creationId xmlns:a16="http://schemas.microsoft.com/office/drawing/2014/main" id="{74D05C4F-FD2D-4767-9A79-838B0C753185}"/>
              </a:ext>
            </a:extLst>
          </p:cNvPr>
          <p:cNvSpPr>
            <a:spLocks noGrp="1"/>
          </p:cNvSpPr>
          <p:nvPr>
            <p:ph sz="quarter" idx="16"/>
          </p:nvPr>
        </p:nvSpPr>
        <p:spPr/>
        <p:txBody>
          <a:bodyPr/>
          <a:lstStyle/>
          <a:p>
            <a:endParaRPr lang="en-US"/>
          </a:p>
        </p:txBody>
      </p:sp>
      <p:sp>
        <p:nvSpPr>
          <p:cNvPr id="2" name="TextBox 1">
            <a:extLst>
              <a:ext uri="{FF2B5EF4-FFF2-40B4-BE49-F238E27FC236}">
                <a16:creationId xmlns:a16="http://schemas.microsoft.com/office/drawing/2014/main" id="{47C6C0E2-18DD-4BBB-86BA-47F71AF6145E}"/>
              </a:ext>
            </a:extLst>
          </p:cNvPr>
          <p:cNvSpPr txBox="1"/>
          <p:nvPr/>
        </p:nvSpPr>
        <p:spPr>
          <a:xfrm>
            <a:off x="403123" y="6302477"/>
            <a:ext cx="5801563" cy="261610"/>
          </a:xfrm>
          <a:prstGeom prst="rect">
            <a:avLst/>
          </a:prstGeom>
          <a:noFill/>
        </p:spPr>
        <p:txBody>
          <a:bodyPr wrap="square" rtlCol="0">
            <a:spAutoFit/>
          </a:bodyPr>
          <a:lstStyle/>
          <a:p>
            <a:r>
              <a:rPr lang="en-US" sz="1100" dirty="0"/>
              <a:t>Products issued by Minnesota Life Insurance Company/Securian Life Insurance Company </a:t>
            </a:r>
          </a:p>
        </p:txBody>
      </p:sp>
    </p:spTree>
    <p:extLst>
      <p:ext uri="{BB962C8B-B14F-4D97-AF65-F5344CB8AC3E}">
        <p14:creationId xmlns:p14="http://schemas.microsoft.com/office/powerpoint/2010/main" val="3150366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95FB2-A889-48F3-BC41-4084A950FEAD}"/>
              </a:ext>
            </a:extLst>
          </p:cNvPr>
          <p:cNvSpPr>
            <a:spLocks noGrp="1"/>
          </p:cNvSpPr>
          <p:nvPr>
            <p:ph type="title"/>
          </p:nvPr>
        </p:nvSpPr>
        <p:spPr/>
        <p:txBody>
          <a:bodyPr/>
          <a:lstStyle/>
          <a:p>
            <a:r>
              <a:rPr lang="en-US" dirty="0"/>
              <a:t>Planning with NFTs</a:t>
            </a:r>
          </a:p>
        </p:txBody>
      </p:sp>
      <p:sp>
        <p:nvSpPr>
          <p:cNvPr id="3" name="Content Placeholder 2">
            <a:extLst>
              <a:ext uri="{FF2B5EF4-FFF2-40B4-BE49-F238E27FC236}">
                <a16:creationId xmlns:a16="http://schemas.microsoft.com/office/drawing/2014/main" id="{323C0F47-8C94-4A5D-B6EE-71B7997E2087}"/>
              </a:ext>
            </a:extLst>
          </p:cNvPr>
          <p:cNvSpPr>
            <a:spLocks noGrp="1"/>
          </p:cNvSpPr>
          <p:nvPr>
            <p:ph idx="1"/>
          </p:nvPr>
        </p:nvSpPr>
        <p:spPr/>
        <p:txBody>
          <a:bodyPr/>
          <a:lstStyle/>
          <a:p>
            <a:r>
              <a:rPr lang="en-US" dirty="0"/>
              <a:t>Include in standard factfinder</a:t>
            </a:r>
          </a:p>
          <a:p>
            <a:r>
              <a:rPr lang="en-US" dirty="0"/>
              <a:t>Taxation</a:t>
            </a:r>
          </a:p>
          <a:p>
            <a:pPr lvl="1"/>
            <a:r>
              <a:rPr lang="en-US" dirty="0"/>
              <a:t>Track price paid and gains/losses</a:t>
            </a:r>
          </a:p>
          <a:p>
            <a:pPr lvl="1"/>
            <a:r>
              <a:rPr lang="en-US" dirty="0"/>
              <a:t>Included in client’s estate, step-up in basis</a:t>
            </a:r>
          </a:p>
          <a:p>
            <a:r>
              <a:rPr lang="en-US" dirty="0"/>
              <a:t>Access to the digital wallet</a:t>
            </a:r>
          </a:p>
          <a:p>
            <a:pPr lvl="1"/>
            <a:r>
              <a:rPr lang="en-US" dirty="0"/>
              <a:t> Personal representative has right to access if they have the access information</a:t>
            </a:r>
          </a:p>
          <a:p>
            <a:pPr lvl="1"/>
            <a:r>
              <a:rPr lang="en-US" dirty="0"/>
              <a:t>Protect access to digital wallet</a:t>
            </a:r>
          </a:p>
        </p:txBody>
      </p:sp>
    </p:spTree>
    <p:extLst>
      <p:ext uri="{BB962C8B-B14F-4D97-AF65-F5344CB8AC3E}">
        <p14:creationId xmlns:p14="http://schemas.microsoft.com/office/powerpoint/2010/main" val="1376555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A4E015-7DDF-4C61-8E9A-F71479EB1AF1}"/>
              </a:ext>
            </a:extLst>
          </p:cNvPr>
          <p:cNvSpPr>
            <a:spLocks noGrp="1"/>
          </p:cNvSpPr>
          <p:nvPr>
            <p:ph type="title"/>
          </p:nvPr>
        </p:nvSpPr>
        <p:spPr/>
        <p:txBody>
          <a:bodyPr/>
          <a:lstStyle/>
          <a:p>
            <a:r>
              <a:rPr lang="en-US" dirty="0"/>
              <a:t>Cryptocurrency</a:t>
            </a:r>
          </a:p>
        </p:txBody>
      </p:sp>
      <p:sp>
        <p:nvSpPr>
          <p:cNvPr id="3" name="Content Placeholder 2">
            <a:extLst>
              <a:ext uri="{FF2B5EF4-FFF2-40B4-BE49-F238E27FC236}">
                <a16:creationId xmlns:a16="http://schemas.microsoft.com/office/drawing/2014/main" id="{808FA981-A921-4274-AD7E-565F58B22E19}"/>
              </a:ext>
            </a:extLst>
          </p:cNvPr>
          <p:cNvSpPr>
            <a:spLocks noGrp="1"/>
          </p:cNvSpPr>
          <p:nvPr>
            <p:ph idx="1"/>
          </p:nvPr>
        </p:nvSpPr>
        <p:spPr/>
        <p:txBody>
          <a:bodyPr/>
          <a:lstStyle/>
          <a:p>
            <a:r>
              <a:rPr lang="en-US" dirty="0">
                <a:solidFill>
                  <a:srgbClr val="303336"/>
                </a:solidFill>
              </a:rPr>
              <a:t>“A</a:t>
            </a:r>
            <a:r>
              <a:rPr lang="en-US" b="0" i="0" dirty="0">
                <a:solidFill>
                  <a:srgbClr val="303336"/>
                </a:solidFill>
                <a:effectLst/>
              </a:rPr>
              <a:t>ny form of currency that only exists digitally, that usually has no central issuing or regulating authority but instead uses a decentralized system to record transactions and manage the issuance of new units…” * </a:t>
            </a:r>
          </a:p>
          <a:p>
            <a:r>
              <a:rPr lang="en-US" dirty="0">
                <a:solidFill>
                  <a:srgbClr val="303336"/>
                </a:solidFill>
              </a:rPr>
              <a:t>Examples: Bitcoin™, Ethereum®, Dogecoin™, etc.</a:t>
            </a:r>
          </a:p>
          <a:p>
            <a:r>
              <a:rPr lang="en-US" dirty="0"/>
              <a:t>Value depends on scarcity, functionality, some backed by assets</a:t>
            </a:r>
          </a:p>
          <a:p>
            <a:r>
              <a:rPr lang="en-US" dirty="0"/>
              <a:t>Taxed as property – capital gain/loss</a:t>
            </a:r>
          </a:p>
          <a:p>
            <a:r>
              <a:rPr lang="en-US" dirty="0"/>
              <a:t>Stored in a digital wallet or cryptocurrency exchange</a:t>
            </a:r>
          </a:p>
          <a:p>
            <a:pPr marL="0" indent="0">
              <a:buNone/>
            </a:pPr>
            <a:endParaRPr lang="en-US" dirty="0"/>
          </a:p>
          <a:p>
            <a:endParaRPr lang="en-US" dirty="0"/>
          </a:p>
          <a:p>
            <a:endParaRPr lang="en-US" dirty="0"/>
          </a:p>
        </p:txBody>
      </p:sp>
      <p:sp>
        <p:nvSpPr>
          <p:cNvPr id="4" name="TextBox 3">
            <a:extLst>
              <a:ext uri="{FF2B5EF4-FFF2-40B4-BE49-F238E27FC236}">
                <a16:creationId xmlns:a16="http://schemas.microsoft.com/office/drawing/2014/main" id="{0EC4FC93-BF60-476E-A283-5780A3A9E870}"/>
              </a:ext>
            </a:extLst>
          </p:cNvPr>
          <p:cNvSpPr txBox="1"/>
          <p:nvPr/>
        </p:nvSpPr>
        <p:spPr>
          <a:xfrm>
            <a:off x="312233" y="6211669"/>
            <a:ext cx="7504771" cy="646331"/>
          </a:xfrm>
          <a:prstGeom prst="rect">
            <a:avLst/>
          </a:prstGeom>
          <a:noFill/>
        </p:spPr>
        <p:txBody>
          <a:bodyPr wrap="square" rtlCol="0">
            <a:spAutoFit/>
          </a:bodyPr>
          <a:lstStyle/>
          <a:p>
            <a:r>
              <a:rPr lang="en-US" dirty="0"/>
              <a:t>*  </a:t>
            </a:r>
            <a:r>
              <a:rPr lang="en-US" b="0" i="0" dirty="0">
                <a:solidFill>
                  <a:srgbClr val="303336"/>
                </a:solidFill>
                <a:effectLst/>
                <a:hlinkClick r:id="rId3"/>
              </a:rPr>
              <a:t>www.merriam-webster.com/dictionary/cryptocurrency</a:t>
            </a:r>
            <a:endParaRPr lang="en-US" b="0" i="0" dirty="0">
              <a:solidFill>
                <a:srgbClr val="303336"/>
              </a:solidFill>
              <a:effectLst/>
            </a:endParaRPr>
          </a:p>
          <a:p>
            <a:endParaRPr lang="en-US" dirty="0"/>
          </a:p>
        </p:txBody>
      </p:sp>
    </p:spTree>
    <p:extLst>
      <p:ext uri="{BB962C8B-B14F-4D97-AF65-F5344CB8AC3E}">
        <p14:creationId xmlns:p14="http://schemas.microsoft.com/office/powerpoint/2010/main" val="2249991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95FB2-A889-48F3-BC41-4084A950FEAD}"/>
              </a:ext>
            </a:extLst>
          </p:cNvPr>
          <p:cNvSpPr>
            <a:spLocks noGrp="1"/>
          </p:cNvSpPr>
          <p:nvPr>
            <p:ph type="title"/>
          </p:nvPr>
        </p:nvSpPr>
        <p:spPr/>
        <p:txBody>
          <a:bodyPr/>
          <a:lstStyle/>
          <a:p>
            <a:r>
              <a:rPr lang="en-US" dirty="0"/>
              <a:t>Planning with Cryptocurrency</a:t>
            </a:r>
          </a:p>
        </p:txBody>
      </p:sp>
      <p:sp>
        <p:nvSpPr>
          <p:cNvPr id="3" name="Content Placeholder 2">
            <a:extLst>
              <a:ext uri="{FF2B5EF4-FFF2-40B4-BE49-F238E27FC236}">
                <a16:creationId xmlns:a16="http://schemas.microsoft.com/office/drawing/2014/main" id="{323C0F47-8C94-4A5D-B6EE-71B7997E2087}"/>
              </a:ext>
            </a:extLst>
          </p:cNvPr>
          <p:cNvSpPr>
            <a:spLocks noGrp="1"/>
          </p:cNvSpPr>
          <p:nvPr>
            <p:ph idx="1"/>
          </p:nvPr>
        </p:nvSpPr>
        <p:spPr/>
        <p:txBody>
          <a:bodyPr/>
          <a:lstStyle/>
          <a:p>
            <a:r>
              <a:rPr lang="en-US" dirty="0"/>
              <a:t>Include in standard factfinder – purchased or mined</a:t>
            </a:r>
          </a:p>
          <a:p>
            <a:r>
              <a:rPr lang="en-US" dirty="0"/>
              <a:t>Taxation</a:t>
            </a:r>
          </a:p>
          <a:p>
            <a:pPr lvl="1"/>
            <a:r>
              <a:rPr lang="en-US" dirty="0"/>
              <a:t>Owned or mined</a:t>
            </a:r>
          </a:p>
          <a:p>
            <a:pPr lvl="1"/>
            <a:r>
              <a:rPr lang="en-US" dirty="0"/>
              <a:t>Track price paid and gains/losses</a:t>
            </a:r>
          </a:p>
          <a:p>
            <a:pPr lvl="1"/>
            <a:r>
              <a:rPr lang="en-US" dirty="0"/>
              <a:t>Included in client’s estate, step-up in basis</a:t>
            </a:r>
          </a:p>
          <a:p>
            <a:r>
              <a:rPr lang="en-US" dirty="0"/>
              <a:t>Access to the digital wallet/cryptocurrency exchange</a:t>
            </a:r>
          </a:p>
          <a:p>
            <a:pPr lvl="1"/>
            <a:r>
              <a:rPr lang="en-US" dirty="0"/>
              <a:t> Personal representative has right to access if they have the access information</a:t>
            </a:r>
          </a:p>
          <a:p>
            <a:pPr lvl="1"/>
            <a:r>
              <a:rPr lang="en-US" dirty="0"/>
              <a:t>Protect access to digital wallet</a:t>
            </a:r>
          </a:p>
        </p:txBody>
      </p:sp>
    </p:spTree>
    <p:extLst>
      <p:ext uri="{BB962C8B-B14F-4D97-AF65-F5344CB8AC3E}">
        <p14:creationId xmlns:p14="http://schemas.microsoft.com/office/powerpoint/2010/main" val="2188847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51B3B9F-29A3-4255-9ED9-F2A9D9E4B3C1}"/>
              </a:ext>
            </a:extLst>
          </p:cNvPr>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562147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type="subTitle" idx="1"/>
          </p:nvPr>
        </p:nvSpPr>
        <p:spPr>
          <a:xfrm>
            <a:off x="663943" y="1393901"/>
            <a:ext cx="10231306" cy="5143502"/>
          </a:xfrm>
        </p:spPr>
        <p:txBody>
          <a:bodyPr>
            <a:noAutofit/>
          </a:bodyPr>
          <a:lstStyle/>
          <a:p>
            <a:pPr marL="0" indent="0">
              <a:lnSpc>
                <a:spcPts val="1200"/>
              </a:lnSpc>
              <a:spcBef>
                <a:spcPts val="1200"/>
              </a:spcBef>
              <a:buNone/>
            </a:pPr>
            <a:r>
              <a:rPr lang="en-US" sz="1100" dirty="0"/>
              <a:t>This material is not intended to promote any insurance company or any particular type of insurance product.</a:t>
            </a:r>
          </a:p>
          <a:p>
            <a:pPr>
              <a:lnSpc>
                <a:spcPts val="1200"/>
              </a:lnSpc>
              <a:spcBef>
                <a:spcPts val="1200"/>
              </a:spcBef>
            </a:pPr>
            <a:r>
              <a:rPr lang="en-US" sz="1100" dirty="0"/>
              <a:t>This information is a general discussion of the relevant federal tax laws provided to promote ideas that may benefit a taxpayer. It is not intended for, nor can it be used by any taxpayer for the purpose of avoiding federal tax penalties. Taxpayers should seek the advice of their own advisors regarding any tax and legal issues specific to their situation.</a:t>
            </a:r>
          </a:p>
          <a:p>
            <a:pPr marL="0" indent="0">
              <a:lnSpc>
                <a:spcPts val="1200"/>
              </a:lnSpc>
              <a:spcBef>
                <a:spcPts val="1200"/>
              </a:spcBef>
              <a:buNone/>
            </a:pPr>
            <a:r>
              <a:rPr lang="en-US" sz="1100" dirty="0"/>
              <a:t>These materials are for informational and educational purposes only and are not designed, or intended, to be applicable to any person's individual circumstances. It should not be considered investment advice, nor does it constitute a recommendation that anyone engage in (or refrain from) a particular course of action. Securian Financial Group, and its subsidiaries, have a financial interest in the sale of its products.</a:t>
            </a:r>
          </a:p>
          <a:p>
            <a:pPr marL="0" indent="0">
              <a:lnSpc>
                <a:spcPts val="1200"/>
              </a:lnSpc>
              <a:spcBef>
                <a:spcPts val="1200"/>
              </a:spcBef>
              <a:buNone/>
            </a:pPr>
            <a:r>
              <a:rPr lang="en-US" sz="1100" dirty="0"/>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a:t>
            </a:r>
          </a:p>
          <a:p>
            <a:pPr marL="0" indent="0">
              <a:lnSpc>
                <a:spcPts val="1200"/>
              </a:lnSpc>
              <a:spcBef>
                <a:spcPts val="1200"/>
              </a:spcBef>
              <a:buNone/>
            </a:pPr>
            <a:r>
              <a:rPr lang="en-US" sz="1100" dirty="0"/>
              <a:t>Securian Financial is the marketing name for Securian Financial Group, Inc., and its subsidiaries- Minnesota Life Insurance Company and Securian Life Insurance Company are subsidiaries of Securian Financial Group, Inc.</a:t>
            </a:r>
          </a:p>
          <a:p>
            <a:pPr marL="0" indent="0">
              <a:lnSpc>
                <a:spcPts val="1200"/>
              </a:lnSpc>
              <a:spcBef>
                <a:spcPts val="1200"/>
              </a:spcBef>
              <a:buNone/>
            </a:pPr>
            <a:r>
              <a:rPr lang="en-US" sz="1200" b="1" dirty="0">
                <a:ea typeface="ＭＳ Ｐゴシック"/>
                <a:cs typeface="ＭＳ Ｐゴシック"/>
              </a:rPr>
              <a:t>This is for financial professional use only. Not for use with the general public. </a:t>
            </a:r>
            <a:r>
              <a:rPr lang="en-US" sz="1200" dirty="0"/>
              <a:t>This material may not be reproduced in any form where it is accessible to the general public.</a:t>
            </a:r>
            <a:endParaRPr lang="en-US" sz="1200" dirty="0">
              <a:ea typeface="ＭＳ Ｐゴシック"/>
              <a:cs typeface="ＭＳ Ｐゴシック"/>
            </a:endParaRPr>
          </a:p>
        </p:txBody>
      </p:sp>
      <p:sp>
        <p:nvSpPr>
          <p:cNvPr id="3" name="TextBox 2">
            <a:extLst>
              <a:ext uri="{FF2B5EF4-FFF2-40B4-BE49-F238E27FC236}">
                <a16:creationId xmlns:a16="http://schemas.microsoft.com/office/drawing/2014/main" id="{446066F2-B544-4E39-989E-2F2C4096EB15}"/>
              </a:ext>
            </a:extLst>
          </p:cNvPr>
          <p:cNvSpPr txBox="1"/>
          <p:nvPr/>
        </p:nvSpPr>
        <p:spPr>
          <a:xfrm>
            <a:off x="0" y="5529431"/>
            <a:ext cx="5994400" cy="1328569"/>
          </a:xfrm>
          <a:prstGeom prst="rect">
            <a:avLst/>
          </a:prstGeom>
          <a:noFill/>
        </p:spPr>
        <p:txBody>
          <a:bodyPr wrap="square" lIns="685800" tIns="0" rIns="0" bIns="457200" rtlCol="0" anchor="b" anchorCtr="0">
            <a:spAutoFit/>
          </a:bodyPr>
          <a:lstStyle/>
          <a:p>
            <a:pPr lvl="0">
              <a:spcAft>
                <a:spcPts val="450"/>
              </a:spcAft>
            </a:pPr>
            <a:r>
              <a:rPr lang="en-US" sz="800" b="1" dirty="0">
                <a:solidFill>
                  <a:schemeClr val="tx2"/>
                </a:solidFill>
              </a:rPr>
              <a:t>Securian Financial Group, Inc.</a:t>
            </a:r>
          </a:p>
          <a:p>
            <a:pPr lvl="0">
              <a:spcAft>
                <a:spcPts val="450"/>
              </a:spcAft>
            </a:pPr>
            <a:r>
              <a:rPr lang="en-US" sz="800" dirty="0"/>
              <a:t>400 Robert Street North, St. Paul, MN 55101-2098</a:t>
            </a:r>
            <a:br>
              <a:rPr lang="en-US" sz="800" dirty="0"/>
            </a:br>
            <a:r>
              <a:rPr lang="en-US" sz="800" dirty="0"/>
              <a:t>©2019 Securian Financial Group, Inc. All rights reserved.</a:t>
            </a:r>
          </a:p>
          <a:p>
            <a:pPr fontAlgn="base">
              <a:spcBef>
                <a:spcPct val="0"/>
              </a:spcBef>
              <a:spcAft>
                <a:spcPct val="0"/>
              </a:spcAft>
            </a:pPr>
            <a:r>
              <a:rPr lang="en-US" sz="800" dirty="0">
                <a:solidFill>
                  <a:srgbClr val="000000"/>
                </a:solidFill>
              </a:rPr>
              <a:t>DOFU 3-2022</a:t>
            </a:r>
          </a:p>
          <a:p>
            <a:pPr fontAlgn="base">
              <a:spcBef>
                <a:spcPct val="0"/>
              </a:spcBef>
              <a:spcAft>
                <a:spcPct val="0"/>
              </a:spcAft>
            </a:pPr>
            <a:r>
              <a:rPr lang="en-US" sz="800" dirty="0">
                <a:solidFill>
                  <a:srgbClr val="000000"/>
                </a:solidFill>
              </a:rPr>
              <a:t>F2064937</a:t>
            </a:r>
          </a:p>
          <a:p>
            <a:pPr fontAlgn="base">
              <a:spcBef>
                <a:spcPct val="0"/>
              </a:spcBef>
              <a:spcAft>
                <a:spcPct val="0"/>
              </a:spcAft>
            </a:pPr>
            <a:endParaRPr lang="en-US" sz="800" dirty="0">
              <a:solidFill>
                <a:srgbClr val="000000"/>
              </a:solidFill>
            </a:endParaRPr>
          </a:p>
        </p:txBody>
      </p:sp>
    </p:spTree>
    <p:extLst>
      <p:ext uri="{BB962C8B-B14F-4D97-AF65-F5344CB8AC3E}">
        <p14:creationId xmlns:p14="http://schemas.microsoft.com/office/powerpoint/2010/main" val="418973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74023F4-8A9D-41DE-A6B0-4B1AA325C865}"/>
              </a:ext>
            </a:extLst>
          </p:cNvPr>
          <p:cNvSpPr>
            <a:spLocks noGrp="1"/>
          </p:cNvSpPr>
          <p:nvPr>
            <p:ph type="title"/>
          </p:nvPr>
        </p:nvSpPr>
        <p:spPr/>
        <p:txBody>
          <a:bodyPr/>
          <a:lstStyle/>
          <a:p>
            <a:r>
              <a:rPr lang="en-US" dirty="0"/>
              <a:t>What is a digital asset?</a:t>
            </a:r>
          </a:p>
        </p:txBody>
      </p:sp>
      <p:sp>
        <p:nvSpPr>
          <p:cNvPr id="4" name="Content Placeholder 3">
            <a:extLst>
              <a:ext uri="{FF2B5EF4-FFF2-40B4-BE49-F238E27FC236}">
                <a16:creationId xmlns:a16="http://schemas.microsoft.com/office/drawing/2014/main" id="{82447AA1-066A-4922-B6E6-9973FDB29B5F}"/>
              </a:ext>
            </a:extLst>
          </p:cNvPr>
          <p:cNvSpPr>
            <a:spLocks noGrp="1"/>
          </p:cNvSpPr>
          <p:nvPr>
            <p:ph idx="1"/>
          </p:nvPr>
        </p:nvSpPr>
        <p:spPr/>
        <p:txBody>
          <a:bodyPr/>
          <a:lstStyle/>
          <a:p>
            <a:r>
              <a:rPr lang="en-US" dirty="0"/>
              <a:t>“An electronic record in which an individual has a right or interest.”</a:t>
            </a:r>
          </a:p>
          <a:p>
            <a:r>
              <a:rPr lang="en-US" dirty="0"/>
              <a:t>Examples:</a:t>
            </a:r>
          </a:p>
          <a:p>
            <a:pPr lvl="1"/>
            <a:r>
              <a:rPr lang="en-US" dirty="0"/>
              <a:t>Email accounts</a:t>
            </a:r>
          </a:p>
          <a:p>
            <a:pPr lvl="1"/>
            <a:r>
              <a:rPr lang="en-US" dirty="0"/>
              <a:t>Personal digital assets</a:t>
            </a:r>
          </a:p>
          <a:p>
            <a:pPr lvl="1"/>
            <a:r>
              <a:rPr lang="en-US" dirty="0"/>
              <a:t>Social media accounts</a:t>
            </a:r>
          </a:p>
          <a:p>
            <a:pPr lvl="1"/>
            <a:r>
              <a:rPr lang="en-US" dirty="0"/>
              <a:t>Financial accounts including cryptocurrency &amp; Non-fungible Tokens (NFTs)</a:t>
            </a:r>
          </a:p>
          <a:p>
            <a:pPr lvl="1"/>
            <a:r>
              <a:rPr lang="en-US" dirty="0"/>
              <a:t>Loyalty program benefits</a:t>
            </a:r>
          </a:p>
        </p:txBody>
      </p:sp>
      <p:sp>
        <p:nvSpPr>
          <p:cNvPr id="2" name="TextBox 1">
            <a:extLst>
              <a:ext uri="{FF2B5EF4-FFF2-40B4-BE49-F238E27FC236}">
                <a16:creationId xmlns:a16="http://schemas.microsoft.com/office/drawing/2014/main" id="{ED4EF842-A062-412E-884E-969E77F2333D}"/>
              </a:ext>
            </a:extLst>
          </p:cNvPr>
          <p:cNvSpPr txBox="1"/>
          <p:nvPr/>
        </p:nvSpPr>
        <p:spPr>
          <a:xfrm>
            <a:off x="914400" y="6233020"/>
            <a:ext cx="9093666" cy="307777"/>
          </a:xfrm>
          <a:prstGeom prst="rect">
            <a:avLst/>
          </a:prstGeom>
          <a:noFill/>
        </p:spPr>
        <p:txBody>
          <a:bodyPr wrap="square" rtlCol="0">
            <a:spAutoFit/>
          </a:bodyPr>
          <a:lstStyle/>
          <a:p>
            <a:r>
              <a:rPr lang="en-US" sz="1400" dirty="0"/>
              <a:t>Source: Revised Uniform Fiduciary Access to Digital Assets Act (RUFADAA) § 2</a:t>
            </a:r>
          </a:p>
        </p:txBody>
      </p:sp>
    </p:spTree>
    <p:extLst>
      <p:ext uri="{BB962C8B-B14F-4D97-AF65-F5344CB8AC3E}">
        <p14:creationId xmlns:p14="http://schemas.microsoft.com/office/powerpoint/2010/main" val="3298891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61C45-18E4-4B7E-B50A-9EFA06811707}"/>
              </a:ext>
            </a:extLst>
          </p:cNvPr>
          <p:cNvSpPr>
            <a:spLocks noGrp="1"/>
          </p:cNvSpPr>
          <p:nvPr>
            <p:ph type="title"/>
          </p:nvPr>
        </p:nvSpPr>
        <p:spPr/>
        <p:txBody>
          <a:bodyPr/>
          <a:lstStyle/>
          <a:p>
            <a:r>
              <a:rPr lang="en-US" dirty="0"/>
              <a:t>Planning challenges - access to the assets</a:t>
            </a:r>
          </a:p>
        </p:txBody>
      </p:sp>
      <p:sp>
        <p:nvSpPr>
          <p:cNvPr id="3" name="Content Placeholder 2">
            <a:extLst>
              <a:ext uri="{FF2B5EF4-FFF2-40B4-BE49-F238E27FC236}">
                <a16:creationId xmlns:a16="http://schemas.microsoft.com/office/drawing/2014/main" id="{26EFAB7B-0BAF-40AD-B12E-BCFAE336A5AC}"/>
              </a:ext>
            </a:extLst>
          </p:cNvPr>
          <p:cNvSpPr>
            <a:spLocks noGrp="1"/>
          </p:cNvSpPr>
          <p:nvPr>
            <p:ph idx="1"/>
          </p:nvPr>
        </p:nvSpPr>
        <p:spPr/>
        <p:txBody>
          <a:bodyPr/>
          <a:lstStyle/>
          <a:p>
            <a:pPr marL="457200" indent="-457200">
              <a:buFont typeface="+mj-lt"/>
              <a:buAutoNum type="arabicPeriod"/>
            </a:pPr>
            <a:r>
              <a:rPr lang="en-US" dirty="0"/>
              <a:t>Federal privacy laws</a:t>
            </a:r>
          </a:p>
          <a:p>
            <a:pPr marL="457200" indent="-457200">
              <a:buFont typeface="+mj-lt"/>
              <a:buAutoNum type="arabicPeriod"/>
            </a:pPr>
            <a:r>
              <a:rPr lang="en-US" dirty="0"/>
              <a:t>Terms of Service agreements</a:t>
            </a:r>
          </a:p>
          <a:p>
            <a:pPr marL="457200" indent="-457200">
              <a:buFont typeface="+mj-lt"/>
              <a:buAutoNum type="arabicPeriod"/>
            </a:pPr>
            <a:r>
              <a:rPr lang="en-US" dirty="0"/>
              <a:t>Ownership v. license</a:t>
            </a:r>
          </a:p>
        </p:txBody>
      </p:sp>
    </p:spTree>
    <p:extLst>
      <p:ext uri="{BB962C8B-B14F-4D97-AF65-F5344CB8AC3E}">
        <p14:creationId xmlns:p14="http://schemas.microsoft.com/office/powerpoint/2010/main" val="4127003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9276E01-183C-441E-98AB-6A0060959DE4}"/>
              </a:ext>
            </a:extLst>
          </p:cNvPr>
          <p:cNvSpPr>
            <a:spLocks noGrp="1"/>
          </p:cNvSpPr>
          <p:nvPr>
            <p:ph type="title"/>
          </p:nvPr>
        </p:nvSpPr>
        <p:spPr/>
        <p:txBody>
          <a:bodyPr/>
          <a:lstStyle/>
          <a:p>
            <a:r>
              <a:rPr lang="en-US" dirty="0"/>
              <a:t>Fiduciary access laws</a:t>
            </a:r>
          </a:p>
        </p:txBody>
      </p:sp>
      <p:sp>
        <p:nvSpPr>
          <p:cNvPr id="4" name="Content Placeholder 3">
            <a:extLst>
              <a:ext uri="{FF2B5EF4-FFF2-40B4-BE49-F238E27FC236}">
                <a16:creationId xmlns:a16="http://schemas.microsoft.com/office/drawing/2014/main" id="{D8957829-4DB4-4229-932B-4CAE7AE45BF4}"/>
              </a:ext>
            </a:extLst>
          </p:cNvPr>
          <p:cNvSpPr>
            <a:spLocks noGrp="1"/>
          </p:cNvSpPr>
          <p:nvPr>
            <p:ph idx="1"/>
          </p:nvPr>
        </p:nvSpPr>
        <p:spPr/>
        <p:txBody>
          <a:bodyPr/>
          <a:lstStyle/>
          <a:p>
            <a:pPr marL="457200" indent="-457200">
              <a:buFont typeface="+mj-lt"/>
              <a:buAutoNum type="arabicPeriod"/>
            </a:pPr>
            <a:r>
              <a:rPr lang="en-US" dirty="0"/>
              <a:t>State statues – Oklahoma and Louisiana</a:t>
            </a:r>
          </a:p>
          <a:p>
            <a:pPr marL="457200" indent="-457200">
              <a:buFont typeface="+mj-lt"/>
              <a:buAutoNum type="arabicPeriod"/>
            </a:pPr>
            <a:r>
              <a:rPr lang="en-US" dirty="0"/>
              <a:t>Uniform Fiduciary Access to Digital Assets Act (2014) - Delaware</a:t>
            </a:r>
          </a:p>
          <a:p>
            <a:pPr lvl="2"/>
            <a:r>
              <a:rPr lang="en-US" dirty="0"/>
              <a:t>Fiduciaries </a:t>
            </a:r>
            <a:r>
              <a:rPr lang="en-US" u="sng" dirty="0"/>
              <a:t>have default access </a:t>
            </a:r>
            <a:r>
              <a:rPr lang="en-US" dirty="0"/>
              <a:t>unless the individual provided otherwise in estate planning documents</a:t>
            </a:r>
          </a:p>
          <a:p>
            <a:pPr marL="457200" indent="-457200">
              <a:buFont typeface="+mj-lt"/>
              <a:buAutoNum type="arabicPeriod"/>
            </a:pPr>
            <a:r>
              <a:rPr lang="en-US" dirty="0"/>
              <a:t>Revised Uniform Fiduciary Access to Digital Assets (RUFADAA)</a:t>
            </a:r>
          </a:p>
          <a:p>
            <a:pPr lvl="2"/>
            <a:r>
              <a:rPr lang="en-US" dirty="0"/>
              <a:t>Fiduciaries </a:t>
            </a:r>
            <a:r>
              <a:rPr lang="en-US" u="sng" dirty="0"/>
              <a:t>don’t have </a:t>
            </a:r>
            <a:r>
              <a:rPr lang="en-US" dirty="0"/>
              <a:t>default access to digital assets</a:t>
            </a:r>
          </a:p>
          <a:p>
            <a:pPr lvl="2"/>
            <a:r>
              <a:rPr lang="en-US" dirty="0"/>
              <a:t>Access only if the individual consented to disclosure</a:t>
            </a:r>
          </a:p>
          <a:p>
            <a:pPr lvl="1"/>
            <a:endParaRPr lang="en-US" dirty="0"/>
          </a:p>
        </p:txBody>
      </p:sp>
    </p:spTree>
    <p:extLst>
      <p:ext uri="{BB962C8B-B14F-4D97-AF65-F5344CB8AC3E}">
        <p14:creationId xmlns:p14="http://schemas.microsoft.com/office/powerpoint/2010/main" val="4220784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67B2552-E885-4E40-821D-26DE88A67C9F}"/>
              </a:ext>
            </a:extLst>
          </p:cNvPr>
          <p:cNvSpPr>
            <a:spLocks noGrp="1"/>
          </p:cNvSpPr>
          <p:nvPr>
            <p:ph type="title"/>
          </p:nvPr>
        </p:nvSpPr>
        <p:spPr/>
        <p:txBody>
          <a:bodyPr/>
          <a:lstStyle/>
          <a:p>
            <a:r>
              <a:rPr lang="en-US" dirty="0"/>
              <a:t>Email</a:t>
            </a:r>
          </a:p>
        </p:txBody>
      </p:sp>
    </p:spTree>
    <p:extLst>
      <p:ext uri="{BB962C8B-B14F-4D97-AF65-F5344CB8AC3E}">
        <p14:creationId xmlns:p14="http://schemas.microsoft.com/office/powerpoint/2010/main" val="311991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0B585-4CC0-4EA9-83AC-C27FAA07DB12}"/>
              </a:ext>
            </a:extLst>
          </p:cNvPr>
          <p:cNvSpPr>
            <a:spLocks noGrp="1"/>
          </p:cNvSpPr>
          <p:nvPr>
            <p:ph type="title"/>
          </p:nvPr>
        </p:nvSpPr>
        <p:spPr/>
        <p:txBody>
          <a:bodyPr/>
          <a:lstStyle/>
          <a:p>
            <a:r>
              <a:rPr lang="en-US" dirty="0"/>
              <a:t>Catalogue access from RUFADAA</a:t>
            </a:r>
          </a:p>
        </p:txBody>
      </p:sp>
      <p:sp>
        <p:nvSpPr>
          <p:cNvPr id="3" name="Content Placeholder 2">
            <a:extLst>
              <a:ext uri="{FF2B5EF4-FFF2-40B4-BE49-F238E27FC236}">
                <a16:creationId xmlns:a16="http://schemas.microsoft.com/office/drawing/2014/main" id="{162E8C8D-6E73-4CF2-A9AA-6A4B81A3AF47}"/>
              </a:ext>
            </a:extLst>
          </p:cNvPr>
          <p:cNvSpPr>
            <a:spLocks noGrp="1"/>
          </p:cNvSpPr>
          <p:nvPr>
            <p:ph idx="1"/>
          </p:nvPr>
        </p:nvSpPr>
        <p:spPr/>
        <p:txBody>
          <a:bodyPr/>
          <a:lstStyle/>
          <a:p>
            <a:pPr marL="223838" indent="-223838"/>
            <a:r>
              <a:rPr lang="en-US" dirty="0"/>
              <a:t>Access to only the sender's name, sender email, date &amp; time</a:t>
            </a:r>
          </a:p>
          <a:p>
            <a:pPr marL="223838" indent="-223838"/>
            <a:r>
              <a:rPr lang="en-US" dirty="0"/>
              <a:t>Doesn’t include subject line or actual text</a:t>
            </a:r>
          </a:p>
          <a:p>
            <a:pPr marL="223838" indent="-223838"/>
            <a:r>
              <a:rPr lang="en-US" dirty="0"/>
              <a:t>Allowed even without express permission</a:t>
            </a:r>
          </a:p>
        </p:txBody>
      </p:sp>
      <p:sp>
        <p:nvSpPr>
          <p:cNvPr id="5" name="TextBox 4">
            <a:extLst>
              <a:ext uri="{FF2B5EF4-FFF2-40B4-BE49-F238E27FC236}">
                <a16:creationId xmlns:a16="http://schemas.microsoft.com/office/drawing/2014/main" id="{F7A8D118-87B5-485A-8B97-4528050F7A12}"/>
              </a:ext>
            </a:extLst>
          </p:cNvPr>
          <p:cNvSpPr txBox="1"/>
          <p:nvPr/>
        </p:nvSpPr>
        <p:spPr>
          <a:xfrm>
            <a:off x="914400" y="5883215"/>
            <a:ext cx="8971472" cy="584775"/>
          </a:xfrm>
          <a:prstGeom prst="rect">
            <a:avLst/>
          </a:prstGeom>
          <a:noFill/>
        </p:spPr>
        <p:txBody>
          <a:bodyPr wrap="square" rtlCol="0">
            <a:spAutoFit/>
          </a:bodyPr>
          <a:lstStyle/>
          <a:p>
            <a:r>
              <a:rPr lang="en-US" sz="1400" dirty="0"/>
              <a:t>Source: Revised Uniform Fiduciary Access to Digital Assets Act (RUFADAA) § 2(4)</a:t>
            </a:r>
          </a:p>
          <a:p>
            <a:endParaRPr lang="en-US" dirty="0"/>
          </a:p>
        </p:txBody>
      </p:sp>
    </p:spTree>
    <p:extLst>
      <p:ext uri="{BB962C8B-B14F-4D97-AF65-F5344CB8AC3E}">
        <p14:creationId xmlns:p14="http://schemas.microsoft.com/office/powerpoint/2010/main" val="280868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050F3-EB5F-4A14-A91D-CDC7F3646300}"/>
              </a:ext>
            </a:extLst>
          </p:cNvPr>
          <p:cNvSpPr>
            <a:spLocks noGrp="1"/>
          </p:cNvSpPr>
          <p:nvPr>
            <p:ph type="title"/>
          </p:nvPr>
        </p:nvSpPr>
        <p:spPr/>
        <p:txBody>
          <a:bodyPr/>
          <a:lstStyle/>
          <a:p>
            <a:r>
              <a:rPr lang="en-US" dirty="0"/>
              <a:t>Content access from RUFADAA</a:t>
            </a:r>
          </a:p>
        </p:txBody>
      </p:sp>
      <p:sp>
        <p:nvSpPr>
          <p:cNvPr id="3" name="Content Placeholder 2">
            <a:extLst>
              <a:ext uri="{FF2B5EF4-FFF2-40B4-BE49-F238E27FC236}">
                <a16:creationId xmlns:a16="http://schemas.microsoft.com/office/drawing/2014/main" id="{3B9C4820-DA30-4E51-9A96-8D514F8A2AC1}"/>
              </a:ext>
            </a:extLst>
          </p:cNvPr>
          <p:cNvSpPr>
            <a:spLocks noGrp="1"/>
          </p:cNvSpPr>
          <p:nvPr>
            <p:ph idx="1"/>
          </p:nvPr>
        </p:nvSpPr>
        <p:spPr/>
        <p:txBody>
          <a:bodyPr/>
          <a:lstStyle/>
          <a:p>
            <a:r>
              <a:rPr lang="en-US" dirty="0"/>
              <a:t>Access to the contents of electronic communications only if the person expressly consented to the access</a:t>
            </a:r>
          </a:p>
          <a:p>
            <a:r>
              <a:rPr lang="en-US" dirty="0"/>
              <a:t>Priority order</a:t>
            </a:r>
          </a:p>
          <a:p>
            <a:pPr marL="744538" lvl="1" indent="-457200">
              <a:buFont typeface="+mj-lt"/>
              <a:buAutoNum type="arabicPeriod"/>
            </a:pPr>
            <a:r>
              <a:rPr lang="en-US" dirty="0"/>
              <a:t>On-line tool directions</a:t>
            </a:r>
          </a:p>
          <a:p>
            <a:pPr marL="744538" lvl="1" indent="-457200">
              <a:buFont typeface="+mj-lt"/>
              <a:buAutoNum type="arabicPeriod"/>
            </a:pPr>
            <a:r>
              <a:rPr lang="en-US" dirty="0"/>
              <a:t>Directions from legal document</a:t>
            </a:r>
          </a:p>
          <a:p>
            <a:pPr marL="744538" lvl="1" indent="-457200">
              <a:buFont typeface="+mj-lt"/>
              <a:buAutoNum type="arabicPeriod"/>
            </a:pPr>
            <a:r>
              <a:rPr lang="en-US" dirty="0"/>
              <a:t>Terms of service</a:t>
            </a:r>
          </a:p>
        </p:txBody>
      </p:sp>
    </p:spTree>
    <p:extLst>
      <p:ext uri="{BB962C8B-B14F-4D97-AF65-F5344CB8AC3E}">
        <p14:creationId xmlns:p14="http://schemas.microsoft.com/office/powerpoint/2010/main" val="33068545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F47A653-FCDB-4691-B262-38AED20E1924}"/>
              </a:ext>
            </a:extLst>
          </p:cNvPr>
          <p:cNvSpPr>
            <a:spLocks noGrp="1"/>
          </p:cNvSpPr>
          <p:nvPr>
            <p:ph type="title"/>
          </p:nvPr>
        </p:nvSpPr>
        <p:spPr/>
        <p:txBody>
          <a:bodyPr/>
          <a:lstStyle/>
          <a:p>
            <a:r>
              <a:rPr lang="en-US" dirty="0"/>
              <a:t>Cryptocurrency and NFTs</a:t>
            </a:r>
          </a:p>
        </p:txBody>
      </p:sp>
    </p:spTree>
    <p:extLst>
      <p:ext uri="{BB962C8B-B14F-4D97-AF65-F5344CB8AC3E}">
        <p14:creationId xmlns:p14="http://schemas.microsoft.com/office/powerpoint/2010/main" val="1860925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32A5B8-0C1B-4A6F-A1B8-58F98F34DE80}"/>
              </a:ext>
            </a:extLst>
          </p:cNvPr>
          <p:cNvSpPr>
            <a:spLocks noGrp="1"/>
          </p:cNvSpPr>
          <p:nvPr>
            <p:ph type="title"/>
          </p:nvPr>
        </p:nvSpPr>
        <p:spPr/>
        <p:txBody>
          <a:bodyPr/>
          <a:lstStyle/>
          <a:p>
            <a:r>
              <a:rPr lang="en-US" dirty="0"/>
              <a:t>Non-Fungible Token (NFT)</a:t>
            </a:r>
          </a:p>
        </p:txBody>
      </p:sp>
      <p:sp>
        <p:nvSpPr>
          <p:cNvPr id="4" name="Content Placeholder 3">
            <a:extLst>
              <a:ext uri="{FF2B5EF4-FFF2-40B4-BE49-F238E27FC236}">
                <a16:creationId xmlns:a16="http://schemas.microsoft.com/office/drawing/2014/main" id="{1E08BB03-31CE-40B8-A9DC-A25C34175D9A}"/>
              </a:ext>
            </a:extLst>
          </p:cNvPr>
          <p:cNvSpPr>
            <a:spLocks noGrp="1"/>
          </p:cNvSpPr>
          <p:nvPr>
            <p:ph idx="1"/>
          </p:nvPr>
        </p:nvSpPr>
        <p:spPr/>
        <p:txBody>
          <a:bodyPr/>
          <a:lstStyle/>
          <a:p>
            <a:r>
              <a:rPr lang="en-US" dirty="0"/>
              <a:t>“Unit of data stored on a blockchain that certifies that the digital asset is unique and not interchangeable”*</a:t>
            </a:r>
          </a:p>
          <a:p>
            <a:r>
              <a:rPr lang="en-US" dirty="0"/>
              <a:t>Can be photos, videos, artwork, tweets, etc.</a:t>
            </a:r>
          </a:p>
          <a:p>
            <a:r>
              <a:rPr lang="en-US" dirty="0"/>
              <a:t>Value depends on market forces, like collectible items </a:t>
            </a:r>
          </a:p>
          <a:p>
            <a:r>
              <a:rPr lang="en-US" dirty="0"/>
              <a:t>Taxed as property – capital gain/loss</a:t>
            </a:r>
          </a:p>
          <a:p>
            <a:r>
              <a:rPr lang="en-US" dirty="0"/>
              <a:t>Stored in a digital wallet</a:t>
            </a:r>
          </a:p>
          <a:p>
            <a:endParaRPr lang="en-US" dirty="0"/>
          </a:p>
        </p:txBody>
      </p:sp>
      <p:sp>
        <p:nvSpPr>
          <p:cNvPr id="5" name="TextBox 4">
            <a:extLst>
              <a:ext uri="{FF2B5EF4-FFF2-40B4-BE49-F238E27FC236}">
                <a16:creationId xmlns:a16="http://schemas.microsoft.com/office/drawing/2014/main" id="{2D2DB688-C000-4169-9000-9A4D9D151492}"/>
              </a:ext>
            </a:extLst>
          </p:cNvPr>
          <p:cNvSpPr txBox="1"/>
          <p:nvPr/>
        </p:nvSpPr>
        <p:spPr>
          <a:xfrm>
            <a:off x="312233" y="6211669"/>
            <a:ext cx="7504771" cy="646331"/>
          </a:xfrm>
          <a:prstGeom prst="rect">
            <a:avLst/>
          </a:prstGeom>
          <a:noFill/>
        </p:spPr>
        <p:txBody>
          <a:bodyPr wrap="square" rtlCol="0">
            <a:spAutoFit/>
          </a:bodyPr>
          <a:lstStyle/>
          <a:p>
            <a:r>
              <a:rPr lang="en-US" dirty="0"/>
              <a:t>* Beyer, Dr. Gerry W. </a:t>
            </a:r>
            <a:r>
              <a:rPr lang="en-US" u="sng" dirty="0"/>
              <a:t>Estate Planning for Cyber Property</a:t>
            </a:r>
            <a:endParaRPr lang="en-US" b="0" i="0" dirty="0">
              <a:solidFill>
                <a:srgbClr val="303336"/>
              </a:solidFill>
              <a:effectLst/>
            </a:endParaRPr>
          </a:p>
          <a:p>
            <a:endParaRPr lang="en-US" dirty="0"/>
          </a:p>
        </p:txBody>
      </p:sp>
    </p:spTree>
    <p:extLst>
      <p:ext uri="{BB962C8B-B14F-4D97-AF65-F5344CB8AC3E}">
        <p14:creationId xmlns:p14="http://schemas.microsoft.com/office/powerpoint/2010/main" val="1159683759"/>
      </p:ext>
    </p:extLst>
  </p:cSld>
  <p:clrMapOvr>
    <a:masterClrMapping/>
  </p:clrMapOvr>
</p:sld>
</file>

<file path=ppt/theme/theme1.xml><?xml version="1.0" encoding="utf-8"?>
<a:theme xmlns:a="http://schemas.openxmlformats.org/drawingml/2006/main" name="Office Theme">
  <a:themeElements>
    <a:clrScheme name="SFG_2020">
      <a:dk1>
        <a:srgbClr val="58595B"/>
      </a:dk1>
      <a:lt1>
        <a:srgbClr val="FFFFFF"/>
      </a:lt1>
      <a:dk2>
        <a:srgbClr val="000000"/>
      </a:dk2>
      <a:lt2>
        <a:srgbClr val="FFFFFF"/>
      </a:lt2>
      <a:accent1>
        <a:srgbClr val="098D3E"/>
      </a:accent1>
      <a:accent2>
        <a:srgbClr val="5CA311"/>
      </a:accent2>
      <a:accent3>
        <a:srgbClr val="006DAF"/>
      </a:accent3>
      <a:accent4>
        <a:srgbClr val="56C3EB"/>
      </a:accent4>
      <a:accent5>
        <a:srgbClr val="929397"/>
      </a:accent5>
      <a:accent6>
        <a:srgbClr val="0B753C"/>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c-ppt-wide" id="{5D76ADD8-B4DC-7A40-B0CE-116B6FC6A22A}" vid="{3AA7F7DC-21BF-634C-B52B-90CC8BD6B7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10.xml><?xml version="1.0" encoding="utf-8"?>
<AllExternalAdhocVariableMappings/>
</file>

<file path=customXml/item2.xml><?xml version="1.0" encoding="utf-8"?>
<ct:contentTypeSchema xmlns:ct="http://schemas.microsoft.com/office/2006/metadata/contentType" xmlns:ma="http://schemas.microsoft.com/office/2006/metadata/properties/metaAttributes" ct:_="" ma:_="" ma:contentTypeName="Document" ma:contentTypeID="0x01010058C714635393684C8BC6A35C8CB1A77D" ma:contentTypeVersion="5" ma:contentTypeDescription="Create a new document." ma:contentTypeScope="" ma:versionID="3167432b0e777fd802a8fb9ece868617">
  <xsd:schema xmlns:xsd="http://www.w3.org/2001/XMLSchema" xmlns:xs="http://www.w3.org/2001/XMLSchema" xmlns:p="http://schemas.microsoft.com/office/2006/metadata/properties" xmlns:ns3="707b34ff-c342-4767-b13b-f8b29c4f26b8" xmlns:ns4="e9e9abf0-a90f-47fe-8844-ab8d52e48631" targetNamespace="http://schemas.microsoft.com/office/2006/metadata/properties" ma:root="true" ma:fieldsID="e2ba0dbad55b55c3a7b18d314981efa4" ns3:_="" ns4:_="">
    <xsd:import namespace="707b34ff-c342-4767-b13b-f8b29c4f26b8"/>
    <xsd:import namespace="e9e9abf0-a90f-47fe-8844-ab8d52e4863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7b34ff-c342-4767-b13b-f8b29c4f26b8"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9e9abf0-a90f-47fe-8844-ab8d52e4863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VariableListDefinition name="AD_HOC" displayName="AD_HOC" id="8f946b2f-90ad-4152-a311-bb1f25613ba8" isdomainofvalue="False" dataSourceId="4d52180f-1fdb-4225-9e7b-021aac3c1250"/>
</file>

<file path=customXml/item4.xml><?xml version="1.0" encoding="utf-8"?>
<VariableList UniqueId="8f946b2f-90ad-4152-a311-bb1f25613ba8" Name="AD_HOC" ContentType="XML" MajorVersion="0" MinorVersion="1" isLocalCopy="False" IsBaseObject="False" DataSourceId="4d52180f-1fdb-4225-9e7b-021aac3c1250" DataSourceMajorVersion="0" DataSourceMinorVersion="1"/>
</file>

<file path=customXml/item5.xml><?xml version="1.0" encoding="utf-8"?>
<VariableListDefinition name="System" displayName="System" id="69b7aebc-646e-4a4a-9f94-d1c7d95a3d52" isdomainofvalue="False" dataSourceId="ad1fc44d-4005-4b66-a53a-7ad06f67c4a2"/>
</file>

<file path=customXml/item6.xml><?xml version="1.0" encoding="utf-8"?>
<VariableListDefinition name="Computed" displayName="Computed" id="d77f0a1f-4885-43b3-9788-f90fb6448bd7" isdomainofvalue="False" dataSourceId="e7ce2b0a-ac82-40bb-947d-c6d5cab40b2b"/>
</file>

<file path=customXml/item7.xml><?xml version="1.0" encoding="utf-8"?>
<VariableList UniqueId="69b7aebc-646e-4a4a-9f94-d1c7d95a3d52" Name="System" ContentType="XML" MajorVersion="0" MinorVersion="1" isLocalCopy="False" IsBaseObject="False" DataSourceId="ad1fc44d-4005-4b66-a53a-7ad06f67c4a2" DataSourceMajorVersion="0" DataSourceMinorVersion="1"/>
</file>

<file path=customXml/item8.xml><?xml version="1.0" encoding="utf-8"?>
<p:properties xmlns:p="http://schemas.microsoft.com/office/2006/metadata/properties" xmlns:xsi="http://www.w3.org/2001/XMLSchema-instance" xmlns:pc="http://schemas.microsoft.com/office/infopath/2007/PartnerControls">
  <documentManagement/>
</p:properties>
</file>

<file path=customXml/item9.xml><?xml version="1.0" encoding="utf-8"?>
<VariableList UniqueId="d77f0a1f-4885-43b3-9788-f90fb6448bd7" Name="Computed" ContentType="XML" MajorVersion="0" MinorVersion="1" isLocalCopy="False" IsBaseObject="False" DataSourceId="e7ce2b0a-ac82-40bb-947d-c6d5cab40b2b" DataSourceMajorVersion="0" DataSourceMinorVersion="1"/>
</file>

<file path=customXml/itemProps1.xml><?xml version="1.0" encoding="utf-8"?>
<ds:datastoreItem xmlns:ds="http://schemas.openxmlformats.org/officeDocument/2006/customXml" ds:itemID="{B76CBB55-1184-4857-AE95-B8CB48530A9B}">
  <ds:schemaRefs>
    <ds:schemaRef ds:uri="http://schemas.microsoft.com/sharepoint/v3/contenttype/forms"/>
  </ds:schemaRefs>
</ds:datastoreItem>
</file>

<file path=customXml/itemProps10.xml><?xml version="1.0" encoding="utf-8"?>
<ds:datastoreItem xmlns:ds="http://schemas.openxmlformats.org/officeDocument/2006/customXml" ds:itemID="{BCD67B4C-EA14-4501-95F0-BD7B7FC1378C}">
  <ds:schemaRefs/>
</ds:datastoreItem>
</file>

<file path=customXml/itemProps2.xml><?xml version="1.0" encoding="utf-8"?>
<ds:datastoreItem xmlns:ds="http://schemas.openxmlformats.org/officeDocument/2006/customXml" ds:itemID="{864E4E58-DC1A-44B5-AA4A-E63DC324A4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7b34ff-c342-4767-b13b-f8b29c4f26b8"/>
    <ds:schemaRef ds:uri="e9e9abf0-a90f-47fe-8844-ab8d52e486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B421D58-1F67-40EA-A2D2-A4B41FF77222}">
  <ds:schemaRefs/>
</ds:datastoreItem>
</file>

<file path=customXml/itemProps4.xml><?xml version="1.0" encoding="utf-8"?>
<ds:datastoreItem xmlns:ds="http://schemas.openxmlformats.org/officeDocument/2006/customXml" ds:itemID="{EB59B29A-4139-4C49-81D3-7ECB92E84F21}">
  <ds:schemaRefs/>
</ds:datastoreItem>
</file>

<file path=customXml/itemProps5.xml><?xml version="1.0" encoding="utf-8"?>
<ds:datastoreItem xmlns:ds="http://schemas.openxmlformats.org/officeDocument/2006/customXml" ds:itemID="{580F239B-986E-4D25-AC3A-A623F71D5405}">
  <ds:schemaRefs/>
</ds:datastoreItem>
</file>

<file path=customXml/itemProps6.xml><?xml version="1.0" encoding="utf-8"?>
<ds:datastoreItem xmlns:ds="http://schemas.openxmlformats.org/officeDocument/2006/customXml" ds:itemID="{67791532-40F6-4082-A16F-CF5DF0ADDE43}">
  <ds:schemaRefs/>
</ds:datastoreItem>
</file>

<file path=customXml/itemProps7.xml><?xml version="1.0" encoding="utf-8"?>
<ds:datastoreItem xmlns:ds="http://schemas.openxmlformats.org/officeDocument/2006/customXml" ds:itemID="{3BCEC372-A1FB-4D27-80F2-FABA10E78525}">
  <ds:schemaRefs/>
</ds:datastoreItem>
</file>

<file path=customXml/itemProps8.xml><?xml version="1.0" encoding="utf-8"?>
<ds:datastoreItem xmlns:ds="http://schemas.openxmlformats.org/officeDocument/2006/customXml" ds:itemID="{4CA1C3BE-E2A2-42E7-AAB6-710BF1A904CD}">
  <ds:schemaRefs>
    <ds:schemaRef ds:uri="e9e9abf0-a90f-47fe-8844-ab8d52e48631"/>
    <ds:schemaRef ds:uri="707b34ff-c342-4767-b13b-f8b29c4f26b8"/>
    <ds:schemaRef ds:uri="http://purl.org/dc/elements/1.1/"/>
    <ds:schemaRef ds:uri="http://schemas.openxmlformats.org/package/2006/metadata/core-properties"/>
    <ds:schemaRef ds:uri="http://www.w3.org/XML/1998/namespace"/>
    <ds:schemaRef ds:uri="http://schemas.microsoft.com/office/infopath/2007/PartnerControls"/>
    <ds:schemaRef ds:uri="http://schemas.microsoft.com/office/2006/metadata/properties"/>
    <ds:schemaRef ds:uri="http://schemas.microsoft.com/office/2006/documentManagement/types"/>
    <ds:schemaRef ds:uri="http://purl.org/dc/dcmitype/"/>
    <ds:schemaRef ds:uri="http://purl.org/dc/terms/"/>
  </ds:schemaRefs>
</ds:datastoreItem>
</file>

<file path=customXml/itemProps9.xml><?xml version="1.0" encoding="utf-8"?>
<ds:datastoreItem xmlns:ds="http://schemas.openxmlformats.org/officeDocument/2006/customXml" ds:itemID="{DD6FFA72-9036-4215-B6A9-C974854939C8}">
  <ds:schemaRefs/>
</ds:datastoreItem>
</file>

<file path=docProps/app.xml><?xml version="1.0" encoding="utf-8"?>
<Properties xmlns="http://schemas.openxmlformats.org/officeDocument/2006/extended-properties" xmlns:vt="http://schemas.openxmlformats.org/officeDocument/2006/docPropsVTypes">
  <Template>sec-ppt-wide-format</Template>
  <TotalTime>5669</TotalTime>
  <Words>2614</Words>
  <Application>Microsoft Office PowerPoint</Application>
  <PresentationFormat>Widescreen</PresentationFormat>
  <Paragraphs>207</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Times-Roman</vt:lpstr>
      <vt:lpstr>Office Theme</vt:lpstr>
      <vt:lpstr>Estate Planning with Digital Assets</vt:lpstr>
      <vt:lpstr>What is a digital asset?</vt:lpstr>
      <vt:lpstr>Planning challenges - access to the assets</vt:lpstr>
      <vt:lpstr>Fiduciary access laws</vt:lpstr>
      <vt:lpstr>Email</vt:lpstr>
      <vt:lpstr>Catalogue access from RUFADAA</vt:lpstr>
      <vt:lpstr>Content access from RUFADAA</vt:lpstr>
      <vt:lpstr>Cryptocurrency and NFTs</vt:lpstr>
      <vt:lpstr>Non-Fungible Token (NFT)</vt:lpstr>
      <vt:lpstr>Planning with NFTs</vt:lpstr>
      <vt:lpstr>Cryptocurrency</vt:lpstr>
      <vt:lpstr>Planning with Cryptocurrency</vt:lpstr>
      <vt:lpstr>Questions</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Estate Planning with Cyber Property</dc:title>
  <dc:creator>Schmidt, Channing T.</dc:creator>
  <cp:lastModifiedBy>Huberty, Douglas J.</cp:lastModifiedBy>
  <cp:revision>4</cp:revision>
  <dcterms:created xsi:type="dcterms:W3CDTF">2022-02-14T21:16:39Z</dcterms:created>
  <dcterms:modified xsi:type="dcterms:W3CDTF">2022-11-04T20:13:29Z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0x01010058C714635393684C8BC6A35C8CB1A77D</vt:lpwstr>
  </property>
</Properties>
</file>