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312" r:id="rId3"/>
    <p:sldId id="366" r:id="rId4"/>
    <p:sldId id="356" r:id="rId5"/>
    <p:sldId id="391" r:id="rId6"/>
    <p:sldId id="392" r:id="rId7"/>
    <p:sldId id="393" r:id="rId8"/>
    <p:sldId id="357" r:id="rId9"/>
    <p:sldId id="395" r:id="rId10"/>
    <p:sldId id="358" r:id="rId11"/>
    <p:sldId id="403" r:id="rId12"/>
    <p:sldId id="405" r:id="rId13"/>
    <p:sldId id="400" r:id="rId14"/>
    <p:sldId id="359" r:id="rId15"/>
    <p:sldId id="360" r:id="rId16"/>
    <p:sldId id="361" r:id="rId17"/>
    <p:sldId id="398" r:id="rId18"/>
    <p:sldId id="397" r:id="rId19"/>
    <p:sldId id="399" r:id="rId20"/>
    <p:sldId id="285" r:id="rId21"/>
    <p:sldId id="402" r:id="rId22"/>
    <p:sldId id="404" r:id="rId23"/>
    <p:sldId id="40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9497"/>
    <a:srgbClr val="95C93D"/>
    <a:srgbClr val="0AA147"/>
    <a:srgbClr val="C7C8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snapToGrid="0">
      <p:cViewPr>
        <p:scale>
          <a:sx n="133" d="100"/>
          <a:sy n="133" d="100"/>
        </p:scale>
        <p:origin x="64" y="-2932"/>
      </p:cViewPr>
      <p:guideLst/>
    </p:cSldViewPr>
  </p:slideViewPr>
  <p:notesTextViewPr>
    <p:cViewPr>
      <p:scale>
        <a:sx n="1" d="1"/>
        <a:sy n="1" d="1"/>
      </p:scale>
      <p:origin x="0" y="0"/>
    </p:cViewPr>
  </p:notesTextViewPr>
  <p:sorterViewPr>
    <p:cViewPr varScale="1">
      <p:scale>
        <a:sx n="100" d="100"/>
        <a:sy n="100" d="100"/>
      </p:scale>
      <p:origin x="0" y="-27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24C5C-C227-409B-B898-1ED1DBD44DAA}" type="datetimeFigureOut">
              <a:rPr lang="en-US" smtClean="0"/>
              <a:t>02/08/2023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4B72BD-49BF-425F-B7CF-DCC3FB2E4BFC}" type="slidenum">
              <a:rPr lang="en-US" smtClean="0"/>
              <a:t>‹#›</a:t>
            </a:fld>
            <a:endParaRPr lang="en-US"/>
          </a:p>
        </p:txBody>
      </p:sp>
    </p:spTree>
    <p:extLst>
      <p:ext uri="{BB962C8B-B14F-4D97-AF65-F5344CB8AC3E}">
        <p14:creationId xmlns:p14="http://schemas.microsoft.com/office/powerpoint/2010/main" val="18372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LIFT stands for Life Insurance as a Financial Tool</a:t>
            </a:r>
          </a:p>
          <a:p>
            <a:endParaRPr lang="en-US" dirty="0"/>
          </a:p>
          <a:p>
            <a:r>
              <a:rPr lang="en-US" dirty="0"/>
              <a:t>Qualified retirement plans can help your clients reduce taxes today, since they can deduct their contributions on their tax return. And their taxes stay lower as their account grows, since the annual growth is not taxable.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741EE86-BA97-446A-81BA-90B33C5446E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7613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your</a:t>
            </a:r>
            <a:r>
              <a:rPr lang="en-US" baseline="0" dirty="0"/>
              <a:t> clients options?</a:t>
            </a:r>
          </a:p>
          <a:p>
            <a:endParaRPr lang="en-US" baseline="0" dirty="0"/>
          </a:p>
          <a:p>
            <a:r>
              <a:rPr lang="en-US" dirty="0"/>
              <a:t>Retirement income</a:t>
            </a:r>
            <a:r>
              <a:rPr lang="en-US" baseline="0" dirty="0"/>
              <a:t> assets are going to be taxed at ordinary income tax rates.</a:t>
            </a:r>
            <a:endParaRPr lang="en-US" dirty="0"/>
          </a:p>
          <a:p>
            <a:endParaRPr lang="en-US" dirty="0"/>
          </a:p>
          <a:p>
            <a:r>
              <a:rPr lang="en-US" dirty="0"/>
              <a:t>Capital assets</a:t>
            </a:r>
            <a:r>
              <a:rPr lang="en-US" baseline="0" dirty="0"/>
              <a:t> may be an option to pre-pay your client’s retirement taxes. But they are subject to income tax (possibly capital gains tax rate for long term assets) and sequence of return risk.  </a:t>
            </a:r>
          </a:p>
          <a:p>
            <a:endParaRPr lang="en-US" baseline="0" dirty="0"/>
          </a:p>
          <a:p>
            <a:r>
              <a:rPr lang="en-US" sz="1200" b="0" i="0" u="none" strike="noStrike" kern="1200" baseline="0" dirty="0">
                <a:solidFill>
                  <a:schemeClr val="tx1"/>
                </a:solidFill>
                <a:latin typeface="+mn-lt"/>
                <a:ea typeface="+mn-ea"/>
                <a:cs typeface="+mn-cs"/>
              </a:rPr>
              <a:t>What is sequence of returns risk?</a:t>
            </a:r>
          </a:p>
          <a:p>
            <a:r>
              <a:rPr lang="en-US" sz="1200" b="0" i="0" u="none" strike="noStrike" kern="1200" baseline="0" dirty="0">
                <a:solidFill>
                  <a:schemeClr val="tx1"/>
                </a:solidFill>
                <a:latin typeface="+mn-lt"/>
                <a:ea typeface="+mn-ea"/>
                <a:cs typeface="+mn-cs"/>
              </a:rPr>
              <a:t>Sequence of returns is the order of your client’s investment returns. It can become a risk when your clients reach retirement and begin making withdrawals. If they received strong returns during their early working years, they may not have any problems. But poor returns and withdrawals early in retirement can do lasting damage to your client’s portfolio.</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tax-advantaged assets may also be an option.  The two options this presentation will review is Roth IRA (Roth conversions) and cash value life insurance.</a:t>
            </a:r>
            <a:endParaRPr lang="en-US" b="0" dirty="0"/>
          </a:p>
        </p:txBody>
      </p:sp>
      <p:sp>
        <p:nvSpPr>
          <p:cNvPr id="4" name="Slide Number Placeholder 3"/>
          <p:cNvSpPr>
            <a:spLocks noGrp="1"/>
          </p:cNvSpPr>
          <p:nvPr>
            <p:ph type="sldNum" sz="quarter" idx="10"/>
          </p:nvPr>
        </p:nvSpPr>
        <p:spPr/>
        <p:txBody>
          <a:bodyPr/>
          <a:lstStyle/>
          <a:p>
            <a:fld id="{054B72BD-49BF-425F-B7CF-DCC3FB2E4BFC}" type="slidenum">
              <a:rPr lang="en-US" smtClean="0"/>
              <a:t>10</a:t>
            </a:fld>
            <a:endParaRPr lang="en-US"/>
          </a:p>
        </p:txBody>
      </p:sp>
    </p:spTree>
    <p:extLst>
      <p:ext uri="{BB962C8B-B14F-4D97-AF65-F5344CB8AC3E}">
        <p14:creationId xmlns:p14="http://schemas.microsoft.com/office/powerpoint/2010/main" val="2201050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Tax-advantaged assets</a:t>
            </a:r>
          </a:p>
          <a:p>
            <a:r>
              <a:rPr lang="en-US" sz="1200" b="0" i="0" u="none" strike="noStrike" kern="1200" baseline="0" dirty="0">
                <a:solidFill>
                  <a:schemeClr val="tx1"/>
                </a:solidFill>
                <a:latin typeface="+mn-lt"/>
                <a:ea typeface="+mn-ea"/>
                <a:cs typeface="+mn-cs"/>
              </a:rPr>
              <a:t>Tax-advantaged assets have characteristics that make them key tools in your clients’ financial toolbox. Examples include life insurance, tax-advantaged municipal bonds and Roth IRAs.</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Tax-advantaged asset taxation</a:t>
            </a:r>
          </a:p>
          <a:p>
            <a:r>
              <a:rPr lang="en-US" sz="1200" b="0" i="0" u="none" strike="noStrike" kern="1200" baseline="0" dirty="0">
                <a:solidFill>
                  <a:schemeClr val="tx1"/>
                </a:solidFill>
                <a:latin typeface="+mn-lt"/>
                <a:ea typeface="+mn-ea"/>
                <a:cs typeface="+mn-cs"/>
              </a:rPr>
              <a:t>Tax-advantaged assets are purchased with after-tax dollars, and distributions receive tax-preferential treatment.</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11</a:t>
            </a:fld>
            <a:endParaRPr lang="en-US"/>
          </a:p>
        </p:txBody>
      </p:sp>
    </p:spTree>
    <p:extLst>
      <p:ext uri="{BB962C8B-B14F-4D97-AF65-F5344CB8AC3E}">
        <p14:creationId xmlns:p14="http://schemas.microsoft.com/office/powerpoint/2010/main" val="371809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examples of marketing materials we have on this concept. You’ll find links to these on the LIFT landing page.</a:t>
            </a:r>
          </a:p>
          <a:p>
            <a:endParaRPr lang="en-US" dirty="0"/>
          </a:p>
          <a:p>
            <a:endParaRPr lang="en-US" dirty="0"/>
          </a:p>
        </p:txBody>
      </p:sp>
      <p:sp>
        <p:nvSpPr>
          <p:cNvPr id="4" name="Slide Number Placeholder 3"/>
          <p:cNvSpPr>
            <a:spLocks noGrp="1"/>
          </p:cNvSpPr>
          <p:nvPr>
            <p:ph type="sldNum" sz="quarter" idx="5"/>
          </p:nvPr>
        </p:nvSpPr>
        <p:spPr/>
        <p:txBody>
          <a:bodyPr/>
          <a:lstStyle/>
          <a:p>
            <a:fld id="{054B72BD-49BF-425F-B7CF-DCC3FB2E4BFC}" type="slidenum">
              <a:rPr lang="en-US" smtClean="0"/>
              <a:t>12</a:t>
            </a:fld>
            <a:endParaRPr lang="en-US"/>
          </a:p>
        </p:txBody>
      </p:sp>
    </p:spTree>
    <p:extLst>
      <p:ext uri="{BB962C8B-B14F-4D97-AF65-F5344CB8AC3E}">
        <p14:creationId xmlns:p14="http://schemas.microsoft.com/office/powerpoint/2010/main" val="2148807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ID 21432019]</a:t>
            </a:r>
          </a:p>
          <a:p>
            <a:endParaRPr lang="en-US" dirty="0"/>
          </a:p>
          <a:p>
            <a:endParaRPr lang="en-US" dirty="0"/>
          </a:p>
        </p:txBody>
      </p:sp>
      <p:sp>
        <p:nvSpPr>
          <p:cNvPr id="4" name="Slide Number Placeholder 3"/>
          <p:cNvSpPr>
            <a:spLocks noGrp="1"/>
          </p:cNvSpPr>
          <p:nvPr>
            <p:ph type="sldNum" sz="quarter" idx="5"/>
          </p:nvPr>
        </p:nvSpPr>
        <p:spPr/>
        <p:txBody>
          <a:bodyPr/>
          <a:lstStyle/>
          <a:p>
            <a:fld id="{054B72BD-49BF-425F-B7CF-DCC3FB2E4BFC}" type="slidenum">
              <a:rPr lang="en-US" smtClean="0"/>
              <a:t>13</a:t>
            </a:fld>
            <a:endParaRPr lang="en-US"/>
          </a:p>
        </p:txBody>
      </p:sp>
    </p:spTree>
    <p:extLst>
      <p:ext uri="{BB962C8B-B14F-4D97-AF65-F5344CB8AC3E}">
        <p14:creationId xmlns:p14="http://schemas.microsoft.com/office/powerpoint/2010/main" val="204062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14</a:t>
            </a:fld>
            <a:endParaRPr lang="en-US"/>
          </a:p>
        </p:txBody>
      </p:sp>
    </p:spTree>
    <p:extLst>
      <p:ext uri="{BB962C8B-B14F-4D97-AF65-F5344CB8AC3E}">
        <p14:creationId xmlns:p14="http://schemas.microsoft.com/office/powerpoint/2010/main" val="804998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15</a:t>
            </a:fld>
            <a:endParaRPr lang="en-US"/>
          </a:p>
        </p:txBody>
      </p:sp>
    </p:spTree>
    <p:extLst>
      <p:ext uri="{BB962C8B-B14F-4D97-AF65-F5344CB8AC3E}">
        <p14:creationId xmlns:p14="http://schemas.microsoft.com/office/powerpoint/2010/main" val="1097349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16</a:t>
            </a:fld>
            <a:endParaRPr lang="en-US"/>
          </a:p>
        </p:txBody>
      </p:sp>
    </p:spTree>
    <p:extLst>
      <p:ext uri="{BB962C8B-B14F-4D97-AF65-F5344CB8AC3E}">
        <p14:creationId xmlns:p14="http://schemas.microsoft.com/office/powerpoint/2010/main" val="1459742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a:t>
            </a:r>
            <a:r>
              <a:rPr lang="en-US" baseline="0" dirty="0"/>
              <a:t> a tax-advantaged asset will not generate any additional income taxes on the dollars coming out of the financial tool</a:t>
            </a:r>
          </a:p>
          <a:p>
            <a:endParaRPr lang="en-US" baseline="0" dirty="0"/>
          </a:p>
          <a:p>
            <a:r>
              <a:rPr lang="en-US" baseline="0" dirty="0"/>
              <a:t>Permanent cash value life insurance can fit this description.  In addition, it may provide other benefits:</a:t>
            </a:r>
          </a:p>
          <a:p>
            <a:pPr marL="171450" indent="-171450">
              <a:buFont typeface="Arial" panose="020B0604020202020204" pitchFamily="34" charset="0"/>
              <a:buChar char="•"/>
            </a:pPr>
            <a:r>
              <a:rPr lang="en-US" baseline="0" dirty="0"/>
              <a:t>True purpose of life insurance is the death benefit.  The death benefit from this policy may provide dollars to the family if the unexpected happens</a:t>
            </a:r>
          </a:p>
          <a:p>
            <a:pPr marL="171450" indent="-171450">
              <a:buFont typeface="Arial" panose="020B0604020202020204" pitchFamily="34" charset="0"/>
              <a:buChar char="•"/>
            </a:pPr>
            <a:r>
              <a:rPr lang="en-US" baseline="0" dirty="0"/>
              <a:t>In addition, the death benefit protects his retirement number if he passes away before he retires</a:t>
            </a:r>
          </a:p>
          <a:p>
            <a:pPr marL="171450" indent="-171450">
              <a:buFont typeface="Arial" panose="020B0604020202020204" pitchFamily="34" charset="0"/>
              <a:buChar char="•"/>
            </a:pPr>
            <a:r>
              <a:rPr lang="en-US" baseline="0" dirty="0"/>
              <a:t>Income tax-free death benefit may also help pay income taxes for IRD taxes</a:t>
            </a:r>
          </a:p>
          <a:p>
            <a:pPr marL="171450" indent="-171450">
              <a:buFont typeface="Arial" panose="020B0604020202020204" pitchFamily="34" charset="0"/>
              <a:buChar char="•"/>
            </a:pPr>
            <a:r>
              <a:rPr lang="en-US" baseline="0" dirty="0"/>
              <a:t>In some states, the cash value of the life insurance may also be protected from future creditors</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17</a:t>
            </a:fld>
            <a:endParaRPr lang="en-US"/>
          </a:p>
        </p:txBody>
      </p:sp>
    </p:spTree>
    <p:extLst>
      <p:ext uri="{BB962C8B-B14F-4D97-AF65-F5344CB8AC3E}">
        <p14:creationId xmlns:p14="http://schemas.microsoft.com/office/powerpoint/2010/main" val="3406861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an illustration using Premier VUL policy.</a:t>
            </a:r>
          </a:p>
          <a:p>
            <a:endParaRPr lang="en-US" baseline="0" dirty="0"/>
          </a:p>
          <a:p>
            <a:r>
              <a:rPr lang="en-US" baseline="0" dirty="0"/>
              <a:t>Between the ages of 40 to 64, the client will pay a premium of $12,500 per year.</a:t>
            </a:r>
          </a:p>
          <a:p>
            <a:endParaRPr lang="en-US" baseline="0" dirty="0"/>
          </a:p>
          <a:p>
            <a:r>
              <a:rPr lang="en-US" baseline="0" dirty="0"/>
              <a:t>Starting in policy year 26 (age 65), the client will take distributions from the policy to assist in paying income taxes generated from the retirement income asset.</a:t>
            </a:r>
          </a:p>
          <a:p>
            <a:endParaRPr lang="en-US" baseline="0" dirty="0"/>
          </a:p>
          <a:p>
            <a:r>
              <a:rPr lang="en-US" baseline="0" dirty="0"/>
              <a:t>The distributions stop at age 99.</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18</a:t>
            </a:fld>
            <a:endParaRPr lang="en-US"/>
          </a:p>
        </p:txBody>
      </p:sp>
    </p:spTree>
    <p:extLst>
      <p:ext uri="{BB962C8B-B14F-4D97-AF65-F5344CB8AC3E}">
        <p14:creationId xmlns:p14="http://schemas.microsoft.com/office/powerpoint/2010/main" val="1025726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19</a:t>
            </a:fld>
            <a:endParaRPr lang="en-US"/>
          </a:p>
        </p:txBody>
      </p:sp>
    </p:spTree>
    <p:extLst>
      <p:ext uri="{BB962C8B-B14F-4D97-AF65-F5344CB8AC3E}">
        <p14:creationId xmlns:p14="http://schemas.microsoft.com/office/powerpoint/2010/main" val="206006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Whether your clients are in the accumulation, retirement or estate maximization phase of life, the right mix of financial tools can help minimize their taxes and maximize their assets. With Life Insurance as a Financial Tool (LIFT), you can illustrate why a successful financial strategy includes many tools — including permanent life insurance.</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No tool can solve every problem. Our comprehensive “LIFT” campaign, positions you to show clients why they should consider a variety of tools for their retirement strategy.</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One of these financial tools is permanent, cash value life insurance. LIFT helps you demonstrate how life insurance is a key financial tool that can:</a:t>
            </a:r>
          </a:p>
          <a:p>
            <a:pPr marL="228600" indent="-228600">
              <a:buFont typeface="+mj-lt"/>
              <a:buAutoNum type="arabicPeriod"/>
            </a:pPr>
            <a:r>
              <a:rPr lang="en-US" sz="1200" b="0" i="0" u="none" strike="noStrike" kern="1200" baseline="0" dirty="0">
                <a:solidFill>
                  <a:schemeClr val="tx1"/>
                </a:solidFill>
                <a:latin typeface="+mn-lt"/>
                <a:ea typeface="+mn-ea"/>
                <a:cs typeface="+mn-cs"/>
              </a:rPr>
              <a:t>Help your clients protect their families and assets during their working years.</a:t>
            </a:r>
          </a:p>
          <a:p>
            <a:pPr marL="228600" indent="-228600">
              <a:buFont typeface="+mj-lt"/>
              <a:buAutoNum type="arabicPeriod"/>
            </a:pPr>
            <a:r>
              <a:rPr lang="en-US" sz="1200" b="0" i="0" u="none" strike="noStrike" kern="1200" baseline="0" dirty="0">
                <a:solidFill>
                  <a:schemeClr val="tx1"/>
                </a:solidFill>
                <a:latin typeface="+mn-lt"/>
                <a:ea typeface="+mn-ea"/>
                <a:cs typeface="+mn-cs"/>
              </a:rPr>
              <a:t>Become a source of supplemental funds during retirement that can help clients:</a:t>
            </a:r>
          </a:p>
          <a:p>
            <a:pPr marL="628650"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Fill their retirement income gap</a:t>
            </a:r>
          </a:p>
          <a:p>
            <a:pPr marL="628650"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Decrease taxable income in retirement</a:t>
            </a:r>
          </a:p>
          <a:p>
            <a:pPr marL="628650"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Transfer their financial legacy to their family</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2</a:t>
            </a:fld>
            <a:endParaRPr lang="en-US"/>
          </a:p>
        </p:txBody>
      </p:sp>
    </p:spTree>
    <p:extLst>
      <p:ext uri="{BB962C8B-B14F-4D97-AF65-F5344CB8AC3E}">
        <p14:creationId xmlns:p14="http://schemas.microsoft.com/office/powerpoint/2010/main" val="17333604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Securian Financial is proud to announce several new additions to our “Life Insurance as a Financial Tool” (LIFT) campaign. Use our LIFT microsite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calculator and illustration presentations to help you show clients how life insurance can be an ideal tool throughout life’s phases. </a:t>
            </a:r>
          </a:p>
          <a:p>
            <a:endParaRPr lang="en-US" dirty="0"/>
          </a:p>
        </p:txBody>
      </p:sp>
      <p:sp>
        <p:nvSpPr>
          <p:cNvPr id="4" name="Slide Number Placeholder 3"/>
          <p:cNvSpPr>
            <a:spLocks noGrp="1"/>
          </p:cNvSpPr>
          <p:nvPr>
            <p:ph type="sldNum" sz="quarter" idx="10"/>
          </p:nvPr>
        </p:nvSpPr>
        <p:spPr/>
        <p:txBody>
          <a:bodyPr/>
          <a:lstStyle/>
          <a:p>
            <a:fld id="{EB99F28A-1484-46D2-B1E1-56CA60CC8B40}" type="slidenum">
              <a:rPr lang="en-US" smtClean="0"/>
              <a:pPr/>
              <a:t>20</a:t>
            </a:fld>
            <a:endParaRPr lang="en-US" dirty="0"/>
          </a:p>
        </p:txBody>
      </p:sp>
    </p:spTree>
    <p:extLst>
      <p:ext uri="{BB962C8B-B14F-4D97-AF65-F5344CB8AC3E}">
        <p14:creationId xmlns:p14="http://schemas.microsoft.com/office/powerpoint/2010/main" val="3698364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new </a:t>
            </a:r>
            <a:r>
              <a:rPr lang="en-US" b="1" dirty="0"/>
              <a:t>LIFT microsite </a:t>
            </a:r>
            <a:r>
              <a:rPr lang="en-US" dirty="0"/>
              <a:t>is your one-stop-shop to learn about LIFT sales strategies and view client materials</a:t>
            </a:r>
          </a:p>
          <a:p>
            <a:endParaRPr lang="en-US" dirty="0"/>
          </a:p>
          <a:p>
            <a:endParaRPr lang="en-US" dirty="0"/>
          </a:p>
          <a:p>
            <a:r>
              <a:rPr lang="en-US" dirty="0"/>
              <a:t>&lt;Note to presenter – the graphic is loaded with the microsite</a:t>
            </a:r>
            <a:r>
              <a:rPr lang="en-US" baseline="0" dirty="0"/>
              <a:t> link if you wanted to click on it and open the microsite</a:t>
            </a:r>
          </a:p>
          <a:p>
            <a:endParaRPr lang="en-US" baseline="0" dirty="0"/>
          </a:p>
          <a:p>
            <a:r>
              <a:rPr lang="en-US" baseline="0" dirty="0"/>
              <a:t>Also – encourage your audience to click the link for the financial professional guide first. It contains links to everything in the LIFT campaign&gt;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8834007-8F6A-4C44-9ABB-37E04D008B1F}" type="slidenum">
              <a:rPr lang="en-US" smtClean="0"/>
              <a:t>21</a:t>
            </a:fld>
            <a:endParaRPr lang="en-US"/>
          </a:p>
        </p:txBody>
      </p:sp>
    </p:spTree>
    <p:extLst>
      <p:ext uri="{BB962C8B-B14F-4D97-AF65-F5344CB8AC3E}">
        <p14:creationId xmlns:p14="http://schemas.microsoft.com/office/powerpoint/2010/main" val="1561496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Let’s open it up for questions…</a:t>
            </a:r>
          </a:p>
          <a:p>
            <a:endParaRPr lang="en-US" dirty="0"/>
          </a:p>
          <a:p>
            <a:r>
              <a:rPr lang="en-US" dirty="0"/>
              <a:t>&lt;take questions&gt;</a:t>
            </a:r>
          </a:p>
          <a:p>
            <a:endParaRPr lang="en-US" dirty="0"/>
          </a:p>
          <a:p>
            <a:r>
              <a:rPr lang="en-US" dirty="0"/>
              <a:t>&lt;This slide has been templated to allow change to phone numbers for sales support for our brokerage general agency relationships.&gt;</a:t>
            </a:r>
          </a:p>
        </p:txBody>
      </p:sp>
      <p:sp>
        <p:nvSpPr>
          <p:cNvPr id="4" name="Slide Number Placeholder 3"/>
          <p:cNvSpPr>
            <a:spLocks noGrp="1"/>
          </p:cNvSpPr>
          <p:nvPr>
            <p:ph type="sldNum" sz="quarter" idx="10"/>
          </p:nvPr>
        </p:nvSpPr>
        <p:spPr/>
        <p:txBody>
          <a:bodyPr/>
          <a:lstStyle/>
          <a:p>
            <a:fld id="{D22D6C82-A838-40C5-9789-EEC7D55AA64F}" type="slidenum">
              <a:rPr lang="en-US" smtClean="0"/>
              <a:pPr/>
              <a:t>22</a:t>
            </a:fld>
            <a:endParaRPr lang="en-US"/>
          </a:p>
        </p:txBody>
      </p:sp>
    </p:spTree>
    <p:extLst>
      <p:ext uri="{BB962C8B-B14F-4D97-AF65-F5344CB8AC3E}">
        <p14:creationId xmlns:p14="http://schemas.microsoft.com/office/powerpoint/2010/main" val="2362550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23</a:t>
            </a:fld>
            <a:endParaRPr lang="en-US"/>
          </a:p>
        </p:txBody>
      </p:sp>
    </p:spTree>
    <p:extLst>
      <p:ext uri="{BB962C8B-B14F-4D97-AF65-F5344CB8AC3E}">
        <p14:creationId xmlns:p14="http://schemas.microsoft.com/office/powerpoint/2010/main" val="375912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in addition to speakers notes]</a:t>
            </a:r>
          </a:p>
          <a:p>
            <a:endParaRPr lang="en-US" dirty="0"/>
          </a:p>
          <a:p>
            <a:r>
              <a:rPr lang="en-US" dirty="0"/>
              <a:t>Your clients may find themselves at any number of forks in the road as they make final preparations for retirement. If they’ve followed the LIFT strategy, they can look forward to lowering their effective tax rates in retirement by using their life insurance policy to supplement their retirement.</a:t>
            </a:r>
          </a:p>
          <a:p>
            <a:endParaRPr lang="en-US" dirty="0"/>
          </a:p>
          <a:p>
            <a:r>
              <a:rPr lang="en-US" dirty="0"/>
              <a:t>Perhaps they started earlier in life, and focused funding of their life insurance in order to have the dollars on hand to pay the tax on their retirement asset distribution. In effect, they were pre-paying their retirement taxes, while protecting their family if they died.</a:t>
            </a:r>
          </a:p>
          <a:p>
            <a:endParaRPr lang="en-US" dirty="0"/>
          </a:p>
          <a:p>
            <a:r>
              <a:rPr lang="en-US" dirty="0"/>
              <a:t>If your clients are in a position where they realize they won’t need their retirement plan money, they can create a </a:t>
            </a:r>
            <a:r>
              <a:rPr lang="en-US" b="1" dirty="0"/>
              <a:t>tax efficient legacy </a:t>
            </a:r>
            <a:r>
              <a:rPr lang="en-US" dirty="0"/>
              <a:t>for their children and/or grandchildren by using those dollars to further fund their life insurance.</a:t>
            </a:r>
          </a:p>
          <a:p>
            <a:endParaRPr lang="en-US" dirty="0"/>
          </a:p>
          <a:p>
            <a:r>
              <a:rPr lang="en-US" dirty="0"/>
              <a:t>What if you have a client who is in a position where they don’t need their qualified plan dollars in retirement and they will want to bequeath those assets to their heirs? The pre-pay beneficiary taxes strategy fits this situation. What is needed is to calculate what the value of the asset(s) will be at the expected mortality age, then figure out the taxes that will be owed. The next step involves funding a life insurance policy with a death benefit equal to the amount of taxes that are expected.</a:t>
            </a:r>
          </a:p>
          <a:p>
            <a:endParaRPr lang="en-US" dirty="0"/>
          </a:p>
        </p:txBody>
      </p:sp>
      <p:sp>
        <p:nvSpPr>
          <p:cNvPr id="4" name="Slide Number Placeholder 3"/>
          <p:cNvSpPr>
            <a:spLocks noGrp="1"/>
          </p:cNvSpPr>
          <p:nvPr>
            <p:ph type="sldNum" sz="quarter" idx="5"/>
          </p:nvPr>
        </p:nvSpPr>
        <p:spPr/>
        <p:txBody>
          <a:bodyPr/>
          <a:lstStyle/>
          <a:p>
            <a:fld id="{A4775162-2EC9-4C42-9E3A-CD25980E2783}" type="slidenum">
              <a:rPr lang="en-US" smtClean="0"/>
              <a:t>3</a:t>
            </a:fld>
            <a:endParaRPr lang="en-US"/>
          </a:p>
        </p:txBody>
      </p:sp>
    </p:spTree>
    <p:extLst>
      <p:ext uri="{BB962C8B-B14F-4D97-AF65-F5344CB8AC3E}">
        <p14:creationId xmlns:p14="http://schemas.microsoft.com/office/powerpoint/2010/main" val="256588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HurmeGeometricSans3-Regular" panose="020B0500020000000000" pitchFamily="34" charset="0"/>
              </a:rPr>
              <a:t>The pre-funding retirement taxes strategy can help producers show clients how to use the cash value from a well-funded life insurance policy to pay the taxes on their retirement distributions later in life.</a:t>
            </a:r>
            <a:endParaRPr lang="en-US" dirty="0"/>
          </a:p>
        </p:txBody>
      </p:sp>
      <p:sp>
        <p:nvSpPr>
          <p:cNvPr id="4" name="Slide Number Placeholder 3"/>
          <p:cNvSpPr>
            <a:spLocks noGrp="1"/>
          </p:cNvSpPr>
          <p:nvPr>
            <p:ph type="sldNum" sz="quarter" idx="5"/>
          </p:nvPr>
        </p:nvSpPr>
        <p:spPr/>
        <p:txBody>
          <a:bodyPr/>
          <a:lstStyle/>
          <a:p>
            <a:fld id="{054B72BD-49BF-425F-B7CF-DCC3FB2E4BFC}" type="slidenum">
              <a:rPr lang="en-US" smtClean="0"/>
              <a:t>4</a:t>
            </a:fld>
            <a:endParaRPr lang="en-US"/>
          </a:p>
        </p:txBody>
      </p:sp>
    </p:spTree>
    <p:extLst>
      <p:ext uri="{BB962C8B-B14F-4D97-AF65-F5344CB8AC3E}">
        <p14:creationId xmlns:p14="http://schemas.microsoft.com/office/powerpoint/2010/main" val="3863299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5</a:t>
            </a:fld>
            <a:endParaRPr lang="en-US"/>
          </a:p>
        </p:txBody>
      </p:sp>
    </p:spTree>
    <p:extLst>
      <p:ext uri="{BB962C8B-B14F-4D97-AF65-F5344CB8AC3E}">
        <p14:creationId xmlns:p14="http://schemas.microsoft.com/office/powerpoint/2010/main" val="1413456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Take an asset inventory — review taxation</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Capital assets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Capital assets are generally property, investments, securities or other assets purchased for their growth potential. Examples of capital assets include stocks and bonds, real estate or other property, or a business.</a:t>
            </a:r>
          </a:p>
          <a:p>
            <a:pPr marL="171450" lvl="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Capital assets are most often taxed at a capital gains rate on the difference between the original purchase price and higher sale price.</a:t>
            </a:r>
          </a:p>
          <a:p>
            <a:pPr lvl="1"/>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Retirement income assets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Retirement income assets are designed for retirement income. Examples include qualified plans, individual retirement accounts (IRAs) and annuities.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Retirement income assets are usually taxed as ordinary income.</a:t>
            </a:r>
          </a:p>
          <a:p>
            <a:pPr marL="0" indent="0">
              <a:buFont typeface="Arial" panose="020B0604020202020204" pitchFamily="34" charset="0"/>
              <a:buNone/>
            </a:pPr>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Tax-advantaged assets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Tax-advantaged assets have characteristics that make them key tools in your clients’ financial toolbox. Examples include life insurance, tax-advantaged municipal bonds and Roth IRAs.</a:t>
            </a:r>
            <a:endParaRPr lang="en-US" sz="1200" b="1"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Tax-advantaged assets are purchased with after-tax dollars, and distributions receive tax-preferential treatment.</a:t>
            </a:r>
            <a:endParaRPr lang="en-US" sz="1200" b="1"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54B72BD-49BF-425F-B7CF-DCC3FB2E4BFC}" type="slidenum">
              <a:rPr lang="en-US" smtClean="0"/>
              <a:t>6</a:t>
            </a:fld>
            <a:endParaRPr lang="en-US"/>
          </a:p>
        </p:txBody>
      </p:sp>
    </p:spTree>
    <p:extLst>
      <p:ext uri="{BB962C8B-B14F-4D97-AF65-F5344CB8AC3E}">
        <p14:creationId xmlns:p14="http://schemas.microsoft.com/office/powerpoint/2010/main" val="2958212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Each of these financial tools has three phases: accumulation, distribution and estate maximization. This is important, because the right </a:t>
            </a:r>
            <a:r>
              <a:rPr lang="en-US" sz="1200" b="0" i="0" u="none" strike="noStrike" kern="1200" baseline="0">
                <a:solidFill>
                  <a:schemeClr val="tx1"/>
                </a:solidFill>
                <a:latin typeface="+mn-lt"/>
                <a:ea typeface="+mn-ea"/>
                <a:cs typeface="+mn-cs"/>
              </a:rPr>
              <a:t>mix of financial </a:t>
            </a:r>
            <a:r>
              <a:rPr lang="en-US" sz="1200" b="0" i="0" u="none" strike="noStrike" kern="1200" baseline="0" dirty="0">
                <a:solidFill>
                  <a:schemeClr val="tx1"/>
                </a:solidFill>
                <a:latin typeface="+mn-lt"/>
                <a:ea typeface="+mn-ea"/>
                <a:cs typeface="+mn-cs"/>
              </a:rPr>
              <a:t>tools can help minimize taxes, maximize your clients’ assets and offer flexibility for each phase of life.</a:t>
            </a:r>
            <a:endParaRPr lang="en-US" dirty="0"/>
          </a:p>
          <a:p>
            <a:endParaRPr lang="en-US" baseline="0" dirty="0"/>
          </a:p>
          <a:p>
            <a:r>
              <a:rPr lang="en-US" baseline="0" dirty="0"/>
              <a:t>Accumulation phase is for clients up to the age of 65 or the year they retire.  During this phase, client are accumulating assets they need for retirement.</a:t>
            </a:r>
          </a:p>
          <a:p>
            <a:endParaRPr lang="en-US" baseline="0" dirty="0"/>
          </a:p>
          <a:p>
            <a:r>
              <a:rPr lang="en-US" baseline="0" dirty="0"/>
              <a:t>Starting at age 65 or when they retire, they enter into the distribution phase where they start </a:t>
            </a:r>
            <a:r>
              <a:rPr lang="en-US" dirty="0" err="1"/>
              <a:t>decumulating</a:t>
            </a:r>
            <a:r>
              <a:rPr lang="en-US" baseline="0" dirty="0"/>
              <a:t> assets they have saved.</a:t>
            </a:r>
          </a:p>
          <a:p>
            <a:endParaRPr lang="en-US" baseline="0" dirty="0"/>
          </a:p>
          <a:p>
            <a:r>
              <a:rPr lang="en-US" baseline="0" dirty="0"/>
              <a:t>The final stage is estate maximization where the client’s financial focus moves to how to pass their wealth to the next generation.</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7</a:t>
            </a:fld>
            <a:endParaRPr lang="en-US"/>
          </a:p>
        </p:txBody>
      </p:sp>
    </p:spTree>
    <p:extLst>
      <p:ext uri="{BB962C8B-B14F-4D97-AF65-F5344CB8AC3E}">
        <p14:creationId xmlns:p14="http://schemas.microsoft.com/office/powerpoint/2010/main" val="1688232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a:t>
            </a:r>
            <a:r>
              <a:rPr lang="en-US" baseline="0" dirty="0"/>
              <a:t> rates may be higher in the future.  </a:t>
            </a:r>
            <a:r>
              <a:rPr lang="en-US" dirty="0"/>
              <a:t>This strategy can be a tax hedge if income taxes increase in the</a:t>
            </a:r>
            <a:r>
              <a:rPr lang="en-US" baseline="0" dirty="0"/>
              <a:t> future.</a:t>
            </a:r>
          </a:p>
          <a:p>
            <a:endParaRPr lang="en-US" baseline="0" dirty="0"/>
          </a:p>
        </p:txBody>
      </p:sp>
      <p:sp>
        <p:nvSpPr>
          <p:cNvPr id="4" name="Slide Number Placeholder 3"/>
          <p:cNvSpPr>
            <a:spLocks noGrp="1"/>
          </p:cNvSpPr>
          <p:nvPr>
            <p:ph type="sldNum" sz="quarter" idx="10"/>
          </p:nvPr>
        </p:nvSpPr>
        <p:spPr/>
        <p:txBody>
          <a:bodyPr/>
          <a:lstStyle/>
          <a:p>
            <a:fld id="{054B72BD-49BF-425F-B7CF-DCC3FB2E4BFC}" type="slidenum">
              <a:rPr lang="en-US" smtClean="0"/>
              <a:t>8</a:t>
            </a:fld>
            <a:endParaRPr lang="en-US"/>
          </a:p>
        </p:txBody>
      </p:sp>
    </p:spTree>
    <p:extLst>
      <p:ext uri="{BB962C8B-B14F-4D97-AF65-F5344CB8AC3E}">
        <p14:creationId xmlns:p14="http://schemas.microsoft.com/office/powerpoint/2010/main" val="3026946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Retirement income assets</a:t>
            </a:r>
          </a:p>
          <a:p>
            <a:r>
              <a:rPr lang="en-US" sz="1200" b="0" i="0" u="none" strike="noStrike" kern="1200" baseline="0" dirty="0">
                <a:solidFill>
                  <a:schemeClr val="tx1"/>
                </a:solidFill>
                <a:latin typeface="+mn-lt"/>
                <a:ea typeface="+mn-ea"/>
                <a:cs typeface="+mn-cs"/>
              </a:rPr>
              <a:t>Retirement income assets are designed for retirement income. Examples include qualified plans, individual retirement accounts (IRAs) and annuities.</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Retirement income asset taxation</a:t>
            </a:r>
          </a:p>
          <a:p>
            <a:r>
              <a:rPr lang="en-US" sz="1200" b="0" i="0" u="none" strike="noStrike" kern="1200" baseline="0" dirty="0">
                <a:solidFill>
                  <a:schemeClr val="tx1"/>
                </a:solidFill>
                <a:latin typeface="+mn-lt"/>
                <a:ea typeface="+mn-ea"/>
                <a:cs typeface="+mn-cs"/>
              </a:rPr>
              <a:t>Retirement income assets are usually taxed as ordinary income.</a:t>
            </a: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54B72BD-49BF-425F-B7CF-DCC3FB2E4BFC}" type="slidenum">
              <a:rPr lang="en-US" smtClean="0"/>
              <a:t>9</a:t>
            </a:fld>
            <a:endParaRPr lang="en-US"/>
          </a:p>
        </p:txBody>
      </p:sp>
    </p:spTree>
    <p:extLst>
      <p:ext uri="{BB962C8B-B14F-4D97-AF65-F5344CB8AC3E}">
        <p14:creationId xmlns:p14="http://schemas.microsoft.com/office/powerpoint/2010/main" val="33093316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6211312"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885227" y="2560320"/>
            <a:ext cx="5290286"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610873729"/>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69154"/>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53808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24pt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07306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38643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77830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05579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205617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6537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858500" cy="960120"/>
          </a:xfrm>
        </p:spPr>
        <p:txBody>
          <a:bodyPr>
            <a:noAutofit/>
          </a:bodyPr>
          <a:lstStyle>
            <a:lvl1pPr>
              <a:defRPr/>
            </a:lvl1pPr>
          </a:lstStyle>
          <a:p>
            <a:r>
              <a:rPr lang="en-US" dirty="0"/>
              <a:t>Headline 30pt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8874612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1905655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02549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5030128"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886968" y="2560320"/>
            <a:ext cx="5030128"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8" name="Content Placeholder 7"/>
          <p:cNvSpPr>
            <a:spLocks noGrp="1"/>
          </p:cNvSpPr>
          <p:nvPr>
            <p:ph sz="quarter" idx="10" hasCustomPrompt="1"/>
          </p:nvPr>
        </p:nvSpPr>
        <p:spPr>
          <a:xfrm>
            <a:off x="886967" y="3758184"/>
            <a:ext cx="5030129"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886968" y="3986784"/>
            <a:ext cx="5030128"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886967" y="4279392"/>
            <a:ext cx="5029669"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886967" y="4498848"/>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15"/>
          <p:cNvSpPr>
            <a:spLocks noGrp="1"/>
          </p:cNvSpPr>
          <p:nvPr>
            <p:ph sz="quarter" idx="14" hasCustomPrompt="1"/>
          </p:nvPr>
        </p:nvSpPr>
        <p:spPr>
          <a:xfrm>
            <a:off x="886967" y="4782312"/>
            <a:ext cx="5029669"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886967" y="5010912"/>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12888683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893800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148666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0" y="5410200"/>
            <a:ext cx="6896100" cy="1447800"/>
          </a:xfrm>
        </p:spPr>
        <p:txBody>
          <a:bodyPr bIns="347472"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a:lvl1pPr>
            <a:lvl2pPr marL="685800" indent="0">
              <a:spcAft>
                <a:spcPts val="400"/>
              </a:spcAft>
              <a:buFontTx/>
              <a:buNone/>
              <a:defRPr sz="600"/>
            </a:lvl2pPr>
            <a:lvl3pPr marL="685800" indent="0">
              <a:spcAft>
                <a:spcPts val="400"/>
              </a:spcAft>
              <a:buFontTx/>
              <a:buNone/>
              <a:defRPr sz="600"/>
            </a:lvl3pPr>
            <a:lvl4pPr marL="685800" indent="0">
              <a:spcAft>
                <a:spcPts val="400"/>
              </a:spcAft>
              <a:buFontTx/>
              <a:buNone/>
              <a:defRPr sz="600"/>
            </a:lvl4pPr>
            <a:lvl5pPr marL="685800" indent="0">
              <a:spcAft>
                <a:spcPts val="400"/>
              </a:spcAft>
              <a:buFontTx/>
              <a:buNone/>
              <a:defRPr sz="600"/>
            </a:lvl5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mn-lt"/>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p:txBody>
      </p:sp>
      <p:sp>
        <p:nvSpPr>
          <p:cNvPr id="7" name="Content Placeholder 6"/>
          <p:cNvSpPr>
            <a:spLocks noGrp="1"/>
          </p:cNvSpPr>
          <p:nvPr>
            <p:ph sz="quarter" idx="11"/>
          </p:nvPr>
        </p:nvSpPr>
        <p:spPr>
          <a:xfrm>
            <a:off x="0" y="4419600"/>
            <a:ext cx="7924800" cy="990600"/>
          </a:xfrm>
        </p:spPr>
        <p:txBody>
          <a:bodyPr bIns="457200" anchor="b" anchorCtr="0">
            <a:noAutofit/>
          </a:bodyPr>
          <a:lstStyle>
            <a:lvl1pPr marL="690563" marR="0" indent="0" algn="just" defTabSz="457200" rtl="0" eaLnBrk="1" fontAlgn="auto" latinLnBrk="0" hangingPunct="1">
              <a:lnSpc>
                <a:spcPts val="800"/>
              </a:lnSpc>
              <a:spcBef>
                <a:spcPts val="0"/>
              </a:spcBef>
              <a:spcAft>
                <a:spcPts val="215"/>
              </a:spcAft>
              <a:buClrTx/>
              <a:buSzTx/>
              <a:buFontTx/>
              <a:buNone/>
              <a:tabLst/>
              <a:defRPr sz="800">
                <a:solidFill>
                  <a:schemeClr val="tx2">
                    <a:lumMod val="65000"/>
                    <a:lumOff val="35000"/>
                  </a:schemeClr>
                </a:solidFill>
              </a:defRPr>
            </a:lvl1pPr>
            <a:lvl2pPr>
              <a:defRPr sz="800">
                <a:solidFill>
                  <a:schemeClr val="tx2">
                    <a:lumMod val="65000"/>
                    <a:lumOff val="35000"/>
                  </a:schemeClr>
                </a:solidFill>
              </a:defRPr>
            </a:lvl2pPr>
            <a:lvl3pPr>
              <a:defRPr sz="800">
                <a:solidFill>
                  <a:schemeClr val="tx2">
                    <a:lumMod val="65000"/>
                    <a:lumOff val="35000"/>
                  </a:schemeClr>
                </a:solidFill>
              </a:defRPr>
            </a:lvl3pPr>
            <a:lvl4pPr>
              <a:defRPr sz="800">
                <a:solidFill>
                  <a:schemeClr val="tx2">
                    <a:lumMod val="65000"/>
                    <a:lumOff val="35000"/>
                  </a:schemeClr>
                </a:solidFill>
              </a:defRPr>
            </a:lvl4pPr>
            <a:lvl5pPr>
              <a:defRPr sz="800">
                <a:solidFill>
                  <a:schemeClr val="tx2">
                    <a:lumMod val="65000"/>
                    <a:lumOff val="35000"/>
                  </a:schemeClr>
                </a:solidFill>
              </a:defRPr>
            </a:lvl5pPr>
          </a:lstStyle>
          <a:p>
            <a:pPr marL="690563" marR="0" lvl="0" indent="0" algn="just" defTabSz="457200" rtl="0" eaLnBrk="1" fontAlgn="auto" latinLnBrk="0" hangingPunct="1">
              <a:lnSpc>
                <a:spcPts val="800"/>
              </a:lnSpc>
              <a:spcBef>
                <a:spcPts val="0"/>
              </a:spcBef>
              <a:spcAft>
                <a:spcPts val="215"/>
              </a:spcAft>
              <a:buClrTx/>
              <a:buSzTx/>
              <a:buFontTx/>
              <a:buNone/>
              <a:tabLst/>
              <a:defRPr/>
            </a:pPr>
            <a:endPar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endParaRPr>
          </a:p>
          <a:p>
            <a:pPr marL="690563" marR="0" lvl="0"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 Insurance products are issued by its affiliated insurance companies. Securities and investment advisory services offered through </a:t>
            </a: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Services, Inc., registered investment advisor, member FINRA/SIPC.</a:t>
            </a:r>
          </a:p>
        </p:txBody>
      </p:sp>
    </p:spTree>
    <p:extLst>
      <p:ext uri="{BB962C8B-B14F-4D97-AF65-F5344CB8AC3E}">
        <p14:creationId xmlns:p14="http://schemas.microsoft.com/office/powerpoint/2010/main" val="39001629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hapter slide BRAND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9E002CCB-F2DD-4C35-9AAB-4F487BD88620}" type="slidenum">
              <a:rPr lang="en-US"/>
              <a:pPr/>
              <a:t>‹#›</a:t>
            </a:fld>
            <a:endParaRPr lang="en-US" sz="900"/>
          </a:p>
        </p:txBody>
      </p:sp>
      <p:sp>
        <p:nvSpPr>
          <p:cNvPr id="6" name="Rectangle 5"/>
          <p:cNvSpPr/>
          <p:nvPr/>
        </p:nvSpPr>
        <p:spPr bwMode="auto">
          <a:xfrm>
            <a:off x="0" y="914400"/>
            <a:ext cx="12192000" cy="59436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1800"/>
          </a:p>
        </p:txBody>
      </p:sp>
      <p:sp>
        <p:nvSpPr>
          <p:cNvPr id="12" name="Rectangle 11"/>
          <p:cNvSpPr/>
          <p:nvPr/>
        </p:nvSpPr>
        <p:spPr bwMode="auto">
          <a:xfrm>
            <a:off x="0" y="914400"/>
            <a:ext cx="12192000" cy="76200"/>
          </a:xfrm>
          <a:prstGeom prst="rect">
            <a:avLst/>
          </a:prstGeom>
          <a:solidFill>
            <a:schemeClr val="tx1">
              <a:alpha val="2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110" charset="0"/>
            </a:endParaRPr>
          </a:p>
        </p:txBody>
      </p:sp>
      <p:sp>
        <p:nvSpPr>
          <p:cNvPr id="9" name="Title 2"/>
          <p:cNvSpPr>
            <a:spLocks noGrp="1"/>
          </p:cNvSpPr>
          <p:nvPr>
            <p:ph type="title" hasCustomPrompt="1"/>
          </p:nvPr>
        </p:nvSpPr>
        <p:spPr>
          <a:xfrm>
            <a:off x="609600" y="2362200"/>
            <a:ext cx="10972800" cy="1004010"/>
          </a:xfrm>
        </p:spPr>
        <p:txBody>
          <a:bodyPr/>
          <a:lstStyle>
            <a:lvl1pPr>
              <a:defRPr baseline="0">
                <a:solidFill>
                  <a:schemeClr val="bg1"/>
                </a:solidFill>
              </a:defRPr>
            </a:lvl1pPr>
          </a:lstStyle>
          <a:p>
            <a:r>
              <a:rPr lang="en-US" dirty="0"/>
              <a:t>Click to add text</a:t>
            </a:r>
            <a:br>
              <a:rPr lang="en-US" dirty="0"/>
            </a:br>
            <a:r>
              <a:rPr lang="en-US" dirty="0"/>
              <a:t>2nd line text wrap</a:t>
            </a:r>
          </a:p>
        </p:txBody>
      </p:sp>
      <p:sp>
        <p:nvSpPr>
          <p:cNvPr id="13" name="Text Placeholder 4"/>
          <p:cNvSpPr>
            <a:spLocks noGrp="1"/>
          </p:cNvSpPr>
          <p:nvPr>
            <p:ph type="body" sz="quarter" idx="11" hasCustomPrompt="1"/>
          </p:nvPr>
        </p:nvSpPr>
        <p:spPr>
          <a:xfrm>
            <a:off x="609600" y="3397605"/>
            <a:ext cx="10972800" cy="609600"/>
          </a:xfrm>
        </p:spPr>
        <p:txBody>
          <a:bodyPr/>
          <a:lstStyle>
            <a:lvl1pPr marL="0" indent="0">
              <a:buNone/>
              <a:defRPr sz="2000">
                <a:solidFill>
                  <a:schemeClr val="bg2">
                    <a:lumMod val="20000"/>
                    <a:lumOff val="80000"/>
                  </a:schemeClr>
                </a:solidFill>
              </a:defRPr>
            </a:lvl1pPr>
          </a:lstStyle>
          <a:p>
            <a:pPr lvl="0"/>
            <a:r>
              <a:rPr lang="en-US" dirty="0"/>
              <a:t>Subhead – click to add text</a:t>
            </a:r>
          </a:p>
        </p:txBody>
      </p:sp>
    </p:spTree>
    <p:extLst>
      <p:ext uri="{BB962C8B-B14F-4D97-AF65-F5344CB8AC3E}">
        <p14:creationId xmlns:p14="http://schemas.microsoft.com/office/powerpoint/2010/main" val="722574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ontent Slide FOOTN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9E002CCB-F2DD-4C35-9AAB-4F487BD88620}" type="slidenum">
              <a:rPr lang="en-US"/>
              <a:pPr/>
              <a:t>‹#›</a:t>
            </a:fld>
            <a:endParaRPr lang="en-US" sz="900" dirty="0"/>
          </a:p>
        </p:txBody>
      </p:sp>
      <p:sp>
        <p:nvSpPr>
          <p:cNvPr id="7" name="Content Placeholder 5"/>
          <p:cNvSpPr>
            <a:spLocks noGrp="1"/>
          </p:cNvSpPr>
          <p:nvPr>
            <p:ph sz="quarter" idx="11" hasCustomPrompt="1"/>
          </p:nvPr>
        </p:nvSpPr>
        <p:spPr>
          <a:xfrm>
            <a:off x="609600" y="2362201"/>
            <a:ext cx="10972800" cy="3273725"/>
          </a:xfrm>
          <a:prstGeom prst="rect">
            <a:avLst/>
          </a:prstGeom>
        </p:spPr>
        <p:txBody>
          <a:bodyPr lIns="0" tIns="0" rIns="0" bIns="0"/>
          <a:lstStyle>
            <a:lvl1pPr marL="0" indent="0">
              <a:buNone/>
              <a:defRPr sz="2400"/>
            </a:lvl1pPr>
            <a:lvl2pPr>
              <a:defRPr sz="2200"/>
            </a:lvl2pPr>
            <a:lvl3pPr>
              <a:defRPr sz="2000"/>
            </a:lvl3pPr>
            <a:lvl5pPr>
              <a:defRPr sz="1600"/>
            </a:lvl5pPr>
          </a:lstStyle>
          <a:p>
            <a:pPr lvl="0"/>
            <a:r>
              <a:rPr lang="en-US" dirty="0"/>
              <a:t>24 </a:t>
            </a:r>
            <a:r>
              <a:rPr lang="en-US" dirty="0" err="1"/>
              <a:t>pt</a:t>
            </a:r>
            <a:r>
              <a:rPr lang="en-US" dirty="0"/>
              <a:t> size Click to add text</a:t>
            </a:r>
          </a:p>
        </p:txBody>
      </p:sp>
      <p:sp>
        <p:nvSpPr>
          <p:cNvPr id="9" name="Title Placeholder 1"/>
          <p:cNvSpPr>
            <a:spLocks noGrp="1"/>
          </p:cNvSpPr>
          <p:nvPr>
            <p:ph type="title" hasCustomPrompt="1"/>
          </p:nvPr>
        </p:nvSpPr>
        <p:spPr>
          <a:xfrm>
            <a:off x="609600" y="1219200"/>
            <a:ext cx="10972800" cy="1143000"/>
          </a:xfrm>
          <a:prstGeom prst="rect">
            <a:avLst/>
          </a:prstGeom>
        </p:spPr>
        <p:txBody>
          <a:bodyPr vert="horz" lIns="0" tIns="0" rIns="0" bIns="0" rtlCol="0" anchor="t" anchorCtr="0">
            <a:normAutofit/>
          </a:bodyPr>
          <a:lstStyle>
            <a:lvl1pPr>
              <a:defRPr b="0"/>
            </a:lvl1pPr>
          </a:lstStyle>
          <a:p>
            <a:r>
              <a:rPr lang="en-US" dirty="0"/>
              <a:t>Click to add text</a:t>
            </a:r>
            <a:br>
              <a:rPr lang="en-US" dirty="0"/>
            </a:br>
            <a:r>
              <a:rPr lang="en-US" dirty="0"/>
              <a:t>34 </a:t>
            </a:r>
            <a:r>
              <a:rPr lang="en-US" dirty="0" err="1"/>
              <a:t>pt</a:t>
            </a:r>
            <a:r>
              <a:rPr lang="en-US" dirty="0"/>
              <a:t> size</a:t>
            </a:r>
          </a:p>
        </p:txBody>
      </p:sp>
      <p:sp>
        <p:nvSpPr>
          <p:cNvPr id="12" name="Text Placeholder 11"/>
          <p:cNvSpPr>
            <a:spLocks noGrp="1"/>
          </p:cNvSpPr>
          <p:nvPr>
            <p:ph type="body" sz="quarter" idx="13" hasCustomPrompt="1"/>
          </p:nvPr>
        </p:nvSpPr>
        <p:spPr>
          <a:xfrm>
            <a:off x="609600" y="5638800"/>
            <a:ext cx="10972800" cy="685800"/>
          </a:xfrm>
        </p:spPr>
        <p:txBody>
          <a:bodyPr anchor="b"/>
          <a:lstStyle>
            <a:lvl1pPr marL="0" indent="0">
              <a:buNone/>
              <a:defRPr sz="1000" baseline="0">
                <a:solidFill>
                  <a:schemeClr val="tx1">
                    <a:lumMod val="65000"/>
                    <a:lumOff val="35000"/>
                  </a:schemeClr>
                </a:solidFill>
              </a:defRPr>
            </a:lvl1pPr>
          </a:lstStyle>
          <a:p>
            <a:pPr lvl="0"/>
            <a:r>
              <a:rPr lang="en-US" dirty="0"/>
              <a:t>Footnote style for use on the bottom of the slide.</a:t>
            </a:r>
          </a:p>
        </p:txBody>
      </p:sp>
      <p:sp>
        <p:nvSpPr>
          <p:cNvPr id="17" name="Text Placeholder 16"/>
          <p:cNvSpPr>
            <a:spLocks noGrp="1"/>
          </p:cNvSpPr>
          <p:nvPr>
            <p:ph type="body" sz="quarter" idx="15" hasCustomPrompt="1"/>
          </p:nvPr>
        </p:nvSpPr>
        <p:spPr>
          <a:xfrm>
            <a:off x="1117600" y="6421740"/>
            <a:ext cx="10464800" cy="152400"/>
          </a:xfrm>
        </p:spPr>
        <p:txBody>
          <a:bodyPr/>
          <a:lstStyle>
            <a:lvl1pPr marL="0" indent="0">
              <a:buNone/>
              <a:defRPr sz="1000" b="1" baseline="0">
                <a:solidFill>
                  <a:schemeClr val="tx1">
                    <a:lumMod val="65000"/>
                    <a:lumOff val="35000"/>
                  </a:schemeClr>
                </a:solidFill>
              </a:defRPr>
            </a:lvl1pPr>
          </a:lstStyle>
          <a:p>
            <a:pPr lvl="0"/>
            <a:r>
              <a:rPr lang="en-US" dirty="0"/>
              <a:t>Disclosure example: For financial professional use only. Not for use with the public.</a:t>
            </a:r>
          </a:p>
        </p:txBody>
      </p:sp>
    </p:spTree>
    <p:extLst>
      <p:ext uri="{BB962C8B-B14F-4D97-AF65-F5344CB8AC3E}">
        <p14:creationId xmlns:p14="http://schemas.microsoft.com/office/powerpoint/2010/main" val="19816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72867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8627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5933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50366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877591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9592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7804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26">
            <a:extLst>
              <a:ext uri="{28A0092B-C50C-407E-A947-70E740481C1C}">
                <a14:useLocalDpi xmlns:a14="http://schemas.microsoft.com/office/drawing/2010/main" val="0"/>
              </a:ext>
            </a:extLst>
          </a:blip>
          <a:srcRect t="-1" r="76526" b="12270"/>
          <a:stretch/>
        </p:blipFill>
        <p:spPr>
          <a:xfrm>
            <a:off x="457200" y="457200"/>
            <a:ext cx="383458" cy="331839"/>
          </a:xfrm>
          <a:prstGeom prst="rect">
            <a:avLst/>
          </a:prstGeom>
        </p:spPr>
      </p:pic>
    </p:spTree>
    <p:extLst>
      <p:ext uri="{BB962C8B-B14F-4D97-AF65-F5344CB8AC3E}">
        <p14:creationId xmlns:p14="http://schemas.microsoft.com/office/powerpoint/2010/main" val="3563208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5" r:id="rId23"/>
    <p:sldLayoutId id="2147483687" r:id="rId24"/>
  </p:sldLayoutIdLst>
  <p:hf sldNum="0" hdr="0" dt="0"/>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2">
          <p15:clr>
            <a:srgbClr val="F26B43"/>
          </p15:clr>
        </p15:guide>
        <p15:guide id="4" orient="horz" pos="288">
          <p15:clr>
            <a:srgbClr val="F26B43"/>
          </p15:clr>
        </p15:guide>
        <p15:guide id="5" orient="horz" pos="912">
          <p15:clr>
            <a:srgbClr val="F26B43"/>
          </p15:clr>
        </p15:guide>
        <p15:guide id="6" orient="horz" pos="1536">
          <p15:clr>
            <a:srgbClr val="F26B43"/>
          </p15:clr>
        </p15:guide>
        <p15:guide id="7" orient="horz" pos="2160">
          <p15:clr>
            <a:srgbClr val="F26B43"/>
          </p15:clr>
        </p15:guide>
        <p15:guide id="8" orient="horz" pos="2784">
          <p15:clr>
            <a:srgbClr val="F26B43"/>
          </p15:clr>
        </p15:guide>
        <p15:guide id="9" orient="horz" pos="3408">
          <p15:clr>
            <a:srgbClr val="F26B43"/>
          </p15:clr>
        </p15:guide>
        <p15:guide id="10" orient="horz" pos="4128">
          <p15:clr>
            <a:srgbClr val="F26B43"/>
          </p15:clr>
        </p15:guide>
        <p15:guide id="12" orient="horz" pos="4320">
          <p15:clr>
            <a:srgbClr val="F26B43"/>
          </p15:clr>
        </p15:guide>
        <p15:guide id="15" pos="552">
          <p15:clr>
            <a:srgbClr val="F26B43"/>
          </p15:clr>
        </p15:guide>
        <p15:guide id="16" pos="1024">
          <p15:clr>
            <a:srgbClr val="F26B43"/>
          </p15:clr>
        </p15:guide>
        <p15:guide id="17" pos="1120">
          <p15:clr>
            <a:srgbClr val="F26B43"/>
          </p15:clr>
        </p15:guide>
        <p15:guide id="18" pos="1584">
          <p15:clr>
            <a:srgbClr val="F26B43"/>
          </p15:clr>
        </p15:guide>
        <p15:guide id="19" pos="1680">
          <p15:clr>
            <a:srgbClr val="F26B43"/>
          </p15:clr>
        </p15:guide>
        <p15:guide id="20" pos="2136">
          <p15:clr>
            <a:srgbClr val="F26B43"/>
          </p15:clr>
        </p15:guide>
        <p15:guide id="21" pos="2232">
          <p15:clr>
            <a:srgbClr val="F26B43"/>
          </p15:clr>
        </p15:guide>
        <p15:guide id="22" pos="2688">
          <p15:clr>
            <a:srgbClr val="F26B43"/>
          </p15:clr>
        </p15:guide>
        <p15:guide id="23" pos="3232">
          <p15:clr>
            <a:srgbClr val="F26B43"/>
          </p15:clr>
        </p15:guide>
        <p15:guide id="24" pos="3328">
          <p15:clr>
            <a:srgbClr val="F26B43"/>
          </p15:clr>
        </p15:guide>
        <p15:guide id="25" pos="3792">
          <p15:clr>
            <a:srgbClr val="F26B43"/>
          </p15:clr>
        </p15:guide>
        <p15:guide id="26" pos="3888">
          <p15:clr>
            <a:srgbClr val="F26B43"/>
          </p15:clr>
        </p15:guide>
        <p15:guide id="27" pos="4344">
          <p15:clr>
            <a:srgbClr val="F26B43"/>
          </p15:clr>
        </p15:guide>
        <p15:guide id="28" pos="4440">
          <p15:clr>
            <a:srgbClr val="F26B43"/>
          </p15:clr>
        </p15:guide>
        <p15:guide id="29" pos="4896">
          <p15:clr>
            <a:srgbClr val="F26B43"/>
          </p15:clr>
        </p15:guide>
        <p15:guide id="30" pos="4992">
          <p15:clr>
            <a:srgbClr val="F26B43"/>
          </p15:clr>
        </p15:guide>
        <p15:guide id="31" pos="5440">
          <p15:clr>
            <a:srgbClr val="F26B43"/>
          </p15:clr>
        </p15:guide>
        <p15:guide id="32" pos="5536">
          <p15:clr>
            <a:srgbClr val="F26B43"/>
          </p15:clr>
        </p15:guide>
        <p15:guide id="33" pos="6000">
          <p15:clr>
            <a:srgbClr val="F26B43"/>
          </p15:clr>
        </p15:guide>
        <p15:guide id="34" pos="6096">
          <p15:clr>
            <a:srgbClr val="F26B43"/>
          </p15:clr>
        </p15:guide>
        <p15:guide id="35" pos="6552">
          <p15:clr>
            <a:srgbClr val="F26B43"/>
          </p15:clr>
        </p15:guide>
        <p15:guide id="36" pos="6648">
          <p15:clr>
            <a:srgbClr val="F26B43"/>
          </p15:clr>
        </p15:guide>
        <p15:guide id="37" pos="7104">
          <p15:clr>
            <a:srgbClr val="F26B43"/>
          </p15:clr>
        </p15:guide>
        <p15:guide id="40" pos="7680">
          <p15:clr>
            <a:srgbClr val="F26B43"/>
          </p15:clr>
        </p15:guide>
        <p15:guide id="41" pos="2784">
          <p15:clr>
            <a:srgbClr val="F26B43"/>
          </p15:clr>
        </p15:guide>
        <p15:guide id="42" pos="384">
          <p15:clr>
            <a:srgbClr val="F26B43"/>
          </p15:clr>
        </p15:guide>
        <p15:guide id="43" pos="288">
          <p15:clr>
            <a:srgbClr val="F26B43"/>
          </p15:clr>
        </p15:guide>
        <p15:guide id="44" pos="7296">
          <p15:clr>
            <a:srgbClr val="F26B43"/>
          </p15:clr>
        </p15:guide>
        <p15:guide id="45" pos="7392">
          <p15:clr>
            <a:srgbClr val="F26B43"/>
          </p15:clr>
        </p15:guide>
        <p15:guide id="46" pos="192">
          <p15:clr>
            <a:srgbClr val="F26B43"/>
          </p15:clr>
        </p15:guide>
        <p15:guide id="47" pos="74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11.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securian.com/lift"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227" y="1499616"/>
            <a:ext cx="5314851" cy="932688"/>
          </a:xfrm>
        </p:spPr>
        <p:txBody>
          <a:bodyPr/>
          <a:lstStyle/>
          <a:p>
            <a:r>
              <a:rPr lang="en-US" dirty="0"/>
              <a:t>Life insurance as a financial tool (LIFT)</a:t>
            </a:r>
          </a:p>
        </p:txBody>
      </p:sp>
      <p:sp>
        <p:nvSpPr>
          <p:cNvPr id="3" name="Subtitle 2"/>
          <p:cNvSpPr>
            <a:spLocks noGrp="1"/>
          </p:cNvSpPr>
          <p:nvPr>
            <p:ph type="subTitle" idx="1"/>
          </p:nvPr>
        </p:nvSpPr>
        <p:spPr/>
        <p:txBody>
          <a:bodyPr/>
          <a:lstStyle/>
          <a:p>
            <a:r>
              <a:rPr lang="en-US" dirty="0"/>
              <a:t>Pre-paying retirement taxes</a:t>
            </a:r>
          </a:p>
        </p:txBody>
      </p:sp>
      <p:sp>
        <p:nvSpPr>
          <p:cNvPr id="4" name="Content Placeholder 3"/>
          <p:cNvSpPr>
            <a:spLocks noGrp="1"/>
          </p:cNvSpPr>
          <p:nvPr>
            <p:ph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Content Placeholder 5"/>
          <p:cNvSpPr>
            <a:spLocks noGrp="1"/>
          </p:cNvSpPr>
          <p:nvPr>
            <p:ph sz="quarter" idx="12"/>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Content Placeholder 7"/>
          <p:cNvSpPr>
            <a:spLocks noGrp="1"/>
          </p:cNvSpPr>
          <p:nvPr>
            <p:ph sz="quarter" idx="14"/>
          </p:nvPr>
        </p:nvSpPr>
        <p:spPr/>
        <p:txBody>
          <a:bodyPr/>
          <a:lstStyle/>
          <a:p>
            <a:endParaRPr lang="en-US"/>
          </a:p>
        </p:txBody>
      </p:sp>
      <p:sp>
        <p:nvSpPr>
          <p:cNvPr id="9" name="Text Placeholder 8"/>
          <p:cNvSpPr>
            <a:spLocks noGrp="1"/>
          </p:cNvSpPr>
          <p:nvPr>
            <p:ph type="body" sz="quarter" idx="15"/>
          </p:nvPr>
        </p:nvSpPr>
        <p:spPr/>
        <p:txBody>
          <a:bodyPr/>
          <a:lstStyle/>
          <a:p>
            <a:endParaRPr lang="en-US"/>
          </a:p>
        </p:txBody>
      </p:sp>
      <p:sp>
        <p:nvSpPr>
          <p:cNvPr id="10" name="Content Placeholder 9"/>
          <p:cNvSpPr>
            <a:spLocks noGrp="1"/>
          </p:cNvSpPr>
          <p:nvPr>
            <p:ph sz="quarter" idx="16"/>
          </p:nvPr>
        </p:nvSpPr>
        <p:spPr/>
        <p:txBody>
          <a:bodyPr/>
          <a:lstStyle/>
          <a:p>
            <a:endParaRPr lang="en-US"/>
          </a:p>
        </p:txBody>
      </p:sp>
      <p:sp>
        <p:nvSpPr>
          <p:cNvPr id="11"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Insurance products issued by Minnesota Life Insurance Company | Securian Life Insurance company</a:t>
            </a:r>
          </a:p>
        </p:txBody>
      </p:sp>
    </p:spTree>
    <p:extLst>
      <p:ext uri="{BB962C8B-B14F-4D97-AF65-F5344CB8AC3E}">
        <p14:creationId xmlns:p14="http://schemas.microsoft.com/office/powerpoint/2010/main" val="311400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Pre-pay options</a:t>
            </a:r>
          </a:p>
        </p:txBody>
      </p:sp>
      <p:sp>
        <p:nvSpPr>
          <p:cNvPr id="3" name="Content Placeholder 2"/>
          <p:cNvSpPr>
            <a:spLocks noGrp="1"/>
          </p:cNvSpPr>
          <p:nvPr>
            <p:ph idx="1"/>
          </p:nvPr>
        </p:nvSpPr>
        <p:spPr/>
        <p:txBody>
          <a:bodyPr/>
          <a:lstStyle/>
          <a:p>
            <a:r>
              <a:rPr lang="en-US" dirty="0"/>
              <a:t>Retirement income assets</a:t>
            </a:r>
          </a:p>
          <a:p>
            <a:pPr lvl="1"/>
            <a:r>
              <a:rPr lang="en-US" dirty="0"/>
              <a:t>Taxed at ordinary income rates</a:t>
            </a:r>
          </a:p>
          <a:p>
            <a:r>
              <a:rPr lang="en-US" dirty="0"/>
              <a:t>Capital assets (investments)</a:t>
            </a:r>
          </a:p>
          <a:p>
            <a:pPr lvl="1"/>
            <a:r>
              <a:rPr lang="en-US" dirty="0"/>
              <a:t>Sequence of returns</a:t>
            </a:r>
          </a:p>
          <a:p>
            <a:pPr lvl="1"/>
            <a:r>
              <a:rPr lang="en-US" dirty="0"/>
              <a:t>Income taxation</a:t>
            </a:r>
          </a:p>
          <a:p>
            <a:r>
              <a:rPr lang="en-US" dirty="0"/>
              <a:t>Tax-advantaged assets</a:t>
            </a:r>
          </a:p>
          <a:p>
            <a:pPr lvl="1"/>
            <a:r>
              <a:rPr lang="en-US" dirty="0"/>
              <a:t>Roth IRA </a:t>
            </a:r>
          </a:p>
          <a:p>
            <a:pPr lvl="1"/>
            <a:r>
              <a:rPr lang="en-US" dirty="0"/>
              <a:t>Roth conversion</a:t>
            </a:r>
          </a:p>
          <a:p>
            <a:pPr lvl="1"/>
            <a:r>
              <a:rPr lang="en-US" dirty="0"/>
              <a:t>Cash value life insurance</a:t>
            </a:r>
          </a:p>
        </p:txBody>
      </p:sp>
    </p:spTree>
    <p:extLst>
      <p:ext uri="{BB962C8B-B14F-4D97-AF65-F5344CB8AC3E}">
        <p14:creationId xmlns:p14="http://schemas.microsoft.com/office/powerpoint/2010/main" val="2258674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Tax-advantaged assets</a:t>
            </a:r>
          </a:p>
        </p:txBody>
      </p:sp>
      <p:pic>
        <p:nvPicPr>
          <p:cNvPr id="4" name="Picture 3">
            <a:extLst>
              <a:ext uri="{FF2B5EF4-FFF2-40B4-BE49-F238E27FC236}">
                <a16:creationId xmlns:a16="http://schemas.microsoft.com/office/drawing/2014/main" id="{A6CD0BB1-FCE7-BBA2-E733-48AC64515A23}"/>
              </a:ext>
            </a:extLst>
          </p:cNvPr>
          <p:cNvPicPr>
            <a:picLocks noChangeAspect="1"/>
          </p:cNvPicPr>
          <p:nvPr/>
        </p:nvPicPr>
        <p:blipFill>
          <a:blip r:embed="rId3"/>
          <a:stretch>
            <a:fillRect/>
          </a:stretch>
        </p:blipFill>
        <p:spPr>
          <a:xfrm>
            <a:off x="876300" y="2407920"/>
            <a:ext cx="10366498" cy="4005237"/>
          </a:xfrm>
          <a:prstGeom prst="rect">
            <a:avLst/>
          </a:prstGeom>
        </p:spPr>
      </p:pic>
    </p:spTree>
    <p:extLst>
      <p:ext uri="{BB962C8B-B14F-4D97-AF65-F5344CB8AC3E}">
        <p14:creationId xmlns:p14="http://schemas.microsoft.com/office/powerpoint/2010/main" val="2707340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D6709-EDDD-5C15-6110-386858A362AB}"/>
              </a:ext>
            </a:extLst>
          </p:cNvPr>
          <p:cNvSpPr>
            <a:spLocks noGrp="1"/>
          </p:cNvSpPr>
          <p:nvPr>
            <p:ph type="title"/>
          </p:nvPr>
        </p:nvSpPr>
        <p:spPr/>
        <p:txBody>
          <a:bodyPr/>
          <a:lstStyle/>
          <a:p>
            <a:r>
              <a:rPr lang="en-US" dirty="0"/>
              <a:t>Pre-fund retirement taxes</a:t>
            </a:r>
            <a:br>
              <a:rPr lang="en-US" dirty="0"/>
            </a:br>
            <a:r>
              <a:rPr lang="en-US" dirty="0"/>
              <a:t>marketing materials</a:t>
            </a:r>
          </a:p>
        </p:txBody>
      </p:sp>
      <p:sp>
        <p:nvSpPr>
          <p:cNvPr id="3" name="Content Placeholder 2">
            <a:extLst>
              <a:ext uri="{FF2B5EF4-FFF2-40B4-BE49-F238E27FC236}">
                <a16:creationId xmlns:a16="http://schemas.microsoft.com/office/drawing/2014/main" id="{D0177A36-2517-D317-D2E9-D28263AF2D26}"/>
              </a:ext>
            </a:extLst>
          </p:cNvPr>
          <p:cNvSpPr>
            <a:spLocks noGrp="1"/>
          </p:cNvSpPr>
          <p:nvPr>
            <p:ph idx="1"/>
          </p:nvPr>
        </p:nvSpPr>
        <p:spPr/>
        <p:txBody>
          <a:bodyPr/>
          <a:lstStyle/>
          <a:p>
            <a:r>
              <a:rPr lang="en-US" dirty="0"/>
              <a:t>Consumer flyer – F82833-32</a:t>
            </a:r>
          </a:p>
          <a:p>
            <a:r>
              <a:rPr lang="en-US" dirty="0"/>
              <a:t>Consumer PowerPoint</a:t>
            </a:r>
          </a:p>
          <a:p>
            <a:r>
              <a:rPr lang="en-US" dirty="0"/>
              <a:t>Illustration presentation</a:t>
            </a:r>
          </a:p>
        </p:txBody>
      </p:sp>
      <p:grpSp>
        <p:nvGrpSpPr>
          <p:cNvPr id="22" name="Group 21">
            <a:extLst>
              <a:ext uri="{FF2B5EF4-FFF2-40B4-BE49-F238E27FC236}">
                <a16:creationId xmlns:a16="http://schemas.microsoft.com/office/drawing/2014/main" id="{8976AE84-BA70-7174-4DA7-1A9201D38752}"/>
              </a:ext>
            </a:extLst>
          </p:cNvPr>
          <p:cNvGrpSpPr/>
          <p:nvPr/>
        </p:nvGrpSpPr>
        <p:grpSpPr>
          <a:xfrm>
            <a:off x="5724493" y="2132620"/>
            <a:ext cx="3461399" cy="4492475"/>
            <a:chOff x="5724493" y="2132620"/>
            <a:chExt cx="3461399" cy="4492475"/>
          </a:xfrm>
        </p:grpSpPr>
        <p:grpSp>
          <p:nvGrpSpPr>
            <p:cNvPr id="4" name="Group 3">
              <a:extLst>
                <a:ext uri="{FF2B5EF4-FFF2-40B4-BE49-F238E27FC236}">
                  <a16:creationId xmlns:a16="http://schemas.microsoft.com/office/drawing/2014/main" id="{7BFDF4EB-E739-4FB6-1F03-D842315EC8DF}"/>
                </a:ext>
              </a:extLst>
            </p:cNvPr>
            <p:cNvGrpSpPr/>
            <p:nvPr/>
          </p:nvGrpSpPr>
          <p:grpSpPr>
            <a:xfrm>
              <a:off x="5724493" y="2159577"/>
              <a:ext cx="3461399" cy="4465518"/>
              <a:chOff x="5724493" y="2159577"/>
              <a:chExt cx="3461399" cy="4465518"/>
            </a:xfrm>
          </p:grpSpPr>
          <p:sp>
            <p:nvSpPr>
              <p:cNvPr id="5" name="Rectangle 4">
                <a:extLst>
                  <a:ext uri="{FF2B5EF4-FFF2-40B4-BE49-F238E27FC236}">
                    <a16:creationId xmlns:a16="http://schemas.microsoft.com/office/drawing/2014/main" id="{C86D66B0-C95A-E892-5F1A-777837B773A6}"/>
                  </a:ext>
                </a:extLst>
              </p:cNvPr>
              <p:cNvSpPr/>
              <p:nvPr/>
            </p:nvSpPr>
            <p:spPr>
              <a:xfrm>
                <a:off x="5843770" y="2316978"/>
                <a:ext cx="3342122" cy="4308117"/>
              </a:xfrm>
              <a:prstGeom prst="rect">
                <a:avLst/>
              </a:prstGeom>
              <a:solidFill>
                <a:schemeClr val="bg1"/>
              </a:solidFill>
              <a:ln w="3175">
                <a:solidFill>
                  <a:schemeClr val="bg1">
                    <a:lumMod val="8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60EE69E-B6D1-5AE1-C0C9-EAA233A6917E}"/>
                  </a:ext>
                </a:extLst>
              </p:cNvPr>
              <p:cNvSpPr/>
              <p:nvPr/>
            </p:nvSpPr>
            <p:spPr>
              <a:xfrm>
                <a:off x="5805011" y="2259301"/>
                <a:ext cx="3342122" cy="4308117"/>
              </a:xfrm>
              <a:prstGeom prst="rect">
                <a:avLst/>
              </a:prstGeom>
              <a:solidFill>
                <a:schemeClr val="bg1"/>
              </a:solidFill>
              <a:ln w="3175">
                <a:solidFill>
                  <a:schemeClr val="bg1">
                    <a:lumMod val="8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79BCF20-123F-EC21-99FD-EF8357D5B627}"/>
                  </a:ext>
                </a:extLst>
              </p:cNvPr>
              <p:cNvSpPr/>
              <p:nvPr/>
            </p:nvSpPr>
            <p:spPr>
              <a:xfrm>
                <a:off x="5766850" y="2209439"/>
                <a:ext cx="3342122" cy="4308117"/>
              </a:xfrm>
              <a:prstGeom prst="rect">
                <a:avLst/>
              </a:prstGeom>
              <a:solidFill>
                <a:schemeClr val="bg1"/>
              </a:solidFill>
              <a:ln w="3175">
                <a:solidFill>
                  <a:schemeClr val="bg1">
                    <a:lumMod val="8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86F33E4-3C73-FB8B-8FF6-26F79E5E4F56}"/>
                  </a:ext>
                </a:extLst>
              </p:cNvPr>
              <p:cNvSpPr/>
              <p:nvPr/>
            </p:nvSpPr>
            <p:spPr>
              <a:xfrm>
                <a:off x="5724493" y="2159577"/>
                <a:ext cx="3342122" cy="4308117"/>
              </a:xfrm>
              <a:prstGeom prst="rect">
                <a:avLst/>
              </a:prstGeom>
              <a:solidFill>
                <a:schemeClr val="bg1"/>
              </a:solidFill>
              <a:ln w="3175">
                <a:solidFill>
                  <a:schemeClr val="bg1">
                    <a:lumMod val="8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Picture 20">
              <a:extLst>
                <a:ext uri="{FF2B5EF4-FFF2-40B4-BE49-F238E27FC236}">
                  <a16:creationId xmlns:a16="http://schemas.microsoft.com/office/drawing/2014/main" id="{1C9D9481-B7C6-045F-905F-F09F2CEF9728}"/>
                </a:ext>
              </a:extLst>
            </p:cNvPr>
            <p:cNvPicPr>
              <a:picLocks noChangeAspect="1"/>
            </p:cNvPicPr>
            <p:nvPr/>
          </p:nvPicPr>
          <p:blipFill>
            <a:blip r:embed="rId3"/>
            <a:stretch>
              <a:fillRect/>
            </a:stretch>
          </p:blipFill>
          <p:spPr>
            <a:xfrm>
              <a:off x="5772021" y="2132620"/>
              <a:ext cx="3335953" cy="4308117"/>
            </a:xfrm>
            <a:prstGeom prst="rect">
              <a:avLst/>
            </a:prstGeom>
            <a:effectLst>
              <a:outerShdw blurRad="50800" dist="38100" dir="8100000" algn="tr" rotWithShape="0">
                <a:prstClr val="black">
                  <a:alpha val="40000"/>
                </a:prstClr>
              </a:outerShdw>
            </a:effectLst>
          </p:spPr>
        </p:pic>
      </p:grpSp>
      <p:pic>
        <p:nvPicPr>
          <p:cNvPr id="19" name="Picture 18">
            <a:extLst>
              <a:ext uri="{FF2B5EF4-FFF2-40B4-BE49-F238E27FC236}">
                <a16:creationId xmlns:a16="http://schemas.microsoft.com/office/drawing/2014/main" id="{2EDA3B36-F51F-CA91-C3C5-5656E40627EF}"/>
              </a:ext>
            </a:extLst>
          </p:cNvPr>
          <p:cNvPicPr>
            <a:picLocks noChangeAspect="1"/>
          </p:cNvPicPr>
          <p:nvPr/>
        </p:nvPicPr>
        <p:blipFill rotWithShape="1">
          <a:blip r:embed="rId4"/>
          <a:srcRect l="-1" t="513" r="1256" b="469"/>
          <a:stretch/>
        </p:blipFill>
        <p:spPr>
          <a:xfrm>
            <a:off x="1555395" y="3883151"/>
            <a:ext cx="3150718" cy="2377441"/>
          </a:xfrm>
          <a:prstGeom prst="rect">
            <a:avLst/>
          </a:prstGeom>
          <a:effectLst>
            <a:outerShdw blurRad="50800" dist="38100" dir="8100000" algn="tr" rotWithShape="0">
              <a:prstClr val="black">
                <a:alpha val="40000"/>
              </a:prstClr>
            </a:outerShdw>
          </a:effectLst>
        </p:spPr>
      </p:pic>
      <p:grpSp>
        <p:nvGrpSpPr>
          <p:cNvPr id="25" name="Group 24">
            <a:extLst>
              <a:ext uri="{FF2B5EF4-FFF2-40B4-BE49-F238E27FC236}">
                <a16:creationId xmlns:a16="http://schemas.microsoft.com/office/drawing/2014/main" id="{3825F03E-55CB-C8FA-338E-5A341976FDF2}"/>
              </a:ext>
            </a:extLst>
          </p:cNvPr>
          <p:cNvGrpSpPr/>
          <p:nvPr/>
        </p:nvGrpSpPr>
        <p:grpSpPr>
          <a:xfrm>
            <a:off x="8436415" y="1318642"/>
            <a:ext cx="3297159" cy="4220715"/>
            <a:chOff x="8357044" y="906870"/>
            <a:chExt cx="3297159" cy="4220715"/>
          </a:xfrm>
        </p:grpSpPr>
        <p:sp>
          <p:nvSpPr>
            <p:cNvPr id="17" name="Rectangle 16">
              <a:extLst>
                <a:ext uri="{FF2B5EF4-FFF2-40B4-BE49-F238E27FC236}">
                  <a16:creationId xmlns:a16="http://schemas.microsoft.com/office/drawing/2014/main" id="{BC7DD914-B884-03BF-B682-F842425264A1}"/>
                </a:ext>
              </a:extLst>
            </p:cNvPr>
            <p:cNvSpPr/>
            <p:nvPr/>
          </p:nvSpPr>
          <p:spPr>
            <a:xfrm>
              <a:off x="8357044" y="956589"/>
              <a:ext cx="3252364" cy="4170996"/>
            </a:xfrm>
            <a:prstGeom prst="rect">
              <a:avLst/>
            </a:prstGeom>
            <a:solidFill>
              <a:schemeClr val="bg1"/>
            </a:solidFill>
            <a:ln w="3175">
              <a:solidFill>
                <a:schemeClr val="bg1">
                  <a:lumMod val="8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a:extLst>
                <a:ext uri="{FF2B5EF4-FFF2-40B4-BE49-F238E27FC236}">
                  <a16:creationId xmlns:a16="http://schemas.microsoft.com/office/drawing/2014/main" id="{8F444366-082C-09CC-C89F-92AF3288DB74}"/>
                </a:ext>
              </a:extLst>
            </p:cNvPr>
            <p:cNvPicPr>
              <a:picLocks noChangeAspect="1"/>
            </p:cNvPicPr>
            <p:nvPr/>
          </p:nvPicPr>
          <p:blipFill rotWithShape="1">
            <a:blip r:embed="rId5"/>
            <a:srcRect l="665" b="1435"/>
            <a:stretch/>
          </p:blipFill>
          <p:spPr>
            <a:xfrm>
              <a:off x="8411827" y="906870"/>
              <a:ext cx="3242376" cy="4162841"/>
            </a:xfrm>
            <a:prstGeom prst="rect">
              <a:avLst/>
            </a:prstGeom>
            <a:effectLst>
              <a:outerShdw blurRad="50800" dist="38100" dir="8100000" algn="tr" rotWithShape="0">
                <a:prstClr val="black">
                  <a:alpha val="40000"/>
                </a:prstClr>
              </a:outerShdw>
            </a:effectLst>
          </p:spPr>
        </p:pic>
      </p:grpSp>
    </p:spTree>
    <p:extLst>
      <p:ext uri="{BB962C8B-B14F-4D97-AF65-F5344CB8AC3E}">
        <p14:creationId xmlns:p14="http://schemas.microsoft.com/office/powerpoint/2010/main" val="3719554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study - George</a:t>
            </a:r>
          </a:p>
        </p:txBody>
      </p:sp>
      <p:sp>
        <p:nvSpPr>
          <p:cNvPr id="3" name="TextBox 2"/>
          <p:cNvSpPr txBox="1"/>
          <p:nvPr/>
        </p:nvSpPr>
        <p:spPr>
          <a:xfrm>
            <a:off x="545479" y="6542314"/>
            <a:ext cx="7488178" cy="261610"/>
          </a:xfrm>
          <a:prstGeom prst="rect">
            <a:avLst/>
          </a:prstGeom>
          <a:noFill/>
        </p:spPr>
        <p:txBody>
          <a:bodyPr wrap="square" rtlCol="0">
            <a:spAutoFit/>
          </a:bodyPr>
          <a:lstStyle/>
          <a:p>
            <a:r>
              <a:rPr lang="en-US" sz="1100" dirty="0"/>
              <a:t>This is a hypothetical example for illustrative purposes only.</a:t>
            </a:r>
          </a:p>
        </p:txBody>
      </p:sp>
    </p:spTree>
    <p:extLst>
      <p:ext uri="{BB962C8B-B14F-4D97-AF65-F5344CB8AC3E}">
        <p14:creationId xmlns:p14="http://schemas.microsoft.com/office/powerpoint/2010/main" val="116483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study – George (at age 40)</a:t>
            </a:r>
          </a:p>
        </p:txBody>
      </p:sp>
      <p:sp>
        <p:nvSpPr>
          <p:cNvPr id="5" name="Content Placeholder 4"/>
          <p:cNvSpPr>
            <a:spLocks noGrp="1"/>
          </p:cNvSpPr>
          <p:nvPr>
            <p:ph idx="1"/>
          </p:nvPr>
        </p:nvSpPr>
        <p:spPr/>
        <p:txBody>
          <a:bodyPr/>
          <a:lstStyle/>
          <a:p>
            <a:r>
              <a:rPr lang="en-US" dirty="0"/>
              <a:t>General inputs or retirement plan information needed for analysis</a:t>
            </a:r>
          </a:p>
          <a:p>
            <a:pPr lvl="1"/>
            <a:r>
              <a:rPr lang="en-US" dirty="0"/>
              <a:t>Retiring at age 65 with 35 years of distributions</a:t>
            </a:r>
          </a:p>
          <a:p>
            <a:pPr lvl="1"/>
            <a:r>
              <a:rPr lang="en-US" dirty="0"/>
              <a:t>Starts with $150,000 in retirement income assets</a:t>
            </a:r>
          </a:p>
          <a:p>
            <a:pPr lvl="1"/>
            <a:r>
              <a:rPr lang="en-US" dirty="0"/>
              <a:t>Assumed Tax rate: 30%</a:t>
            </a:r>
          </a:p>
          <a:p>
            <a:pPr lvl="1"/>
            <a:r>
              <a:rPr lang="en-US" dirty="0"/>
              <a:t>Contributing: $19,000 annually</a:t>
            </a:r>
          </a:p>
          <a:p>
            <a:pPr lvl="1"/>
            <a:r>
              <a:rPr lang="en-US" dirty="0"/>
              <a:t>Contribution increasing by 3% per year</a:t>
            </a:r>
          </a:p>
          <a:p>
            <a:pPr lvl="1"/>
            <a:r>
              <a:rPr lang="en-US" dirty="0"/>
              <a:t>Qualified plan growth rate: 6%</a:t>
            </a:r>
          </a:p>
          <a:p>
            <a:endParaRPr lang="en-US" dirty="0"/>
          </a:p>
        </p:txBody>
      </p:sp>
      <p:sp>
        <p:nvSpPr>
          <p:cNvPr id="6" name="TextBox 5"/>
          <p:cNvSpPr txBox="1"/>
          <p:nvPr/>
        </p:nvSpPr>
        <p:spPr>
          <a:xfrm>
            <a:off x="545479" y="6315983"/>
            <a:ext cx="7488178" cy="430887"/>
          </a:xfrm>
          <a:prstGeom prst="rect">
            <a:avLst/>
          </a:prstGeom>
          <a:noFill/>
        </p:spPr>
        <p:txBody>
          <a:bodyPr wrap="square" rtlCol="0">
            <a:spAutoFit/>
          </a:bodyPr>
          <a:lstStyle/>
          <a:p>
            <a:r>
              <a:rPr lang="en-US" sz="1100" dirty="0"/>
              <a:t>This hypothetical example is for illustrative purposes only. Not based on any particular investment. Assumes 6% annual return. Investments will fluctuate and when redeemed, may be worth more or less than originally invested.</a:t>
            </a:r>
          </a:p>
        </p:txBody>
      </p:sp>
    </p:spTree>
    <p:extLst>
      <p:ext uri="{BB962C8B-B14F-4D97-AF65-F5344CB8AC3E}">
        <p14:creationId xmlns:p14="http://schemas.microsoft.com/office/powerpoint/2010/main" val="338868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study – George (at age 65)</a:t>
            </a:r>
          </a:p>
        </p:txBody>
      </p:sp>
      <p:sp>
        <p:nvSpPr>
          <p:cNvPr id="5" name="Content Placeholder 4"/>
          <p:cNvSpPr>
            <a:spLocks noGrp="1"/>
          </p:cNvSpPr>
          <p:nvPr>
            <p:ph idx="1"/>
          </p:nvPr>
        </p:nvSpPr>
        <p:spPr/>
        <p:txBody>
          <a:bodyPr/>
          <a:lstStyle/>
          <a:p>
            <a:r>
              <a:rPr lang="en-US" dirty="0"/>
              <a:t>Balance of </a:t>
            </a:r>
            <a:r>
              <a:rPr lang="en-US" dirty="0">
                <a:solidFill>
                  <a:schemeClr val="tx2"/>
                </a:solidFill>
              </a:rPr>
              <a:t>$2,138,648 </a:t>
            </a:r>
            <a:r>
              <a:rPr lang="en-US" dirty="0"/>
              <a:t>at the end of year in his retirement income asset</a:t>
            </a:r>
          </a:p>
          <a:p>
            <a:r>
              <a:rPr lang="en-US" dirty="0"/>
              <a:t>Year 1 distribution</a:t>
            </a:r>
          </a:p>
          <a:p>
            <a:pPr lvl="1"/>
            <a:r>
              <a:rPr lang="en-US" dirty="0"/>
              <a:t>Distribution </a:t>
            </a:r>
            <a:r>
              <a:rPr lang="en-US" dirty="0">
                <a:solidFill>
                  <a:schemeClr val="tx2"/>
                </a:solidFill>
              </a:rPr>
              <a:t>$101,841 </a:t>
            </a:r>
            <a:r>
              <a:rPr lang="en-US" dirty="0"/>
              <a:t>(2% annual increase)</a:t>
            </a:r>
          </a:p>
          <a:p>
            <a:pPr lvl="1"/>
            <a:r>
              <a:rPr lang="en-US" dirty="0"/>
              <a:t>Tax due from distribution - </a:t>
            </a:r>
            <a:r>
              <a:rPr lang="en-US" dirty="0">
                <a:solidFill>
                  <a:schemeClr val="tx2"/>
                </a:solidFill>
              </a:rPr>
              <a:t>$30,552 </a:t>
            </a:r>
            <a:r>
              <a:rPr lang="en-US" dirty="0"/>
              <a:t>(30% tax rate)</a:t>
            </a:r>
          </a:p>
        </p:txBody>
      </p:sp>
      <p:sp>
        <p:nvSpPr>
          <p:cNvPr id="8" name="TextBox 7"/>
          <p:cNvSpPr txBox="1"/>
          <p:nvPr/>
        </p:nvSpPr>
        <p:spPr>
          <a:xfrm>
            <a:off x="545479" y="6315983"/>
            <a:ext cx="7488178" cy="430887"/>
          </a:xfrm>
          <a:prstGeom prst="rect">
            <a:avLst/>
          </a:prstGeom>
          <a:noFill/>
        </p:spPr>
        <p:txBody>
          <a:bodyPr wrap="square" rtlCol="0">
            <a:spAutoFit/>
          </a:bodyPr>
          <a:lstStyle/>
          <a:p>
            <a:r>
              <a:rPr lang="en-US" sz="1100" dirty="0"/>
              <a:t>This hypothetical example is for illustrative purposes only. Not based on any particular investment. Assumes 6% annual return. Investments will fluctuate and when redeemed, may be worth more or less than originally invested.</a:t>
            </a:r>
          </a:p>
        </p:txBody>
      </p:sp>
    </p:spTree>
    <p:extLst>
      <p:ext uri="{BB962C8B-B14F-4D97-AF65-F5344CB8AC3E}">
        <p14:creationId xmlns:p14="http://schemas.microsoft.com/office/powerpoint/2010/main" val="1634922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age 99, George has: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Taken </a:t>
            </a:r>
            <a:r>
              <a:rPr lang="en-US" dirty="0">
                <a:solidFill>
                  <a:schemeClr val="tx2"/>
                </a:solidFill>
              </a:rPr>
              <a:t>$5,091,482 </a:t>
            </a:r>
            <a:r>
              <a:rPr lang="en-US" dirty="0"/>
              <a:t>in distributions from retirement income asset</a:t>
            </a:r>
          </a:p>
          <a:p>
            <a:pPr marL="342900" indent="-342900">
              <a:buFont typeface="Arial" panose="020B0604020202020204" pitchFamily="34" charset="0"/>
              <a:buChar char="•"/>
            </a:pPr>
            <a:r>
              <a:rPr lang="en-US" dirty="0"/>
              <a:t>Paid </a:t>
            </a:r>
            <a:r>
              <a:rPr lang="en-US" dirty="0">
                <a:solidFill>
                  <a:schemeClr val="tx2"/>
                </a:solidFill>
              </a:rPr>
              <a:t>$1,527,445</a:t>
            </a:r>
            <a:r>
              <a:rPr lang="en-US" dirty="0"/>
              <a:t> in income taxes from distributions</a:t>
            </a:r>
          </a:p>
        </p:txBody>
      </p:sp>
      <p:sp>
        <p:nvSpPr>
          <p:cNvPr id="6" name="TextBox 5"/>
          <p:cNvSpPr txBox="1"/>
          <p:nvPr/>
        </p:nvSpPr>
        <p:spPr>
          <a:xfrm>
            <a:off x="545479" y="6315983"/>
            <a:ext cx="7488178" cy="430887"/>
          </a:xfrm>
          <a:prstGeom prst="rect">
            <a:avLst/>
          </a:prstGeom>
          <a:noFill/>
        </p:spPr>
        <p:txBody>
          <a:bodyPr wrap="square" rtlCol="0">
            <a:spAutoFit/>
          </a:bodyPr>
          <a:lstStyle/>
          <a:p>
            <a:r>
              <a:rPr lang="en-US" sz="1100" dirty="0"/>
              <a:t>This hypothetical example is for illustrative purposes only. Not based on any particular investment. Assumes 6% annual return. Investments will fluctuate and when redeemed, may be worth more or less than originally invested.</a:t>
            </a:r>
          </a:p>
        </p:txBody>
      </p:sp>
    </p:spTree>
    <p:extLst>
      <p:ext uri="{BB962C8B-B14F-4D97-AF65-F5344CB8AC3E}">
        <p14:creationId xmlns:p14="http://schemas.microsoft.com/office/powerpoint/2010/main" val="3456771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he pre-paid retirement tax?</a:t>
            </a:r>
          </a:p>
        </p:txBody>
      </p:sp>
      <p:sp>
        <p:nvSpPr>
          <p:cNvPr id="4" name="Content Placeholder 3"/>
          <p:cNvSpPr>
            <a:spLocks noGrp="1"/>
          </p:cNvSpPr>
          <p:nvPr>
            <p:ph idx="1"/>
          </p:nvPr>
        </p:nvSpPr>
        <p:spPr/>
        <p:txBody>
          <a:bodyPr/>
          <a:lstStyle/>
          <a:p>
            <a:r>
              <a:rPr lang="en-US" dirty="0"/>
              <a:t>Ideally, use tax-advantaged asset</a:t>
            </a:r>
          </a:p>
          <a:p>
            <a:r>
              <a:rPr lang="en-US" dirty="0"/>
              <a:t>Plus:</a:t>
            </a:r>
          </a:p>
          <a:p>
            <a:pPr lvl="1"/>
            <a:r>
              <a:rPr lang="en-US" dirty="0"/>
              <a:t>Provide death benefit for his family</a:t>
            </a:r>
          </a:p>
          <a:p>
            <a:pPr lvl="1"/>
            <a:r>
              <a:rPr lang="en-US" dirty="0"/>
              <a:t>Protects his retirement number </a:t>
            </a:r>
          </a:p>
          <a:p>
            <a:pPr lvl="1"/>
            <a:r>
              <a:rPr lang="en-US" dirty="0"/>
              <a:t>Pays retirement taxes at death – Income in Respect of a Decedent (IRD) taxes</a:t>
            </a:r>
          </a:p>
          <a:p>
            <a:pPr lvl="1"/>
            <a:r>
              <a:rPr lang="en-US" dirty="0"/>
              <a:t>Potentially asset protected</a:t>
            </a:r>
          </a:p>
        </p:txBody>
      </p:sp>
      <p:sp>
        <p:nvSpPr>
          <p:cNvPr id="6" name="TextBox 5"/>
          <p:cNvSpPr txBox="1"/>
          <p:nvPr/>
        </p:nvSpPr>
        <p:spPr>
          <a:xfrm>
            <a:off x="545479" y="6315983"/>
            <a:ext cx="7488178" cy="430887"/>
          </a:xfrm>
          <a:prstGeom prst="rect">
            <a:avLst/>
          </a:prstGeom>
          <a:noFill/>
        </p:spPr>
        <p:txBody>
          <a:bodyPr wrap="square" rtlCol="0">
            <a:spAutoFit/>
          </a:bodyPr>
          <a:lstStyle/>
          <a:p>
            <a:r>
              <a:rPr lang="en-US" sz="1100" dirty="0"/>
              <a:t>This hypothetical example is for illustrative purposes only. Not based on any particular investment. Assumes 6% annual return. Investments will fluctuate and when redeemed, may be worth more or less than originally invested.</a:t>
            </a:r>
          </a:p>
        </p:txBody>
      </p:sp>
    </p:spTree>
    <p:extLst>
      <p:ext uri="{BB962C8B-B14F-4D97-AF65-F5344CB8AC3E}">
        <p14:creationId xmlns:p14="http://schemas.microsoft.com/office/powerpoint/2010/main" val="72712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a:xfrm>
            <a:off x="0" y="4554855"/>
            <a:ext cx="12192000" cy="9525"/>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a:stretch>
            <a:fillRect/>
          </a:stretch>
        </p:blipFill>
        <p:spPr>
          <a:xfrm>
            <a:off x="1843141" y="1154206"/>
            <a:ext cx="3280575" cy="197333"/>
          </a:xfrm>
          <a:prstGeom prst="rect">
            <a:avLst/>
          </a:prstGeom>
        </p:spPr>
      </p:pic>
      <p:sp>
        <p:nvSpPr>
          <p:cNvPr id="11" name="TextBox 10"/>
          <p:cNvSpPr txBox="1"/>
          <p:nvPr/>
        </p:nvSpPr>
        <p:spPr>
          <a:xfrm>
            <a:off x="545479" y="6293123"/>
            <a:ext cx="10540180" cy="600164"/>
          </a:xfrm>
          <a:prstGeom prst="rect">
            <a:avLst/>
          </a:prstGeom>
          <a:noFill/>
        </p:spPr>
        <p:txBody>
          <a:bodyPr wrap="square" rtlCol="0">
            <a:spAutoFit/>
          </a:bodyPr>
          <a:lstStyle/>
          <a:p>
            <a:r>
              <a:rPr lang="en-US" sz="1100" dirty="0"/>
              <a:t>This hypothetical example is for illustrative purposes only. Not based on any particular investment. Assumes 6% net annual return. Investments will fluctuate and when redeemed, may be worth more or less than originally invested. Premium payments continue ages 40 – 64. Refer to the Premier VUL prospectus and full basic illustration for more information - </a:t>
            </a:r>
            <a:r>
              <a:rPr lang="en-US" sz="900" dirty="0"/>
              <a:t>Case ID 21432019</a:t>
            </a:r>
            <a:r>
              <a:rPr lang="en-US" sz="1100" dirty="0"/>
              <a:t>.</a:t>
            </a:r>
          </a:p>
        </p:txBody>
      </p:sp>
      <p:sp>
        <p:nvSpPr>
          <p:cNvPr id="2" name="TextBox 1"/>
          <p:cNvSpPr txBox="1"/>
          <p:nvPr/>
        </p:nvSpPr>
        <p:spPr>
          <a:xfrm>
            <a:off x="442274" y="1029023"/>
            <a:ext cx="2337368" cy="338554"/>
          </a:xfrm>
          <a:prstGeom prst="rect">
            <a:avLst/>
          </a:prstGeom>
          <a:noFill/>
        </p:spPr>
        <p:txBody>
          <a:bodyPr wrap="square" rtlCol="0">
            <a:spAutoFit/>
          </a:bodyPr>
          <a:lstStyle/>
          <a:p>
            <a:r>
              <a:rPr lang="en-US" sz="1600" dirty="0">
                <a:latin typeface="HurmeGeometricSans4 Bold" panose="020B0800020000000000" pitchFamily="34" charset="0"/>
              </a:rPr>
              <a:t>Premier VUL</a:t>
            </a:r>
          </a:p>
        </p:txBody>
      </p:sp>
      <p:pic>
        <p:nvPicPr>
          <p:cNvPr id="4" name="Picture 3">
            <a:extLst>
              <a:ext uri="{FF2B5EF4-FFF2-40B4-BE49-F238E27FC236}">
                <a16:creationId xmlns:a16="http://schemas.microsoft.com/office/drawing/2014/main" id="{AABAD775-8CB1-DC65-E150-5C02579629F7}"/>
              </a:ext>
            </a:extLst>
          </p:cNvPr>
          <p:cNvPicPr>
            <a:picLocks noChangeAspect="1"/>
          </p:cNvPicPr>
          <p:nvPr/>
        </p:nvPicPr>
        <p:blipFill rotWithShape="1">
          <a:blip r:embed="rId4"/>
          <a:srcRect t="1" r="430" b="88"/>
          <a:stretch/>
        </p:blipFill>
        <p:spPr>
          <a:xfrm>
            <a:off x="1888230" y="590628"/>
            <a:ext cx="5538181" cy="526039"/>
          </a:xfrm>
          <a:prstGeom prst="rect">
            <a:avLst/>
          </a:prstGeom>
        </p:spPr>
      </p:pic>
      <p:pic>
        <p:nvPicPr>
          <p:cNvPr id="13" name="Picture 12">
            <a:extLst>
              <a:ext uri="{FF2B5EF4-FFF2-40B4-BE49-F238E27FC236}">
                <a16:creationId xmlns:a16="http://schemas.microsoft.com/office/drawing/2014/main" id="{C8C1D452-52B6-B89C-BBA2-6E8BFB4F5BB3}"/>
              </a:ext>
            </a:extLst>
          </p:cNvPr>
          <p:cNvPicPr>
            <a:picLocks noChangeAspect="1"/>
          </p:cNvPicPr>
          <p:nvPr/>
        </p:nvPicPr>
        <p:blipFill rotWithShape="1">
          <a:blip r:embed="rId5"/>
          <a:srcRect r="422"/>
          <a:stretch/>
        </p:blipFill>
        <p:spPr>
          <a:xfrm>
            <a:off x="575891" y="1368045"/>
            <a:ext cx="10495764" cy="1278194"/>
          </a:xfrm>
          <a:prstGeom prst="rect">
            <a:avLst/>
          </a:prstGeom>
        </p:spPr>
      </p:pic>
      <p:pic>
        <p:nvPicPr>
          <p:cNvPr id="16" name="Picture 15">
            <a:extLst>
              <a:ext uri="{FF2B5EF4-FFF2-40B4-BE49-F238E27FC236}">
                <a16:creationId xmlns:a16="http://schemas.microsoft.com/office/drawing/2014/main" id="{9BC3DD36-765F-3CD9-5F46-2B6CDF86C769}"/>
              </a:ext>
            </a:extLst>
          </p:cNvPr>
          <p:cNvPicPr>
            <a:picLocks noChangeAspect="1"/>
          </p:cNvPicPr>
          <p:nvPr/>
        </p:nvPicPr>
        <p:blipFill>
          <a:blip r:embed="rId6"/>
          <a:stretch>
            <a:fillRect/>
          </a:stretch>
        </p:blipFill>
        <p:spPr>
          <a:xfrm>
            <a:off x="565844" y="2752097"/>
            <a:ext cx="10500852" cy="1750142"/>
          </a:xfrm>
          <a:prstGeom prst="rect">
            <a:avLst/>
          </a:prstGeom>
        </p:spPr>
      </p:pic>
      <p:cxnSp>
        <p:nvCxnSpPr>
          <p:cNvPr id="10" name="Straight Connector 9"/>
          <p:cNvCxnSpPr/>
          <p:nvPr/>
        </p:nvCxnSpPr>
        <p:spPr>
          <a:xfrm>
            <a:off x="0" y="2681347"/>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12306583-7DFA-1AA0-1784-6795EFF7F12F}"/>
              </a:ext>
            </a:extLst>
          </p:cNvPr>
          <p:cNvPicPr>
            <a:picLocks noChangeAspect="1"/>
          </p:cNvPicPr>
          <p:nvPr/>
        </p:nvPicPr>
        <p:blipFill>
          <a:blip r:embed="rId7"/>
          <a:stretch>
            <a:fillRect/>
          </a:stretch>
        </p:blipFill>
        <p:spPr>
          <a:xfrm>
            <a:off x="546179" y="4631914"/>
            <a:ext cx="10540181" cy="1730477"/>
          </a:xfrm>
          <a:prstGeom prst="rect">
            <a:avLst/>
          </a:prstGeom>
        </p:spPr>
      </p:pic>
    </p:spTree>
    <p:extLst>
      <p:ext uri="{BB962C8B-B14F-4D97-AF65-F5344CB8AC3E}">
        <p14:creationId xmlns:p14="http://schemas.microsoft.com/office/powerpoint/2010/main" val="1076563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$12,500 for 25 years</a:t>
            </a:r>
          </a:p>
        </p:txBody>
      </p:sp>
      <p:sp>
        <p:nvSpPr>
          <p:cNvPr id="4" name="Content Placeholder 3"/>
          <p:cNvSpPr>
            <a:spLocks noGrp="1"/>
          </p:cNvSpPr>
          <p:nvPr>
            <p:ph idx="1"/>
          </p:nvPr>
        </p:nvSpPr>
        <p:spPr>
          <a:xfrm>
            <a:off x="876300" y="2544156"/>
            <a:ext cx="10363200" cy="2724912"/>
          </a:xfrm>
        </p:spPr>
        <p:txBody>
          <a:bodyPr/>
          <a:lstStyle/>
          <a:p>
            <a:r>
              <a:rPr lang="en-US" dirty="0"/>
              <a:t>Tax-advantaged life insurance asset provides $1,527,445 to pay income taxes on distributions from the retirement income asset over 35-year time period and provides a death benefit for his beneficiaries</a:t>
            </a:r>
          </a:p>
        </p:txBody>
      </p:sp>
      <p:sp>
        <p:nvSpPr>
          <p:cNvPr id="7" name="TextBox 6">
            <a:extLst>
              <a:ext uri="{FF2B5EF4-FFF2-40B4-BE49-F238E27FC236}">
                <a16:creationId xmlns:a16="http://schemas.microsoft.com/office/drawing/2014/main" id="{AC5F1AC1-821A-4EB1-A1BF-B1B572D9905D}"/>
              </a:ext>
            </a:extLst>
          </p:cNvPr>
          <p:cNvSpPr txBox="1"/>
          <p:nvPr/>
        </p:nvSpPr>
        <p:spPr>
          <a:xfrm>
            <a:off x="545479" y="6281693"/>
            <a:ext cx="10540180" cy="600164"/>
          </a:xfrm>
          <a:prstGeom prst="rect">
            <a:avLst/>
          </a:prstGeom>
          <a:noFill/>
        </p:spPr>
        <p:txBody>
          <a:bodyPr wrap="square" rtlCol="0">
            <a:spAutoFit/>
          </a:bodyPr>
          <a:lstStyle/>
          <a:p>
            <a:r>
              <a:rPr lang="en-US" sz="1100" dirty="0"/>
              <a:t>This hypothetical example is for illustrative purposes only. Not based on any particular investment. Assumes 6% net annual return. Investments will fluctuate and when redeemed, may be worth more or less than originally invested. Premium payments continue ages 40 – 64. Refer to the Premier VUL prospectus and full basic illustration for more information - </a:t>
            </a:r>
            <a:r>
              <a:rPr lang="en-US" sz="900" dirty="0"/>
              <a:t>Case ID 21432019</a:t>
            </a:r>
            <a:r>
              <a:rPr lang="en-US" sz="1100" dirty="0"/>
              <a:t>.</a:t>
            </a:r>
          </a:p>
        </p:txBody>
      </p:sp>
    </p:spTree>
    <p:extLst>
      <p:ext uri="{BB962C8B-B14F-4D97-AF65-F5344CB8AC3E}">
        <p14:creationId xmlns:p14="http://schemas.microsoft.com/office/powerpoint/2010/main" val="361211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LIFT – Life insurance as a financial tool</a:t>
            </a:r>
          </a:p>
        </p:txBody>
      </p:sp>
      <p:sp>
        <p:nvSpPr>
          <p:cNvPr id="4" name="Content Placeholder 3"/>
          <p:cNvSpPr>
            <a:spLocks noGrp="1"/>
          </p:cNvSpPr>
          <p:nvPr>
            <p:ph idx="1"/>
          </p:nvPr>
        </p:nvSpPr>
        <p:spPr/>
        <p:txBody>
          <a:bodyPr/>
          <a:lstStyle/>
          <a:p>
            <a:r>
              <a:rPr lang="en-US" dirty="0"/>
              <a:t>Help your clients protect their families during their working years</a:t>
            </a:r>
          </a:p>
          <a:p>
            <a:r>
              <a:rPr lang="en-US" dirty="0"/>
              <a:t>Become a source of supplemental retirement income </a:t>
            </a:r>
          </a:p>
          <a:p>
            <a:pPr lvl="1"/>
            <a:r>
              <a:rPr lang="en-US" dirty="0"/>
              <a:t>Fill their retirement income gap</a:t>
            </a:r>
          </a:p>
          <a:p>
            <a:pPr lvl="1"/>
            <a:r>
              <a:rPr lang="en-US" dirty="0"/>
              <a:t>Decrease taxable income in retirement</a:t>
            </a:r>
          </a:p>
          <a:p>
            <a:pPr lvl="1"/>
            <a:r>
              <a:rPr lang="en-US" dirty="0"/>
              <a:t>Transfer their financial legacy to their family</a:t>
            </a:r>
          </a:p>
        </p:txBody>
      </p:sp>
    </p:spTree>
    <p:extLst>
      <p:ext uri="{BB962C8B-B14F-4D97-AF65-F5344CB8AC3E}">
        <p14:creationId xmlns:p14="http://schemas.microsoft.com/office/powerpoint/2010/main" val="181993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LIFT support from Securian Financial</a:t>
            </a:r>
          </a:p>
        </p:txBody>
      </p:sp>
    </p:spTree>
    <p:extLst>
      <p:ext uri="{BB962C8B-B14F-4D97-AF65-F5344CB8AC3E}">
        <p14:creationId xmlns:p14="http://schemas.microsoft.com/office/powerpoint/2010/main" val="3120952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Bookmark this site:</a:t>
            </a:r>
          </a:p>
        </p:txBody>
      </p:sp>
      <p:sp>
        <p:nvSpPr>
          <p:cNvPr id="3" name="Content Placeholder 2"/>
          <p:cNvSpPr>
            <a:spLocks noGrp="1"/>
          </p:cNvSpPr>
          <p:nvPr>
            <p:ph idx="1"/>
          </p:nvPr>
        </p:nvSpPr>
        <p:spPr/>
        <p:txBody>
          <a:bodyPr/>
          <a:lstStyle/>
          <a:p>
            <a:pPr marL="0" indent="0">
              <a:buNone/>
            </a:pPr>
            <a:r>
              <a:rPr lang="en-US" dirty="0">
                <a:hlinkClick r:id="rId3"/>
              </a:rPr>
              <a:t>www.securian.com/lift</a:t>
            </a:r>
            <a:endParaRPr lang="en-US" dirty="0"/>
          </a:p>
          <a:p>
            <a:pPr marL="0" indent="0">
              <a:buNone/>
            </a:pPr>
            <a:endParaRPr lang="en-US" dirty="0"/>
          </a:p>
        </p:txBody>
      </p:sp>
      <p:pic>
        <p:nvPicPr>
          <p:cNvPr id="6" name="Picture 5">
            <a:extLst>
              <a:ext uri="{FF2B5EF4-FFF2-40B4-BE49-F238E27FC236}">
                <a16:creationId xmlns:a16="http://schemas.microsoft.com/office/drawing/2014/main" id="{204FFBC0-B58F-C9C7-07AF-B83F9BE00369}"/>
              </a:ext>
            </a:extLst>
          </p:cNvPr>
          <p:cNvPicPr>
            <a:picLocks noChangeAspect="1"/>
          </p:cNvPicPr>
          <p:nvPr/>
        </p:nvPicPr>
        <p:blipFill rotWithShape="1">
          <a:blip r:embed="rId4"/>
          <a:srcRect l="2194" r="2297" b="1755"/>
          <a:stretch/>
        </p:blipFill>
        <p:spPr>
          <a:xfrm>
            <a:off x="6377617" y="0"/>
            <a:ext cx="5666874" cy="6737684"/>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1430798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a:t>
            </a:r>
          </a:p>
        </p:txBody>
      </p:sp>
      <p:sp>
        <p:nvSpPr>
          <p:cNvPr id="7" name="Content Placeholder 6"/>
          <p:cNvSpPr>
            <a:spLocks noGrp="1"/>
          </p:cNvSpPr>
          <p:nvPr>
            <p:ph idx="1"/>
          </p:nvPr>
        </p:nvSpPr>
        <p:spPr/>
        <p:txBody>
          <a:bodyPr/>
          <a:lstStyle/>
          <a:p>
            <a:pPr marL="0" indent="0">
              <a:buNone/>
            </a:pPr>
            <a:r>
              <a:rPr lang="en-US" b="1" kern="0" dirty="0"/>
              <a:t>Securian Financial and Broker-Dealer</a:t>
            </a:r>
          </a:p>
          <a:p>
            <a:pPr marL="0" indent="0">
              <a:buNone/>
            </a:pPr>
            <a:r>
              <a:rPr lang="en-US" kern="0" dirty="0"/>
              <a:t>1-877-696-6654</a:t>
            </a:r>
          </a:p>
          <a:p>
            <a:endParaRPr lang="en-US" kern="0" dirty="0"/>
          </a:p>
          <a:p>
            <a:pPr marL="0" indent="0">
              <a:buNone/>
            </a:pPr>
            <a:r>
              <a:rPr lang="en-US" b="1" kern="0" dirty="0"/>
              <a:t>Independent Brokerage</a:t>
            </a:r>
          </a:p>
          <a:p>
            <a:pPr marL="0" indent="0">
              <a:buNone/>
            </a:pPr>
            <a:r>
              <a:rPr lang="en-US" kern="0" dirty="0"/>
              <a:t>1-888-413-7860, option 1</a:t>
            </a:r>
          </a:p>
          <a:p>
            <a:endParaRPr lang="en-US" kern="0" dirty="0"/>
          </a:p>
          <a:p>
            <a:endParaRPr lang="en-US" dirty="0"/>
          </a:p>
        </p:txBody>
      </p:sp>
      <p:sp>
        <p:nvSpPr>
          <p:cNvPr id="2" name="Slide Number Placeholder 1"/>
          <p:cNvSpPr>
            <a:spLocks noGrp="1"/>
          </p:cNvSpPr>
          <p:nvPr>
            <p:ph type="sldNum" sz="quarter" idx="4294967295"/>
          </p:nvPr>
        </p:nvSpPr>
        <p:spPr/>
        <p:txBody>
          <a:bodyPr/>
          <a:lstStyle/>
          <a:p>
            <a:endParaRPr lang="en-US" sz="900" dirty="0"/>
          </a:p>
        </p:txBody>
      </p:sp>
      <p:sp>
        <p:nvSpPr>
          <p:cNvPr id="5" name="Content Placeholder 1"/>
          <p:cNvSpPr txBox="1">
            <a:spLocks/>
          </p:cNvSpPr>
          <p:nvPr/>
        </p:nvSpPr>
        <p:spPr>
          <a:xfrm>
            <a:off x="2015074" y="1888068"/>
            <a:ext cx="8229600" cy="3962400"/>
          </a:xfrm>
          <a:prstGeom prst="rect">
            <a:avLst/>
          </a:prstGeom>
        </p:spPr>
        <p:txBody>
          <a:bodyPr vert="horz" lIns="0" tIns="0" rIns="0" bIns="0" rtlCol="0">
            <a:noAutofit/>
          </a:bodyPr>
          <a:lstStyle>
            <a:lvl1pPr marL="0" indent="0" algn="l" rtl="0" eaLnBrk="1" fontAlgn="base" hangingPunct="1">
              <a:spcBef>
                <a:spcPct val="20000"/>
              </a:spcBef>
              <a:spcAft>
                <a:spcPct val="0"/>
              </a:spcAft>
              <a:buFont typeface="Times" pitchFamily="96" charset="0"/>
              <a:buNone/>
              <a:defRPr sz="2400" baseline="0">
                <a:solidFill>
                  <a:schemeClr val="tx1"/>
                </a:solidFill>
                <a:latin typeface="+mn-lt"/>
                <a:ea typeface="ＭＳ Ｐゴシック" charset="-128"/>
                <a:cs typeface="ＭＳ Ｐゴシック" charset="-128"/>
              </a:defRPr>
            </a:lvl1pPr>
            <a:lvl2pPr marL="627063" indent="-287338" algn="l" rtl="0" eaLnBrk="1" fontAlgn="base" hangingPunct="1">
              <a:spcBef>
                <a:spcPct val="20000"/>
              </a:spcBef>
              <a:spcAft>
                <a:spcPct val="0"/>
              </a:spcAft>
              <a:buChar char="–"/>
              <a:defRPr sz="2200">
                <a:solidFill>
                  <a:schemeClr val="tx1"/>
                </a:solidFill>
                <a:latin typeface="+mn-lt"/>
                <a:ea typeface="ＭＳ Ｐゴシック" pitchFamily="-110" charset="-128"/>
              </a:defRPr>
            </a:lvl2pPr>
            <a:lvl3pPr marL="909638" indent="-249238" algn="l" rtl="0" eaLnBrk="1" fontAlgn="base" hangingPunct="1">
              <a:spcBef>
                <a:spcPct val="20000"/>
              </a:spcBef>
              <a:spcAft>
                <a:spcPct val="0"/>
              </a:spcAft>
              <a:buFont typeface="Times" pitchFamily="96" charset="0"/>
              <a:buChar char="•"/>
              <a:defRPr sz="2000">
                <a:solidFill>
                  <a:schemeClr val="tx1"/>
                </a:solidFill>
                <a:latin typeface="+mn-lt"/>
                <a:ea typeface="ＭＳ Ｐゴシック" pitchFamily="-110" charset="-128"/>
              </a:defRPr>
            </a:lvl3pPr>
            <a:lvl4pPr marL="1714500" indent="-342900"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171700" indent="-342900" algn="l" rtl="0" eaLnBrk="1" fontAlgn="base" hangingPunct="1">
              <a:spcBef>
                <a:spcPct val="20000"/>
              </a:spcBef>
              <a:spcAft>
                <a:spcPct val="0"/>
              </a:spcAft>
              <a:defRPr sz="1600">
                <a:solidFill>
                  <a:schemeClr val="tx1"/>
                </a:solidFill>
                <a:latin typeface="+mn-lt"/>
                <a:ea typeface="ＭＳ Ｐゴシック" pitchFamily="-110" charset="-128"/>
              </a:defRPr>
            </a:lvl5pPr>
            <a:lvl6pPr marL="2628900" indent="-342900" algn="l" rtl="0" eaLnBrk="1" fontAlgn="base" hangingPunct="1">
              <a:spcBef>
                <a:spcPct val="20000"/>
              </a:spcBef>
              <a:spcAft>
                <a:spcPct val="0"/>
              </a:spcAft>
              <a:defRPr>
                <a:solidFill>
                  <a:schemeClr val="tx1"/>
                </a:solidFill>
                <a:latin typeface="+mn-lt"/>
                <a:ea typeface="ＭＳ Ｐゴシック" pitchFamily="-110" charset="-128"/>
              </a:defRPr>
            </a:lvl6pPr>
            <a:lvl7pPr marL="3086100" indent="-342900" algn="l" rtl="0" eaLnBrk="1" fontAlgn="base" hangingPunct="1">
              <a:spcBef>
                <a:spcPct val="20000"/>
              </a:spcBef>
              <a:spcAft>
                <a:spcPct val="0"/>
              </a:spcAft>
              <a:defRPr>
                <a:solidFill>
                  <a:schemeClr val="tx1"/>
                </a:solidFill>
                <a:latin typeface="+mn-lt"/>
                <a:ea typeface="ＭＳ Ｐゴシック" pitchFamily="-110" charset="-128"/>
              </a:defRPr>
            </a:lvl7pPr>
            <a:lvl8pPr marL="3543300" indent="-342900" algn="l" rtl="0" eaLnBrk="1" fontAlgn="base" hangingPunct="1">
              <a:spcBef>
                <a:spcPct val="20000"/>
              </a:spcBef>
              <a:spcAft>
                <a:spcPct val="0"/>
              </a:spcAft>
              <a:defRPr>
                <a:solidFill>
                  <a:schemeClr val="tx1"/>
                </a:solidFill>
                <a:latin typeface="+mn-lt"/>
                <a:ea typeface="ＭＳ Ｐゴシック" pitchFamily="-110" charset="-128"/>
              </a:defRPr>
            </a:lvl8pPr>
            <a:lvl9pPr marL="4000500" indent="-342900" algn="l" rtl="0" eaLnBrk="1" fontAlgn="base" hangingPunct="1">
              <a:spcBef>
                <a:spcPct val="20000"/>
              </a:spcBef>
              <a:spcAft>
                <a:spcPct val="0"/>
              </a:spcAft>
              <a:defRPr>
                <a:solidFill>
                  <a:schemeClr val="tx1"/>
                </a:solidFill>
                <a:latin typeface="+mn-lt"/>
                <a:ea typeface="ＭＳ Ｐゴシック" pitchFamily="-110" charset="-128"/>
              </a:defRPr>
            </a:lvl9pPr>
          </a:lstStyle>
          <a:p>
            <a:endParaRPr lang="en-US" kern="0" dirty="0"/>
          </a:p>
        </p:txBody>
      </p:sp>
    </p:spTree>
    <p:extLst>
      <p:ext uri="{BB962C8B-B14F-4D97-AF65-F5344CB8AC3E}">
        <p14:creationId xmlns:p14="http://schemas.microsoft.com/office/powerpoint/2010/main" val="2781095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79622" y="619760"/>
            <a:ext cx="10325100" cy="5467985"/>
          </a:xfrm>
        </p:spPr>
        <p:txBody>
          <a:bodyPr anchor="t" anchorCtr="0">
            <a:normAutofit fontScale="92500" lnSpcReduction="10000"/>
          </a:bodyPr>
          <a:lstStyle/>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Please keep in mind that the primary reason to purchase a life insurance product is the death benefit.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Life insurance products contain fees, such as mortality and expense charges (which may increase over time), and may contain restrictions, such as surrender periods. Variable life insurance products contain fees, such as mortality and expense charges, and may contain restrictions, such as surrender periods. There may also be underlying fund charges and expenses, and additional charges for riders that customize a policy to fit individual needs. Charges and expenses may increase over time. The variable investment options are subject to market risk, including loss of principal.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Product features and availability may vary by state.</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Depending upon actual policy experience, the Owner may need to increase premium payments to keep the policy in force.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The policy design chosen may impact the tax status of the policy. If too much premium is paid, the policy could become a modified endowment contract (MEC). Distributions from a MEC may be taxable and if the taxpayer is under the age of 59 ½ may also be subject to an additional 10% penalty tax.</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Policy loans and withdrawals may create an adverse tax result in the event of lapse or policy surrender and will reduce both the surrender value and death benefit. Withdrawals may be subject to taxation within the first 15 years of the contract. Clients should consult their tax advisor when considering taking a policy loan or withdrawal.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Other than contribution limits or tax treatment, several other factors should be considered before purchasing any of these products. These include investment objectives, costs and expenses, liquidity, safety, fluctuation of principal or return, credit rates, rider availability, surrender periods and other product/ investment characteristics.</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This material may contain a general analysis of federal tax issues. It is not intended for, nor can it be used by any taxpayer for the purpose of avoiding federal tax penalties. This information is provided to support the promotion or marketing of ideas that may benefit a taxpayer. Taxpayers should seek the advice of their own tax and legal advisors regarding any tax and legal issues applicable to their specific circumstances.</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These are general marketing materials and, accordingly, should not be considered investment advice or a recommendation that any particular product or feature is appropriate or suitable for any particular individual. These materials are based on hypothetical scenarios and are not designed for any particular individual or group of individuals (for example, any demographic group by age or occupation). The materials were prepared for financial professionals who are experienced in investment and/or insurance matters. As a result, they should not be reviewed or relied on by any other persons.  Securian Financial Group, and its subsidiaries, have a financial interest in the sale of their products.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Securities offered through Securian Financial Services, Inc., member FINRA/SIPC, 400 Robert Street North, St. Paul, MN 55101-2098, 1-800-820-4205.</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 Financial is the marketing name for Securian Financial Group, Inc., and its subsidiaries. Minnesota Life Insurance Company and Securian Life Insurance Company are subsidiaries of Securian Financial Group, Inc.</a:t>
            </a:r>
          </a:p>
          <a:p>
            <a:pPr marL="0">
              <a:lnSpc>
                <a:spcPct val="120000"/>
              </a:lnSpc>
              <a:spcBef>
                <a:spcPts val="600"/>
              </a:spcBef>
              <a:spcAft>
                <a:spcPts val="0"/>
              </a:spcAft>
              <a:defRPr/>
            </a:pPr>
            <a:r>
              <a:rPr lang="en-US" sz="1000" b="1"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For financial professional use only. Not for use with the public. </a:t>
            </a: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This material may not be reproduced in any way where it would be accessible to the general public.</a:t>
            </a:r>
          </a:p>
          <a:p>
            <a:pPr marL="0">
              <a:lnSpc>
                <a:spcPct val="120000"/>
              </a:lnSpc>
              <a:spcBef>
                <a:spcPts val="600"/>
              </a:spcBef>
              <a:spcAft>
                <a:spcPts val="0"/>
              </a:spcAft>
              <a:defRPr/>
            </a:pPr>
            <a:r>
              <a:rPr lang="en-US" sz="1000" dirty="0"/>
              <a:t>Policy Form Numbers: ICC18-20150, 18-20150 and any state variations</a:t>
            </a:r>
            <a:endParaRPr lang="en-US" sz="1000" dirty="0">
              <a:solidFill>
                <a:srgbClr val="FF0000"/>
              </a:solidFill>
            </a:endParaRPr>
          </a:p>
        </p:txBody>
      </p:sp>
      <p:sp>
        <p:nvSpPr>
          <p:cNvPr id="3" name="Text Placeholder 4"/>
          <p:cNvSpPr txBox="1">
            <a:spLocks/>
          </p:cNvSpPr>
          <p:nvPr/>
        </p:nvSpPr>
        <p:spPr>
          <a:xfrm>
            <a:off x="0" y="5410200"/>
            <a:ext cx="6896100" cy="1447800"/>
          </a:xfrm>
          <a:prstGeom prst="rect">
            <a:avLst/>
          </a:prstGeom>
        </p:spPr>
        <p:txBody>
          <a:bodyPr vert="horz" lIns="0" tIns="0" rIns="0" bIns="347472" rtlCol="0"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kern="1200">
                <a:solidFill>
                  <a:schemeClr val="tx1"/>
                </a:solidFill>
                <a:latin typeface="+mn-lt"/>
                <a:ea typeface="+mn-ea"/>
                <a:cs typeface="+mn-cs"/>
              </a:defRPr>
            </a:lvl1pPr>
            <a:lvl2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2pPr>
            <a:lvl3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3pPr>
            <a:lvl4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4pPr>
            <a:lvl5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450"/>
              </a:spcAft>
              <a:defRPr/>
            </a:pPr>
            <a:r>
              <a:rPr lang="en-US" sz="650" b="1" spc="15" dirty="0">
                <a:solidFill>
                  <a:srgbClr val="000000"/>
                </a:solidFill>
                <a:latin typeface="Arial" panose="020B0604020202020204" pitchFamily="34" charset="0"/>
                <a:ea typeface="Times New Roman" panose="02020603050405020304" pitchFamily="18" charset="0"/>
                <a:cs typeface="Times-Roman"/>
              </a:rPr>
              <a:t>Securian Financial Group, Inc.</a:t>
            </a:r>
            <a:br>
              <a:rPr lang="en-US" sz="650" b="1" spc="15" dirty="0">
                <a:solidFill>
                  <a:srgbClr val="000000"/>
                </a:solidFill>
                <a:latin typeface="Arial" panose="020B0604020202020204" pitchFamily="34" charset="0"/>
                <a:ea typeface="Times New Roman" panose="02020603050405020304" pitchFamily="18" charset="0"/>
                <a:cs typeface="Times-Roman"/>
              </a:rPr>
            </a:br>
            <a:r>
              <a:rPr lang="en-US" sz="650" b="1" spc="15" dirty="0">
                <a:solidFill>
                  <a:srgbClr val="0C7B3F"/>
                </a:solidFill>
                <a:latin typeface="Arial" panose="020B0604020202020204" pitchFamily="34" charset="0"/>
                <a:ea typeface="Times New Roman" panose="02020603050405020304" pitchFamily="18" charset="0"/>
                <a:cs typeface="Times-Roman"/>
              </a:rPr>
              <a:t>securian.com</a:t>
            </a:r>
            <a:endParaRPr lang="en-US" sz="650" dirty="0">
              <a:solidFill>
                <a:srgbClr val="000000"/>
              </a:solidFill>
              <a:latin typeface="Times-Roman"/>
              <a:ea typeface="Times New Roman" panose="02020603050405020304" pitchFamily="18" charset="0"/>
              <a:cs typeface="Times-Roman"/>
            </a:endParaRPr>
          </a:p>
          <a:p>
            <a:pPr>
              <a:defRPr/>
            </a:pPr>
            <a:r>
              <a:rPr lang="en-US" spc="5" dirty="0">
                <a:solidFill>
                  <a:srgbClr val="323232"/>
                </a:solidFill>
                <a:ea typeface="Times New Roman" panose="02020603050405020304" pitchFamily="18" charset="0"/>
                <a:cs typeface="HurmeGeometricSans3-Regular" panose="020B0500020000000000" pitchFamily="34" charset="0"/>
              </a:rPr>
              <a:t>400 Robert Street North, St. Paul, MN 55101-2098</a:t>
            </a:r>
            <a:br>
              <a:rPr lang="en-US" spc="5" dirty="0">
                <a:solidFill>
                  <a:srgbClr val="323232"/>
                </a:solidFill>
                <a:ea typeface="Times New Roman" panose="02020603050405020304" pitchFamily="18" charset="0"/>
                <a:cs typeface="HurmeGeometricSans3-Regular" panose="020B0500020000000000" pitchFamily="34" charset="0"/>
              </a:rPr>
            </a:br>
            <a:r>
              <a:rPr lang="en-US" spc="5" dirty="0">
                <a:solidFill>
                  <a:srgbClr val="323232"/>
                </a:solidFill>
                <a:ea typeface="Times New Roman" panose="02020603050405020304" pitchFamily="18" charset="0"/>
                <a:cs typeface="HurmeGeometricSans3-Regular" panose="020B0500020000000000" pitchFamily="34" charset="0"/>
              </a:rPr>
              <a:t>©2023 Securian Financial Group, Inc. All rights reserved.</a:t>
            </a:r>
            <a:endParaRPr lang="en-US" spc="-10" dirty="0">
              <a:solidFill>
                <a:srgbClr val="323232"/>
              </a:solidFill>
              <a:ea typeface="Times New Roman" panose="02020603050405020304" pitchFamily="18" charset="0"/>
              <a:cs typeface="HurmeGeometricSans3-Regular" panose="020B0500020000000000" pitchFamily="34" charset="0"/>
            </a:endParaRPr>
          </a:p>
          <a:p>
            <a:pPr>
              <a:defRPr/>
            </a:pPr>
            <a:r>
              <a:rPr lang="en-US" b="0" i="0" dirty="0">
                <a:solidFill>
                  <a:srgbClr val="212529"/>
                </a:solidFill>
                <a:effectLst/>
                <a:latin typeface="-apple-system"/>
              </a:rPr>
              <a:t>PREPAYPPT  2578946 </a:t>
            </a:r>
            <a:r>
              <a:rPr lang="en-US" spc="5" dirty="0">
                <a:solidFill>
                  <a:srgbClr val="323232"/>
                </a:solidFill>
                <a:ea typeface="Times New Roman" panose="02020603050405020304" pitchFamily="18" charset="0"/>
                <a:cs typeface="HurmeGeometricSans3-Regular" panose="020B0500020000000000" pitchFamily="34" charset="0"/>
              </a:rPr>
              <a:t> Rev 1-2023   DOFU 1-2023</a:t>
            </a:r>
            <a:endParaRPr lang="en-US" spc="-10" dirty="0">
              <a:solidFill>
                <a:srgbClr val="323232"/>
              </a:solidFill>
              <a:ea typeface="Times New Roman" panose="02020603050405020304" pitchFamily="18" charset="0"/>
              <a:cs typeface="HurmeGeometricSans3-Regular" panose="020B0500020000000000" pitchFamily="34" charset="0"/>
            </a:endParaRPr>
          </a:p>
        </p:txBody>
      </p:sp>
    </p:spTree>
    <p:extLst>
      <p:ext uri="{BB962C8B-B14F-4D97-AF65-F5344CB8AC3E}">
        <p14:creationId xmlns:p14="http://schemas.microsoft.com/office/powerpoint/2010/main" val="640340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43C3-C3CC-4BE7-B415-5E85D8ED44E4}"/>
              </a:ext>
            </a:extLst>
          </p:cNvPr>
          <p:cNvSpPr>
            <a:spLocks noGrp="1"/>
          </p:cNvSpPr>
          <p:nvPr>
            <p:ph type="title"/>
          </p:nvPr>
        </p:nvSpPr>
        <p:spPr>
          <a:xfrm>
            <a:off x="914400" y="1402080"/>
            <a:ext cx="10363200" cy="960120"/>
          </a:xfrm>
        </p:spPr>
        <p:txBody>
          <a:bodyPr/>
          <a:lstStyle/>
          <a:p>
            <a:r>
              <a:rPr lang="en-US" dirty="0"/>
              <a:t>Decisions for retirement dollars</a:t>
            </a:r>
          </a:p>
        </p:txBody>
      </p:sp>
      <p:sp>
        <p:nvSpPr>
          <p:cNvPr id="4" name="Rectangle 3">
            <a:extLst>
              <a:ext uri="{FF2B5EF4-FFF2-40B4-BE49-F238E27FC236}">
                <a16:creationId xmlns:a16="http://schemas.microsoft.com/office/drawing/2014/main" id="{96BA869C-83CD-46F1-95CC-B71900AC9E60}"/>
              </a:ext>
            </a:extLst>
          </p:cNvPr>
          <p:cNvSpPr/>
          <p:nvPr/>
        </p:nvSpPr>
        <p:spPr>
          <a:xfrm>
            <a:off x="685801" y="1980048"/>
            <a:ext cx="3381011" cy="1487053"/>
          </a:xfrm>
          <a:prstGeom prst="rect">
            <a:avLst/>
          </a:prstGeom>
          <a:solidFill>
            <a:srgbClr val="95C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6" name="Rectangle 5">
            <a:extLst>
              <a:ext uri="{FF2B5EF4-FFF2-40B4-BE49-F238E27FC236}">
                <a16:creationId xmlns:a16="http://schemas.microsoft.com/office/drawing/2014/main" id="{E8B68A1D-4001-4F13-A8E1-7B75A1DC97A4}"/>
              </a:ext>
            </a:extLst>
          </p:cNvPr>
          <p:cNvSpPr/>
          <p:nvPr/>
        </p:nvSpPr>
        <p:spPr>
          <a:xfrm>
            <a:off x="4295409" y="1941948"/>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3BA1736C-AE24-49CD-9929-DB6ED9F03090}"/>
              </a:ext>
            </a:extLst>
          </p:cNvPr>
          <p:cNvSpPr/>
          <p:nvPr/>
        </p:nvSpPr>
        <p:spPr>
          <a:xfrm>
            <a:off x="685801" y="3550707"/>
            <a:ext cx="3381011" cy="1487053"/>
          </a:xfrm>
          <a:prstGeom prst="rect">
            <a:avLst/>
          </a:prstGeom>
          <a:solidFill>
            <a:srgbClr val="0AA1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1" name="Text Placeholder 19">
            <a:extLst>
              <a:ext uri="{FF2B5EF4-FFF2-40B4-BE49-F238E27FC236}">
                <a16:creationId xmlns:a16="http://schemas.microsoft.com/office/drawing/2014/main" id="{61A14B57-A180-42F3-8305-4A9BF2C4E93C}"/>
              </a:ext>
            </a:extLst>
          </p:cNvPr>
          <p:cNvSpPr txBox="1">
            <a:spLocks/>
          </p:cNvSpPr>
          <p:nvPr/>
        </p:nvSpPr>
        <p:spPr>
          <a:xfrm>
            <a:off x="781759" y="3728973"/>
            <a:ext cx="3202413" cy="1224355"/>
          </a:xfrm>
          <a:prstGeom prst="rect">
            <a:avLst/>
          </a:prstGeom>
        </p:spPr>
        <p:txBody>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endParaRPr lang="en-US" sz="4800" dirty="0">
              <a:solidFill>
                <a:schemeClr val="tx2"/>
              </a:solidFill>
            </a:endParaRPr>
          </a:p>
        </p:txBody>
      </p:sp>
      <p:sp>
        <p:nvSpPr>
          <p:cNvPr id="16" name="Rectangle 15">
            <a:extLst>
              <a:ext uri="{FF2B5EF4-FFF2-40B4-BE49-F238E27FC236}">
                <a16:creationId xmlns:a16="http://schemas.microsoft.com/office/drawing/2014/main" id="{FFDE4EA8-A91C-4AB0-A629-74018AB2E54F}"/>
              </a:ext>
            </a:extLst>
          </p:cNvPr>
          <p:cNvSpPr/>
          <p:nvPr/>
        </p:nvSpPr>
        <p:spPr>
          <a:xfrm>
            <a:off x="685801" y="5118895"/>
            <a:ext cx="3381011" cy="1487053"/>
          </a:xfrm>
          <a:prstGeom prst="rect">
            <a:avLst/>
          </a:prstGeom>
          <a:solidFill>
            <a:srgbClr val="9294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7" name="Text Placeholder 19">
            <a:extLst>
              <a:ext uri="{FF2B5EF4-FFF2-40B4-BE49-F238E27FC236}">
                <a16:creationId xmlns:a16="http://schemas.microsoft.com/office/drawing/2014/main" id="{2DBDCBD5-37FE-479C-9FCE-ED9BD7F88473}"/>
              </a:ext>
            </a:extLst>
          </p:cNvPr>
          <p:cNvSpPr txBox="1">
            <a:spLocks/>
          </p:cNvSpPr>
          <p:nvPr/>
        </p:nvSpPr>
        <p:spPr>
          <a:xfrm>
            <a:off x="781759" y="5297161"/>
            <a:ext cx="3253173" cy="1224355"/>
          </a:xfrm>
          <a:prstGeom prst="rect">
            <a:avLst/>
          </a:prstGeom>
        </p:spPr>
        <p:txBody>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800" dirty="0">
                <a:solidFill>
                  <a:schemeClr val="tx2"/>
                </a:solidFill>
              </a:rPr>
              <a:t>Pre-pay beneficiary taxes</a:t>
            </a:r>
            <a:endParaRPr lang="en-US" sz="4800" dirty="0">
              <a:solidFill>
                <a:schemeClr val="tx2"/>
              </a:solidFill>
            </a:endParaRPr>
          </a:p>
        </p:txBody>
      </p:sp>
      <p:sp>
        <p:nvSpPr>
          <p:cNvPr id="22" name="Rectangle 21">
            <a:extLst>
              <a:ext uri="{FF2B5EF4-FFF2-40B4-BE49-F238E27FC236}">
                <a16:creationId xmlns:a16="http://schemas.microsoft.com/office/drawing/2014/main" id="{95D1C6F6-4A8D-4580-B7DC-7BC54466499B}"/>
              </a:ext>
            </a:extLst>
          </p:cNvPr>
          <p:cNvSpPr/>
          <p:nvPr/>
        </p:nvSpPr>
        <p:spPr>
          <a:xfrm>
            <a:off x="7902849" y="1941948"/>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F35562E1-65D5-40B0-922A-E369F0FBC056}"/>
              </a:ext>
            </a:extLst>
          </p:cNvPr>
          <p:cNvSpPr/>
          <p:nvPr/>
        </p:nvSpPr>
        <p:spPr>
          <a:xfrm>
            <a:off x="4295409" y="3546028"/>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AC32C934-0E84-4557-B6A2-A6C38951DDA5}"/>
              </a:ext>
            </a:extLst>
          </p:cNvPr>
          <p:cNvSpPr/>
          <p:nvPr/>
        </p:nvSpPr>
        <p:spPr>
          <a:xfrm>
            <a:off x="7902849" y="3546028"/>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A5336021-9E71-44EA-BCED-E4C8D0AA5CCE}"/>
              </a:ext>
            </a:extLst>
          </p:cNvPr>
          <p:cNvSpPr/>
          <p:nvPr/>
        </p:nvSpPr>
        <p:spPr>
          <a:xfrm>
            <a:off x="4289153" y="5150107"/>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91AE301C-2EF4-460E-8208-2998396DC52D}"/>
              </a:ext>
            </a:extLst>
          </p:cNvPr>
          <p:cNvSpPr/>
          <p:nvPr/>
        </p:nvSpPr>
        <p:spPr>
          <a:xfrm>
            <a:off x="7896589" y="5150107"/>
            <a:ext cx="3381011" cy="1487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Text Placeholder 18">
            <a:extLst>
              <a:ext uri="{FF2B5EF4-FFF2-40B4-BE49-F238E27FC236}">
                <a16:creationId xmlns:a16="http://schemas.microsoft.com/office/drawing/2014/main" id="{F603DCDD-1E42-49EB-854C-70FCD36695B6}"/>
              </a:ext>
            </a:extLst>
          </p:cNvPr>
          <p:cNvSpPr txBox="1">
            <a:spLocks/>
          </p:cNvSpPr>
          <p:nvPr/>
        </p:nvSpPr>
        <p:spPr>
          <a:xfrm>
            <a:off x="4374766" y="5250243"/>
            <a:ext cx="3220129" cy="1224355"/>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Currently receiving RMD income</a:t>
            </a:r>
          </a:p>
          <a:p>
            <a:pPr marL="171442" indent="-171442">
              <a:lnSpc>
                <a:spcPct val="100000"/>
              </a:lnSpc>
            </a:pPr>
            <a:r>
              <a:rPr lang="en-US" sz="1600" dirty="0"/>
              <a:t>Concerned about the tax liability of the qualified asset passing to their heirs.</a:t>
            </a:r>
          </a:p>
        </p:txBody>
      </p:sp>
      <p:sp>
        <p:nvSpPr>
          <p:cNvPr id="29" name="Text Placeholder 18">
            <a:extLst>
              <a:ext uri="{FF2B5EF4-FFF2-40B4-BE49-F238E27FC236}">
                <a16:creationId xmlns:a16="http://schemas.microsoft.com/office/drawing/2014/main" id="{AC5A11A3-BE3D-42FE-B099-9001D2030DB8}"/>
              </a:ext>
            </a:extLst>
          </p:cNvPr>
          <p:cNvSpPr txBox="1">
            <a:spLocks/>
          </p:cNvSpPr>
          <p:nvPr/>
        </p:nvSpPr>
        <p:spPr>
          <a:xfrm>
            <a:off x="7977033" y="5267737"/>
            <a:ext cx="3220129" cy="949172"/>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Funds a life insurance policy; solving for the amount of taxes owed on the entire inherited IRA </a:t>
            </a:r>
          </a:p>
        </p:txBody>
      </p:sp>
      <p:sp>
        <p:nvSpPr>
          <p:cNvPr id="38" name="Text Placeholder 19">
            <a:extLst>
              <a:ext uri="{FF2B5EF4-FFF2-40B4-BE49-F238E27FC236}">
                <a16:creationId xmlns:a16="http://schemas.microsoft.com/office/drawing/2014/main" id="{D083FB92-E81E-4044-9CD7-25765EB1211E}"/>
              </a:ext>
            </a:extLst>
          </p:cNvPr>
          <p:cNvSpPr txBox="1">
            <a:spLocks/>
          </p:cNvSpPr>
          <p:nvPr/>
        </p:nvSpPr>
        <p:spPr>
          <a:xfrm>
            <a:off x="777129" y="3866937"/>
            <a:ext cx="3253173" cy="1224355"/>
          </a:xfrm>
          <a:prstGeom prst="rect">
            <a:avLst/>
          </a:prstGeom>
        </p:spPr>
        <p:txBody>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800" dirty="0">
                <a:solidFill>
                  <a:schemeClr val="tx2"/>
                </a:solidFill>
              </a:rPr>
              <a:t>Tax efficient legacy</a:t>
            </a:r>
          </a:p>
          <a:p>
            <a:pPr marL="0" indent="0">
              <a:lnSpc>
                <a:spcPct val="100000"/>
              </a:lnSpc>
              <a:buNone/>
            </a:pPr>
            <a:endParaRPr lang="en-US" sz="4800" dirty="0">
              <a:solidFill>
                <a:schemeClr val="tx2"/>
              </a:solidFill>
            </a:endParaRPr>
          </a:p>
          <a:p>
            <a:pPr marL="0" indent="0">
              <a:lnSpc>
                <a:spcPct val="100000"/>
              </a:lnSpc>
              <a:buNone/>
            </a:pPr>
            <a:endParaRPr lang="en-US" sz="4800" dirty="0">
              <a:solidFill>
                <a:schemeClr val="tx2"/>
              </a:solidFill>
            </a:endParaRPr>
          </a:p>
        </p:txBody>
      </p:sp>
      <p:sp>
        <p:nvSpPr>
          <p:cNvPr id="41" name="Text Placeholder 18">
            <a:extLst>
              <a:ext uri="{FF2B5EF4-FFF2-40B4-BE49-F238E27FC236}">
                <a16:creationId xmlns:a16="http://schemas.microsoft.com/office/drawing/2014/main" id="{66AC8B8F-B9D7-4C29-BCD5-E08BA3A4E76E}"/>
              </a:ext>
            </a:extLst>
          </p:cNvPr>
          <p:cNvSpPr txBox="1">
            <a:spLocks/>
          </p:cNvSpPr>
          <p:nvPr/>
        </p:nvSpPr>
        <p:spPr>
          <a:xfrm>
            <a:off x="4370136" y="3752633"/>
            <a:ext cx="3220129" cy="768563"/>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Does not need required minimum distributions (RMD) for retirement</a:t>
            </a:r>
          </a:p>
          <a:p>
            <a:pPr marL="171442" indent="-171442">
              <a:lnSpc>
                <a:spcPct val="100000"/>
              </a:lnSpc>
            </a:pPr>
            <a:r>
              <a:rPr lang="en-US" sz="1600" dirty="0"/>
              <a:t>Wants to pass a tax efficient legacy to their heirs.</a:t>
            </a:r>
          </a:p>
        </p:txBody>
      </p:sp>
      <p:sp>
        <p:nvSpPr>
          <p:cNvPr id="42" name="Text Placeholder 18">
            <a:extLst>
              <a:ext uri="{FF2B5EF4-FFF2-40B4-BE49-F238E27FC236}">
                <a16:creationId xmlns:a16="http://schemas.microsoft.com/office/drawing/2014/main" id="{7BF31833-5248-4F20-AE84-B3C140D29171}"/>
              </a:ext>
            </a:extLst>
          </p:cNvPr>
          <p:cNvSpPr txBox="1">
            <a:spLocks/>
          </p:cNvSpPr>
          <p:nvPr/>
        </p:nvSpPr>
        <p:spPr>
          <a:xfrm>
            <a:off x="7972403" y="3766921"/>
            <a:ext cx="3013097" cy="933663"/>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Uses those distributions to fund a life insurance policy to pass on to heirs</a:t>
            </a:r>
          </a:p>
        </p:txBody>
      </p:sp>
      <p:sp>
        <p:nvSpPr>
          <p:cNvPr id="5" name="Text Placeholder 19">
            <a:extLst>
              <a:ext uri="{FF2B5EF4-FFF2-40B4-BE49-F238E27FC236}">
                <a16:creationId xmlns:a16="http://schemas.microsoft.com/office/drawing/2014/main" id="{325960C4-BCA5-4352-90CF-36263F854BE2}"/>
              </a:ext>
            </a:extLst>
          </p:cNvPr>
          <p:cNvSpPr txBox="1">
            <a:spLocks/>
          </p:cNvSpPr>
          <p:nvPr/>
        </p:nvSpPr>
        <p:spPr>
          <a:xfrm>
            <a:off x="781757" y="2249228"/>
            <a:ext cx="3202415" cy="1224355"/>
          </a:xfrm>
          <a:prstGeom prst="rect">
            <a:avLst/>
          </a:prstGeom>
        </p:spPr>
        <p:txBody>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800" dirty="0">
                <a:solidFill>
                  <a:schemeClr val="tx2"/>
                </a:solidFill>
              </a:rPr>
              <a:t>Pre-pay retirement taxes</a:t>
            </a:r>
          </a:p>
        </p:txBody>
      </p:sp>
      <p:sp>
        <p:nvSpPr>
          <p:cNvPr id="7" name="Text Placeholder 18">
            <a:extLst>
              <a:ext uri="{FF2B5EF4-FFF2-40B4-BE49-F238E27FC236}">
                <a16:creationId xmlns:a16="http://schemas.microsoft.com/office/drawing/2014/main" id="{B88C61AA-939D-400A-B332-21ADE65333F1}"/>
              </a:ext>
            </a:extLst>
          </p:cNvPr>
          <p:cNvSpPr txBox="1">
            <a:spLocks/>
          </p:cNvSpPr>
          <p:nvPr/>
        </p:nvSpPr>
        <p:spPr>
          <a:xfrm>
            <a:off x="4374764" y="2208661"/>
            <a:ext cx="3220129" cy="1055239"/>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Anticipates the need to pay the taxes that will be due on retirement asset distributions during retirement</a:t>
            </a:r>
          </a:p>
          <a:p>
            <a:pPr marL="171442" indent="-171442">
              <a:lnSpc>
                <a:spcPct val="100000"/>
              </a:lnSpc>
            </a:pPr>
            <a:endParaRPr lang="en-US" sz="1600" dirty="0"/>
          </a:p>
        </p:txBody>
      </p:sp>
      <p:sp>
        <p:nvSpPr>
          <p:cNvPr id="27" name="Text Placeholder 18">
            <a:extLst>
              <a:ext uri="{FF2B5EF4-FFF2-40B4-BE49-F238E27FC236}">
                <a16:creationId xmlns:a16="http://schemas.microsoft.com/office/drawing/2014/main" id="{4B46A56D-60EA-485E-924F-36DE75CCDD7D}"/>
              </a:ext>
            </a:extLst>
          </p:cNvPr>
          <p:cNvSpPr txBox="1">
            <a:spLocks/>
          </p:cNvSpPr>
          <p:nvPr/>
        </p:nvSpPr>
        <p:spPr>
          <a:xfrm>
            <a:off x="7977031" y="2208661"/>
            <a:ext cx="3220129" cy="1055239"/>
          </a:xfrm>
          <a:prstGeom prst="rect">
            <a:avLst/>
          </a:prstGeom>
        </p:spPr>
        <p:txBody>
          <a:bodyPr lIns="0" tIns="0" rIns="0" bIns="0"/>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42" indent="-171442">
              <a:lnSpc>
                <a:spcPct val="100000"/>
              </a:lnSpc>
            </a:pPr>
            <a:r>
              <a:rPr lang="en-US" sz="1600" dirty="0"/>
              <a:t>Funds a life insurance policy; solving for distributions in retirement equal to the tax on retirement asset distributions</a:t>
            </a:r>
          </a:p>
        </p:txBody>
      </p:sp>
    </p:spTree>
    <p:extLst>
      <p:ext uri="{BB962C8B-B14F-4D97-AF65-F5344CB8AC3E}">
        <p14:creationId xmlns:p14="http://schemas.microsoft.com/office/powerpoint/2010/main" val="357254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LIFT strategy:</a:t>
            </a:r>
            <a:br>
              <a:rPr lang="en-US" dirty="0"/>
            </a:br>
            <a:r>
              <a:rPr lang="en-US" dirty="0"/>
              <a:t>pre-funding retirement taxes</a:t>
            </a:r>
          </a:p>
        </p:txBody>
      </p:sp>
    </p:spTree>
    <p:extLst>
      <p:ext uri="{BB962C8B-B14F-4D97-AF65-F5344CB8AC3E}">
        <p14:creationId xmlns:p14="http://schemas.microsoft.com/office/powerpoint/2010/main" val="42985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Target clients</a:t>
            </a:r>
          </a:p>
        </p:txBody>
      </p:sp>
      <p:sp>
        <p:nvSpPr>
          <p:cNvPr id="4" name="Content Placeholder 3"/>
          <p:cNvSpPr>
            <a:spLocks noGrp="1"/>
          </p:cNvSpPr>
          <p:nvPr>
            <p:ph idx="1"/>
          </p:nvPr>
        </p:nvSpPr>
        <p:spPr/>
        <p:txBody>
          <a:bodyPr/>
          <a:lstStyle/>
          <a:p>
            <a:r>
              <a:rPr lang="en-US" dirty="0"/>
              <a:t>Clients between the ages 35-55</a:t>
            </a:r>
          </a:p>
          <a:p>
            <a:r>
              <a:rPr lang="en-US" dirty="0"/>
              <a:t>Contributing the max amounts into their qualified plans </a:t>
            </a:r>
          </a:p>
          <a:p>
            <a:pPr lvl="1"/>
            <a:r>
              <a:rPr lang="en-US" dirty="0"/>
              <a:t>Have income to put into other financial tools</a:t>
            </a:r>
          </a:p>
          <a:p>
            <a:r>
              <a:rPr lang="en-US" dirty="0"/>
              <a:t>Anticipate the taxes that will be owed on retirement distributions</a:t>
            </a:r>
          </a:p>
        </p:txBody>
      </p:sp>
    </p:spTree>
    <p:extLst>
      <p:ext uri="{BB962C8B-B14F-4D97-AF65-F5344CB8AC3E}">
        <p14:creationId xmlns:p14="http://schemas.microsoft.com/office/powerpoint/2010/main" val="391120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an inventory of your client’s toolbox</a:t>
            </a:r>
          </a:p>
        </p:txBody>
      </p:sp>
      <p:pic>
        <p:nvPicPr>
          <p:cNvPr id="5" name="Picture 4">
            <a:extLst>
              <a:ext uri="{FF2B5EF4-FFF2-40B4-BE49-F238E27FC236}">
                <a16:creationId xmlns:a16="http://schemas.microsoft.com/office/drawing/2014/main" id="{DB31ECE3-E2DB-36C5-8C88-9786FE45E638}"/>
              </a:ext>
            </a:extLst>
          </p:cNvPr>
          <p:cNvPicPr>
            <a:picLocks noChangeAspect="1"/>
          </p:cNvPicPr>
          <p:nvPr/>
        </p:nvPicPr>
        <p:blipFill>
          <a:blip r:embed="rId3"/>
          <a:stretch>
            <a:fillRect/>
          </a:stretch>
        </p:blipFill>
        <p:spPr>
          <a:xfrm>
            <a:off x="974855" y="3127744"/>
            <a:ext cx="9871587" cy="1219200"/>
          </a:xfrm>
          <a:prstGeom prst="rect">
            <a:avLst/>
          </a:prstGeom>
        </p:spPr>
      </p:pic>
    </p:spTree>
    <p:extLst>
      <p:ext uri="{BB962C8B-B14F-4D97-AF65-F5344CB8AC3E}">
        <p14:creationId xmlns:p14="http://schemas.microsoft.com/office/powerpoint/2010/main" val="3248653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Phases of life</a:t>
            </a:r>
          </a:p>
        </p:txBody>
      </p:sp>
      <p:pic>
        <p:nvPicPr>
          <p:cNvPr id="4" name="Picture 3">
            <a:extLst>
              <a:ext uri="{FF2B5EF4-FFF2-40B4-BE49-F238E27FC236}">
                <a16:creationId xmlns:a16="http://schemas.microsoft.com/office/drawing/2014/main" id="{E4712CA6-4705-B0C6-9EB7-0F1351B3FA23}"/>
              </a:ext>
            </a:extLst>
          </p:cNvPr>
          <p:cNvPicPr>
            <a:picLocks noChangeAspect="1"/>
          </p:cNvPicPr>
          <p:nvPr/>
        </p:nvPicPr>
        <p:blipFill>
          <a:blip r:embed="rId3"/>
          <a:stretch>
            <a:fillRect/>
          </a:stretch>
        </p:blipFill>
        <p:spPr>
          <a:xfrm>
            <a:off x="589005" y="2461259"/>
            <a:ext cx="11013990" cy="1935482"/>
          </a:xfrm>
          <a:prstGeom prst="rect">
            <a:avLst/>
          </a:prstGeom>
        </p:spPr>
      </p:pic>
    </p:spTree>
    <p:extLst>
      <p:ext uri="{BB962C8B-B14F-4D97-AF65-F5344CB8AC3E}">
        <p14:creationId xmlns:p14="http://schemas.microsoft.com/office/powerpoint/2010/main" val="407821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Retirement income assets</a:t>
            </a:r>
          </a:p>
        </p:txBody>
      </p:sp>
      <p:sp>
        <p:nvSpPr>
          <p:cNvPr id="4" name="Content Placeholder 3"/>
          <p:cNvSpPr>
            <a:spLocks noGrp="1"/>
          </p:cNvSpPr>
          <p:nvPr>
            <p:ph idx="1"/>
          </p:nvPr>
        </p:nvSpPr>
        <p:spPr/>
        <p:txBody>
          <a:bodyPr/>
          <a:lstStyle/>
          <a:p>
            <a:r>
              <a:rPr lang="en-US" dirty="0"/>
              <a:t>Qualified plan assets are a retirement income financial tool</a:t>
            </a:r>
          </a:p>
          <a:p>
            <a:r>
              <a:rPr lang="en-US" dirty="0"/>
              <a:t>Pre-tax contributions, but income taxed on distributions</a:t>
            </a:r>
          </a:p>
          <a:p>
            <a:r>
              <a:rPr lang="en-US" dirty="0"/>
              <a:t>What if your clients can pre-fund the taxes on their retirement distributions?</a:t>
            </a:r>
          </a:p>
          <a:p>
            <a:pPr marL="0" indent="0">
              <a:buNone/>
            </a:pPr>
            <a:endParaRPr lang="en-US" dirty="0"/>
          </a:p>
        </p:txBody>
      </p:sp>
    </p:spTree>
    <p:extLst>
      <p:ext uri="{BB962C8B-B14F-4D97-AF65-F5344CB8AC3E}">
        <p14:creationId xmlns:p14="http://schemas.microsoft.com/office/powerpoint/2010/main" val="223444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assets</a:t>
            </a:r>
          </a:p>
        </p:txBody>
      </p:sp>
      <p:pic>
        <p:nvPicPr>
          <p:cNvPr id="5" name="Picture 4">
            <a:extLst>
              <a:ext uri="{FF2B5EF4-FFF2-40B4-BE49-F238E27FC236}">
                <a16:creationId xmlns:a16="http://schemas.microsoft.com/office/drawing/2014/main" id="{1D9BFEAF-EF60-F25D-F3DC-9C63A560BA97}"/>
              </a:ext>
            </a:extLst>
          </p:cNvPr>
          <p:cNvPicPr>
            <a:picLocks noChangeAspect="1"/>
          </p:cNvPicPr>
          <p:nvPr/>
        </p:nvPicPr>
        <p:blipFill>
          <a:blip r:embed="rId3"/>
          <a:stretch>
            <a:fillRect/>
          </a:stretch>
        </p:blipFill>
        <p:spPr>
          <a:xfrm>
            <a:off x="876300" y="2486581"/>
            <a:ext cx="10120379" cy="3926576"/>
          </a:xfrm>
          <a:prstGeom prst="rect">
            <a:avLst/>
          </a:prstGeom>
        </p:spPr>
      </p:pic>
    </p:spTree>
    <p:extLst>
      <p:ext uri="{BB962C8B-B14F-4D97-AF65-F5344CB8AC3E}">
        <p14:creationId xmlns:p14="http://schemas.microsoft.com/office/powerpoint/2010/main" val="2629702731"/>
      </p:ext>
    </p:extLst>
  </p:cSld>
  <p:clrMapOvr>
    <a:masterClrMapping/>
  </p:clrMapOvr>
</p:sld>
</file>

<file path=ppt/theme/theme1.xml><?xml version="1.0" encoding="utf-8"?>
<a:theme xmlns:a="http://schemas.openxmlformats.org/drawingml/2006/main" name="1_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PP.potx" id="{807306DD-3A14-445E-BF7B-57943B155321}" vid="{4A7F5584-6D59-4FB2-8166-54C9C94A81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4673</TotalTime>
  <Words>3045</Words>
  <Application>Microsoft Office PowerPoint</Application>
  <PresentationFormat>Widescreen</PresentationFormat>
  <Paragraphs>229</Paragraphs>
  <Slides>23</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-apple-system</vt:lpstr>
      <vt:lpstr>Arial</vt:lpstr>
      <vt:lpstr>Calibri</vt:lpstr>
      <vt:lpstr>Courier New</vt:lpstr>
      <vt:lpstr>HurmeGeometricSans3-Regular</vt:lpstr>
      <vt:lpstr>HurmeGeometricSans4 Bold</vt:lpstr>
      <vt:lpstr>Times</vt:lpstr>
      <vt:lpstr>Times-Roman</vt:lpstr>
      <vt:lpstr>1_Office Theme</vt:lpstr>
      <vt:lpstr>Life insurance as a financial tool (LIFT)</vt:lpstr>
      <vt:lpstr>LIFT – Life insurance as a financial tool</vt:lpstr>
      <vt:lpstr>Decisions for retirement dollars</vt:lpstr>
      <vt:lpstr>LIFT strategy: pre-funding retirement taxes</vt:lpstr>
      <vt:lpstr>Target clients</vt:lpstr>
      <vt:lpstr>Take an inventory of your client’s toolbox</vt:lpstr>
      <vt:lpstr>Phases of life</vt:lpstr>
      <vt:lpstr>Retirement income assets</vt:lpstr>
      <vt:lpstr>Retirement income assets</vt:lpstr>
      <vt:lpstr>Pre-pay options</vt:lpstr>
      <vt:lpstr>Tax-advantaged assets</vt:lpstr>
      <vt:lpstr>Pre-fund retirement taxes marketing materials</vt:lpstr>
      <vt:lpstr>Case study - George</vt:lpstr>
      <vt:lpstr>Case study – George (at age 40)</vt:lpstr>
      <vt:lpstr>Case study – George (at age 65)</vt:lpstr>
      <vt:lpstr>At age 99, George has:</vt:lpstr>
      <vt:lpstr>What if he pre-paid retirement tax?</vt:lpstr>
      <vt:lpstr>PowerPoint Presentation</vt:lpstr>
      <vt:lpstr>For $12,500 for 25 years</vt:lpstr>
      <vt:lpstr>LIFT support from Securian Financial</vt:lpstr>
      <vt:lpstr>Bookmark this site:</vt:lpstr>
      <vt:lpstr>Questions</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Norton, Holly D.</dc:creator>
  <cp:lastModifiedBy>Huberty, Douglas J.</cp:lastModifiedBy>
  <cp:revision>66</cp:revision>
  <dcterms:created xsi:type="dcterms:W3CDTF">2018-07-26T19:32:10Z</dcterms:created>
  <dcterms:modified xsi:type="dcterms:W3CDTF">2023-02-08T20:53:10Z</dcterms:modified>
</cp:coreProperties>
</file>