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7" r:id="rId2"/>
    <p:sldId id="312" r:id="rId3"/>
    <p:sldId id="337" r:id="rId4"/>
    <p:sldId id="339" r:id="rId5"/>
    <p:sldId id="338" r:id="rId6"/>
    <p:sldId id="293" r:id="rId7"/>
    <p:sldId id="326" r:id="rId8"/>
    <p:sldId id="327" r:id="rId9"/>
    <p:sldId id="331" r:id="rId10"/>
    <p:sldId id="330" r:id="rId11"/>
    <p:sldId id="332" r:id="rId12"/>
    <p:sldId id="334" r:id="rId13"/>
    <p:sldId id="333" r:id="rId14"/>
    <p:sldId id="328" r:id="rId15"/>
    <p:sldId id="340" r:id="rId16"/>
    <p:sldId id="287" r:id="rId17"/>
    <p:sldId id="285" r:id="rId18"/>
    <p:sldId id="402" r:id="rId19"/>
    <p:sldId id="290" r:id="rId20"/>
    <p:sldId id="344" r:id="rId21"/>
    <p:sldId id="343"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059" autoAdjust="0"/>
    <p:restoredTop sz="87814" autoAdjust="0"/>
  </p:normalViewPr>
  <p:slideViewPr>
    <p:cSldViewPr snapToGrid="0">
      <p:cViewPr>
        <p:scale>
          <a:sx n="272" d="100"/>
          <a:sy n="272" d="100"/>
        </p:scale>
        <p:origin x="-692" y="-9360"/>
      </p:cViewPr>
      <p:guideLst/>
    </p:cSldViewPr>
  </p:slideViewPr>
  <p:notesTextViewPr>
    <p:cViewPr>
      <p:scale>
        <a:sx n="1" d="1"/>
        <a:sy n="1" d="1"/>
      </p:scale>
      <p:origin x="0" y="0"/>
    </p:cViewPr>
  </p:notesTextViewPr>
  <p:sorterViewPr>
    <p:cViewPr varScale="1">
      <p:scale>
        <a:sx n="100" d="100"/>
        <a:sy n="100" d="100"/>
      </p:scale>
      <p:origin x="0" y="-1398"/>
    </p:cViewPr>
  </p:sorterViewPr>
  <p:notesViewPr>
    <p:cSldViewPr snapToGrid="0">
      <p:cViewPr varScale="1">
        <p:scale>
          <a:sx n="83" d="100"/>
          <a:sy n="83" d="100"/>
        </p:scale>
        <p:origin x="3810"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E324C5C-C227-409B-B898-1ED1DBD44DAA}" type="datetimeFigureOut">
              <a:rPr lang="en-US" smtClean="0"/>
              <a:t>02/08/2023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54B72BD-49BF-425F-B7CF-DCC3FB2E4BFC}" type="slidenum">
              <a:rPr lang="en-US" smtClean="0"/>
              <a:t>‹#›</a:t>
            </a:fld>
            <a:endParaRPr lang="en-US"/>
          </a:p>
        </p:txBody>
      </p:sp>
    </p:spTree>
    <p:extLst>
      <p:ext uri="{BB962C8B-B14F-4D97-AF65-F5344CB8AC3E}">
        <p14:creationId xmlns:p14="http://schemas.microsoft.com/office/powerpoint/2010/main" val="183729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741EE86-BA97-446A-81BA-90B33C5446E2}" type="slidenum">
              <a:rPr lang="en-US">
                <a:solidFill>
                  <a:prstClr val="black"/>
                </a:solidFill>
                <a:latin typeface="Calibri" panose="020F0502020204030204"/>
              </a:rPr>
              <a:pPr defTabSz="465887">
                <a:defRPr/>
              </a:pPr>
              <a:t>1</a:t>
            </a:fld>
            <a:endParaRPr lang="en-US">
              <a:solidFill>
                <a:prstClr val="black"/>
              </a:solidFill>
              <a:latin typeface="Calibri" panose="020F0502020204030204"/>
            </a:endParaRPr>
          </a:p>
        </p:txBody>
      </p:sp>
    </p:spTree>
    <p:extLst>
      <p:ext uri="{BB962C8B-B14F-4D97-AF65-F5344CB8AC3E}">
        <p14:creationId xmlns:p14="http://schemas.microsoft.com/office/powerpoint/2010/main" val="11576135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illustrate how sequence of returns risk works, let’s look at a hypothetical example involving two couples who are just entering retirement. We’ll reverse the rate of return sequence for each couple’s investment and illustrate the impact.</a:t>
            </a:r>
          </a:p>
          <a:p>
            <a:endParaRPr lang="en-US" dirty="0"/>
          </a:p>
          <a:p>
            <a:r>
              <a:rPr lang="en-US" b="1" dirty="0"/>
              <a:t>Example: How sequence of returns affects two different couples</a:t>
            </a:r>
          </a:p>
          <a:p>
            <a:r>
              <a:rPr lang="en-US" dirty="0"/>
              <a:t>Both couples begin with a portfolio balance of $500,000 and over 30 years make 5 percent annual withdrawals ($25,000, plus annual increases to account for inflation). Both couples expect the same average annual net return of 6 percent.</a:t>
            </a:r>
          </a:p>
          <a:p>
            <a:endParaRPr lang="en-US" dirty="0"/>
          </a:p>
          <a:p>
            <a:r>
              <a:rPr lang="en-US" dirty="0"/>
              <a:t>&lt;Content on slides 10-16 taken from “Sequence of returns” flyer; F82833-36; Rev/DOFU 5-2022; Advertising tracking number: 2111861&gt;</a:t>
            </a:r>
          </a:p>
        </p:txBody>
      </p:sp>
      <p:sp>
        <p:nvSpPr>
          <p:cNvPr id="4" name="Slide Number Placeholder 3"/>
          <p:cNvSpPr>
            <a:spLocks noGrp="1"/>
          </p:cNvSpPr>
          <p:nvPr>
            <p:ph type="sldNum" sz="quarter" idx="10"/>
          </p:nvPr>
        </p:nvSpPr>
        <p:spPr/>
        <p:txBody>
          <a:bodyPr/>
          <a:lstStyle/>
          <a:p>
            <a:fld id="{054B72BD-49BF-425F-B7CF-DCC3FB2E4BFC}" type="slidenum">
              <a:rPr lang="en-US" smtClean="0"/>
              <a:t>10</a:t>
            </a:fld>
            <a:endParaRPr lang="en-US"/>
          </a:p>
        </p:txBody>
      </p:sp>
    </p:spTree>
    <p:extLst>
      <p:ext uri="{BB962C8B-B14F-4D97-AF65-F5344CB8AC3E}">
        <p14:creationId xmlns:p14="http://schemas.microsoft.com/office/powerpoint/2010/main" val="1438339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Poor returns early, strong returns later</a:t>
            </a:r>
          </a:p>
          <a:p>
            <a:r>
              <a:rPr lang="en-US" dirty="0"/>
              <a:t>Dave and Joan experience poor early returns and strong returns later on, which results in a depleted investment portfolio by year 13, at their mutual age of 78.</a:t>
            </a:r>
          </a:p>
        </p:txBody>
      </p:sp>
      <p:sp>
        <p:nvSpPr>
          <p:cNvPr id="4" name="Slide Number Placeholder 3"/>
          <p:cNvSpPr>
            <a:spLocks noGrp="1"/>
          </p:cNvSpPr>
          <p:nvPr>
            <p:ph type="sldNum" sz="quarter" idx="10"/>
          </p:nvPr>
        </p:nvSpPr>
        <p:spPr/>
        <p:txBody>
          <a:bodyPr/>
          <a:lstStyle/>
          <a:p>
            <a:fld id="{054B72BD-49BF-425F-B7CF-DCC3FB2E4BFC}" type="slidenum">
              <a:rPr lang="en-US" smtClean="0"/>
              <a:t>11</a:t>
            </a:fld>
            <a:endParaRPr lang="en-US"/>
          </a:p>
        </p:txBody>
      </p:sp>
    </p:spTree>
    <p:extLst>
      <p:ext uri="{BB962C8B-B14F-4D97-AF65-F5344CB8AC3E}">
        <p14:creationId xmlns:p14="http://schemas.microsoft.com/office/powerpoint/2010/main" val="26177706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p:txBody>
      </p:sp>
      <p:sp>
        <p:nvSpPr>
          <p:cNvPr id="4" name="Slide Number Placeholder 3"/>
          <p:cNvSpPr>
            <a:spLocks noGrp="1"/>
          </p:cNvSpPr>
          <p:nvPr>
            <p:ph type="sldNum" sz="quarter" idx="10"/>
          </p:nvPr>
        </p:nvSpPr>
        <p:spPr/>
        <p:txBody>
          <a:bodyPr/>
          <a:lstStyle/>
          <a:p>
            <a:fld id="{054B72BD-49BF-425F-B7CF-DCC3FB2E4BFC}" type="slidenum">
              <a:rPr lang="en-US" smtClean="0"/>
              <a:t>12</a:t>
            </a:fld>
            <a:endParaRPr lang="en-US"/>
          </a:p>
        </p:txBody>
      </p:sp>
    </p:spTree>
    <p:extLst>
      <p:ext uri="{BB962C8B-B14F-4D97-AF65-F5344CB8AC3E}">
        <p14:creationId xmlns:p14="http://schemas.microsoft.com/office/powerpoint/2010/main" val="35512809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Strong returns early, poor returns later</a:t>
            </a:r>
          </a:p>
          <a:p>
            <a:r>
              <a:rPr lang="en-US" dirty="0"/>
              <a:t>On the other hand, Jeff and Wendy experience positive returns in the early years, and negative returns later, still leaving them with a comfortable portfolio at their mutual age of 78.</a:t>
            </a:r>
          </a:p>
        </p:txBody>
      </p:sp>
      <p:sp>
        <p:nvSpPr>
          <p:cNvPr id="4" name="Slide Number Placeholder 3"/>
          <p:cNvSpPr>
            <a:spLocks noGrp="1"/>
          </p:cNvSpPr>
          <p:nvPr>
            <p:ph type="sldNum" sz="quarter" idx="10"/>
          </p:nvPr>
        </p:nvSpPr>
        <p:spPr/>
        <p:txBody>
          <a:bodyPr/>
          <a:lstStyle/>
          <a:p>
            <a:fld id="{054B72BD-49BF-425F-B7CF-DCC3FB2E4BFC}" type="slidenum">
              <a:rPr lang="en-US" smtClean="0"/>
              <a:t>13</a:t>
            </a:fld>
            <a:endParaRPr lang="en-US"/>
          </a:p>
        </p:txBody>
      </p:sp>
    </p:spTree>
    <p:extLst>
      <p:ext uri="{BB962C8B-B14F-4D97-AF65-F5344CB8AC3E}">
        <p14:creationId xmlns:p14="http://schemas.microsoft.com/office/powerpoint/2010/main" val="10604713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a:t>
            </a:r>
            <a:r>
              <a:rPr lang="en-US" baseline="0" dirty="0"/>
              <a:t> slide</a:t>
            </a:r>
            <a:endParaRPr lang="en-US" dirty="0"/>
          </a:p>
        </p:txBody>
      </p:sp>
      <p:sp>
        <p:nvSpPr>
          <p:cNvPr id="4" name="Slide Number Placeholder 3"/>
          <p:cNvSpPr>
            <a:spLocks noGrp="1"/>
          </p:cNvSpPr>
          <p:nvPr>
            <p:ph type="sldNum" sz="quarter" idx="10"/>
          </p:nvPr>
        </p:nvSpPr>
        <p:spPr/>
        <p:txBody>
          <a:bodyPr/>
          <a:lstStyle/>
          <a:p>
            <a:fld id="{054B72BD-49BF-425F-B7CF-DCC3FB2E4BFC}" type="slidenum">
              <a:rPr lang="en-US" smtClean="0"/>
              <a:t>14</a:t>
            </a:fld>
            <a:endParaRPr lang="en-US"/>
          </a:p>
        </p:txBody>
      </p:sp>
    </p:spTree>
    <p:extLst>
      <p:ext uri="{BB962C8B-B14F-4D97-AF65-F5344CB8AC3E}">
        <p14:creationId xmlns:p14="http://schemas.microsoft.com/office/powerpoint/2010/main" val="21998512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retreating from the markets would reduce your clients’ exposure to sequence of returns risk, it may also lower the growth potential of their portfolio – and lessen its ability to provide them with adequate long-term income.</a:t>
            </a:r>
          </a:p>
          <a:p>
            <a:endParaRPr lang="en-US" dirty="0"/>
          </a:p>
          <a:p>
            <a:r>
              <a:rPr lang="en-US" dirty="0"/>
              <a:t>To counteract the risk of poor returns early in your retirement, consider using a portion of your clients’ retirement income to purchase a product or products that include principal guarantees, which may be purchased for an additional cost and may be subject to limitations.</a:t>
            </a:r>
          </a:p>
          <a:p>
            <a:endParaRPr lang="en-US" dirty="0"/>
          </a:p>
          <a:p>
            <a:r>
              <a:rPr lang="en-US" dirty="0"/>
              <a:t>That way a portion of their assets are protected against declines in periods of poor returns. And they’ll still have the ability to benefit from potential market gains over the long term.</a:t>
            </a:r>
          </a:p>
        </p:txBody>
      </p:sp>
      <p:sp>
        <p:nvSpPr>
          <p:cNvPr id="4" name="Slide Number Placeholder 3"/>
          <p:cNvSpPr>
            <a:spLocks noGrp="1"/>
          </p:cNvSpPr>
          <p:nvPr>
            <p:ph type="sldNum" sz="quarter" idx="10"/>
          </p:nvPr>
        </p:nvSpPr>
        <p:spPr/>
        <p:txBody>
          <a:bodyPr/>
          <a:lstStyle/>
          <a:p>
            <a:fld id="{054B72BD-49BF-425F-B7CF-DCC3FB2E4BFC}" type="slidenum">
              <a:rPr lang="en-US" smtClean="0"/>
              <a:t>15</a:t>
            </a:fld>
            <a:endParaRPr lang="en-US"/>
          </a:p>
        </p:txBody>
      </p:sp>
    </p:spTree>
    <p:extLst>
      <p:ext uri="{BB962C8B-B14F-4D97-AF65-F5344CB8AC3E}">
        <p14:creationId xmlns:p14="http://schemas.microsoft.com/office/powerpoint/2010/main" val="6160943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Sequence of returns flyer</a:t>
            </a:r>
          </a:p>
          <a:p>
            <a:r>
              <a:rPr lang="en-US" dirty="0"/>
              <a:t>(F82833-36) Helps clients understand the sequence of returns risk in their retirement portfolio.</a:t>
            </a:r>
          </a:p>
          <a:p>
            <a:endParaRPr lang="en-US" dirty="0"/>
          </a:p>
          <a:p>
            <a:r>
              <a:rPr lang="en-US" dirty="0"/>
              <a:t>&lt;note to presenter: hyperlink to flyer embedded in the graphic&gt;</a:t>
            </a:r>
          </a:p>
        </p:txBody>
      </p:sp>
      <p:sp>
        <p:nvSpPr>
          <p:cNvPr id="4" name="Slide Number Placeholder 3"/>
          <p:cNvSpPr>
            <a:spLocks noGrp="1"/>
          </p:cNvSpPr>
          <p:nvPr>
            <p:ph type="sldNum" sz="quarter" idx="10"/>
          </p:nvPr>
        </p:nvSpPr>
        <p:spPr/>
        <p:txBody>
          <a:bodyPr/>
          <a:lstStyle/>
          <a:p>
            <a:fld id="{EB99F28A-1484-46D2-B1E1-56CA60CC8B40}" type="slidenum">
              <a:rPr lang="en-US" smtClean="0"/>
              <a:pPr/>
              <a:t>16</a:t>
            </a:fld>
            <a:endParaRPr lang="en-US" dirty="0"/>
          </a:p>
        </p:txBody>
      </p:sp>
    </p:spTree>
    <p:extLst>
      <p:ext uri="{BB962C8B-B14F-4D97-AF65-F5344CB8AC3E}">
        <p14:creationId xmlns:p14="http://schemas.microsoft.com/office/powerpoint/2010/main" val="41625235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Securian Financial is proud to announce several new additions to our “Life Insurance as a Financial Tool” (LIFT) campaign. Use our LIFT microsite, calculator and other content to help you show clients how life insurance is an ideal tool throughout life’s phases. </a:t>
            </a:r>
          </a:p>
          <a:p>
            <a:endParaRPr lang="en-US" dirty="0"/>
          </a:p>
        </p:txBody>
      </p:sp>
      <p:sp>
        <p:nvSpPr>
          <p:cNvPr id="4" name="Slide Number Placeholder 3"/>
          <p:cNvSpPr>
            <a:spLocks noGrp="1"/>
          </p:cNvSpPr>
          <p:nvPr>
            <p:ph type="sldNum" sz="quarter" idx="10"/>
          </p:nvPr>
        </p:nvSpPr>
        <p:spPr/>
        <p:txBody>
          <a:bodyPr/>
          <a:lstStyle/>
          <a:p>
            <a:fld id="{EB99F28A-1484-46D2-B1E1-56CA60CC8B40}" type="slidenum">
              <a:rPr lang="en-US" smtClean="0"/>
              <a:pPr/>
              <a:t>17</a:t>
            </a:fld>
            <a:endParaRPr lang="en-US" dirty="0"/>
          </a:p>
        </p:txBody>
      </p:sp>
    </p:spTree>
    <p:extLst>
      <p:ext uri="{BB962C8B-B14F-4D97-AF65-F5344CB8AC3E}">
        <p14:creationId xmlns:p14="http://schemas.microsoft.com/office/powerpoint/2010/main" val="36983640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new </a:t>
            </a:r>
            <a:r>
              <a:rPr lang="en-US" b="1" dirty="0"/>
              <a:t>LIFT microsite </a:t>
            </a:r>
            <a:r>
              <a:rPr lang="en-US" dirty="0"/>
              <a:t>is your one-stop-shop to learn about LIFT sales strategies and view client materials</a:t>
            </a:r>
          </a:p>
          <a:p>
            <a:endParaRPr lang="en-US" dirty="0"/>
          </a:p>
          <a:p>
            <a:endParaRPr lang="en-US" dirty="0"/>
          </a:p>
          <a:p>
            <a:r>
              <a:rPr lang="en-US" dirty="0"/>
              <a:t>&lt;Note to presenter – the graphic is loaded with the microsite</a:t>
            </a:r>
            <a:r>
              <a:rPr lang="en-US" baseline="0" dirty="0"/>
              <a:t> link if you wanted to click on it and open the microsite</a:t>
            </a:r>
          </a:p>
          <a:p>
            <a:endParaRPr lang="en-US" baseline="0" dirty="0"/>
          </a:p>
          <a:p>
            <a:r>
              <a:rPr lang="en-US" baseline="0" dirty="0"/>
              <a:t>Also – encourage your audience to click the link for the financial professional guide first. It contains links to everything in the LIFT campaign&gt;</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18834007-8F6A-4C44-9ABB-37E04D008B1F}" type="slidenum">
              <a:rPr lang="en-US" smtClean="0"/>
              <a:t>18</a:t>
            </a:fld>
            <a:endParaRPr lang="en-US"/>
          </a:p>
        </p:txBody>
      </p:sp>
    </p:spTree>
    <p:extLst>
      <p:ext uri="{BB962C8B-B14F-4D97-AF65-F5344CB8AC3E}">
        <p14:creationId xmlns:p14="http://schemas.microsoft.com/office/powerpoint/2010/main" val="15614961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 learn how permanent, cash value life insurance can be a useful building block in helping create a secure financial future for your clients and their families, contact your Life Sales Support Team today:</a:t>
            </a:r>
          </a:p>
        </p:txBody>
      </p:sp>
      <p:sp>
        <p:nvSpPr>
          <p:cNvPr id="4" name="Slide Number Placeholder 3"/>
          <p:cNvSpPr>
            <a:spLocks noGrp="1"/>
          </p:cNvSpPr>
          <p:nvPr>
            <p:ph type="sldNum" sz="quarter" idx="10"/>
          </p:nvPr>
        </p:nvSpPr>
        <p:spPr/>
        <p:txBody>
          <a:bodyPr/>
          <a:lstStyle/>
          <a:p>
            <a:fld id="{D22D6C82-A838-40C5-9789-EEC7D55AA64F}" type="slidenum">
              <a:rPr lang="en-US" smtClean="0"/>
              <a:pPr/>
              <a:t>19</a:t>
            </a:fld>
            <a:endParaRPr lang="en-US"/>
          </a:p>
        </p:txBody>
      </p:sp>
    </p:spTree>
    <p:extLst>
      <p:ext uri="{BB962C8B-B14F-4D97-AF65-F5344CB8AC3E}">
        <p14:creationId xmlns:p14="http://schemas.microsoft.com/office/powerpoint/2010/main" val="2362550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Whether your clients are in the accumulation, retirement or estate maximization phase of life, the right mix of financial tools can help minimize their taxes and maximize their assets. With Life Insurance as a Financial Tool (LIFT), you can illustrate why a successful financial strategy includes many tools — including permanent life insurance.</a:t>
            </a:r>
          </a:p>
          <a:p>
            <a:endParaRPr lang="en-US" dirty="0"/>
          </a:p>
          <a:p>
            <a:r>
              <a:rPr lang="en-US" dirty="0"/>
              <a:t>No tool can solve every problem. Our comprehensive “Life Insurance as a Financial Tool” or “LIFT” campaign, positions you to show clients why they should consider a variety of tools for their retirement strategy.</a:t>
            </a:r>
          </a:p>
          <a:p>
            <a:endParaRPr lang="en-US" dirty="0"/>
          </a:p>
          <a:p>
            <a:r>
              <a:rPr lang="en-US" dirty="0"/>
              <a:t>One of these financial tools is permanent, cash value life insurance. LIFT helps you demonstrate how life insurance is a key financial tool that can:</a:t>
            </a:r>
          </a:p>
          <a:p>
            <a:pPr marL="232943" indent="-232943">
              <a:buFont typeface="+mj-lt"/>
              <a:buAutoNum type="arabicPeriod"/>
            </a:pPr>
            <a:r>
              <a:rPr lang="en-US" dirty="0"/>
              <a:t>Help clients protect their families and assets during their working years.</a:t>
            </a:r>
          </a:p>
          <a:p>
            <a:pPr marL="232943" indent="-232943">
              <a:buFont typeface="+mj-lt"/>
              <a:buAutoNum type="arabicPeriod"/>
            </a:pPr>
            <a:r>
              <a:rPr lang="en-US" dirty="0"/>
              <a:t>Become a source of supplemental funds during retirement that can help clients:</a:t>
            </a:r>
          </a:p>
          <a:p>
            <a:pPr marL="640594" lvl="1" indent="-174708">
              <a:buFont typeface="Arial" panose="020B0604020202020204" pitchFamily="34" charset="0"/>
              <a:buChar char="•"/>
            </a:pPr>
            <a:r>
              <a:rPr lang="en-US" dirty="0"/>
              <a:t>Fill their retirement income gap</a:t>
            </a:r>
          </a:p>
          <a:p>
            <a:pPr marL="640594" lvl="1" indent="-174708">
              <a:buFont typeface="Arial" panose="020B0604020202020204" pitchFamily="34" charset="0"/>
              <a:buChar char="•"/>
            </a:pPr>
            <a:r>
              <a:rPr lang="en-US" dirty="0"/>
              <a:t>Decrease taxable income in retirement</a:t>
            </a:r>
          </a:p>
          <a:p>
            <a:pPr marL="237286" lvl="0" indent="-228600">
              <a:buFont typeface="+mj-lt"/>
              <a:buAutoNum type="arabicPeriod"/>
            </a:pPr>
            <a:r>
              <a:rPr lang="en-US" dirty="0"/>
              <a:t>Transfer their financial legacy to their family</a:t>
            </a:r>
          </a:p>
        </p:txBody>
      </p:sp>
      <p:sp>
        <p:nvSpPr>
          <p:cNvPr id="4" name="Slide Number Placeholder 3"/>
          <p:cNvSpPr>
            <a:spLocks noGrp="1"/>
          </p:cNvSpPr>
          <p:nvPr>
            <p:ph type="sldNum" sz="quarter" idx="10"/>
          </p:nvPr>
        </p:nvSpPr>
        <p:spPr/>
        <p:txBody>
          <a:bodyPr/>
          <a:lstStyle/>
          <a:p>
            <a:fld id="{054B72BD-49BF-425F-B7CF-DCC3FB2E4BFC}" type="slidenum">
              <a:rPr lang="en-US" smtClean="0"/>
              <a:t>2</a:t>
            </a:fld>
            <a:endParaRPr lang="en-US"/>
          </a:p>
        </p:txBody>
      </p:sp>
    </p:spTree>
    <p:extLst>
      <p:ext uri="{BB962C8B-B14F-4D97-AF65-F5344CB8AC3E}">
        <p14:creationId xmlns:p14="http://schemas.microsoft.com/office/powerpoint/2010/main" val="17333604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4B72BD-49BF-425F-B7CF-DCC3FB2E4BFC}" type="slidenum">
              <a:rPr lang="en-US" smtClean="0"/>
              <a:t>21</a:t>
            </a:fld>
            <a:endParaRPr lang="en-US"/>
          </a:p>
        </p:txBody>
      </p:sp>
    </p:spTree>
    <p:extLst>
      <p:ext uri="{BB962C8B-B14F-4D97-AF65-F5344CB8AC3E}">
        <p14:creationId xmlns:p14="http://schemas.microsoft.com/office/powerpoint/2010/main" val="2784334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Tax laws are making retirement increasingly complicated. To begin the process of putting together your clients’ financial toolbox, take inventory of their current assets.</a:t>
            </a:r>
          </a:p>
        </p:txBody>
      </p:sp>
      <p:sp>
        <p:nvSpPr>
          <p:cNvPr id="4" name="Slide Number Placeholder 3"/>
          <p:cNvSpPr>
            <a:spLocks noGrp="1"/>
          </p:cNvSpPr>
          <p:nvPr>
            <p:ph type="sldNum" sz="quarter" idx="10"/>
          </p:nvPr>
        </p:nvSpPr>
        <p:spPr/>
        <p:txBody>
          <a:bodyPr/>
          <a:lstStyle/>
          <a:p>
            <a:fld id="{054B72BD-49BF-425F-B7CF-DCC3FB2E4BFC}" type="slidenum">
              <a:rPr lang="en-US" smtClean="0"/>
              <a:t>3</a:t>
            </a:fld>
            <a:endParaRPr lang="en-US"/>
          </a:p>
        </p:txBody>
      </p:sp>
    </p:spTree>
    <p:extLst>
      <p:ext uri="{BB962C8B-B14F-4D97-AF65-F5344CB8AC3E}">
        <p14:creationId xmlns:p14="http://schemas.microsoft.com/office/powerpoint/2010/main" val="32274626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1"/>
            <a:ext cx="5608320" cy="3848305"/>
          </a:xfrm>
        </p:spPr>
        <p:txBody>
          <a:bodyPr/>
          <a:lstStyle/>
          <a:p>
            <a:r>
              <a:rPr lang="en-US" b="1" dirty="0"/>
              <a:t>Take an asset inventory — review taxation</a:t>
            </a:r>
          </a:p>
          <a:p>
            <a:endParaRPr lang="en-US" b="1" dirty="0"/>
          </a:p>
          <a:p>
            <a:r>
              <a:rPr lang="en-US" b="1" dirty="0"/>
              <a:t>Capital assets</a:t>
            </a:r>
          </a:p>
          <a:p>
            <a:pPr marL="171450" indent="-171450">
              <a:buFont typeface="Arial" panose="020B0604020202020204" pitchFamily="34" charset="0"/>
              <a:buChar char="•"/>
            </a:pPr>
            <a:r>
              <a:rPr lang="en-US" dirty="0"/>
              <a:t>Capital assets are generally property, investments, securities or other assets purchased for their growth potential. Examples of capital assets include stocks and bonds, real estate or other property, or a business.</a:t>
            </a:r>
          </a:p>
          <a:p>
            <a:pPr marL="171450" lvl="0" indent="-171450">
              <a:buFont typeface="Arial" panose="020B0604020202020204" pitchFamily="34" charset="0"/>
              <a:buChar char="•"/>
            </a:pPr>
            <a:r>
              <a:rPr lang="en-US" dirty="0"/>
              <a:t>Capital assets are most often taxed at a capital gains rate on the difference between the original purchase price and higher sale price.</a:t>
            </a:r>
          </a:p>
          <a:p>
            <a:pPr lvl="1"/>
            <a:endParaRPr lang="en-US" dirty="0"/>
          </a:p>
          <a:p>
            <a:r>
              <a:rPr lang="en-US" b="1" dirty="0"/>
              <a:t>Retirement income assets</a:t>
            </a:r>
          </a:p>
          <a:p>
            <a:pPr marL="171450" indent="-171450">
              <a:buFont typeface="Arial" panose="020B0604020202020204" pitchFamily="34" charset="0"/>
              <a:buChar char="•"/>
            </a:pPr>
            <a:r>
              <a:rPr lang="en-US" dirty="0"/>
              <a:t>Retirement income assets are designed for retirement income. Examples include qualified plans, individual retirement accounts (IRAs) and annuities.</a:t>
            </a:r>
          </a:p>
          <a:p>
            <a:pPr marL="171450" indent="-171450">
              <a:buFont typeface="Arial" panose="020B0604020202020204" pitchFamily="34" charset="0"/>
              <a:buChar char="•"/>
            </a:pPr>
            <a:r>
              <a:rPr lang="en-US" dirty="0"/>
              <a:t>Retirement income assets are usually taxed as ordinary income.</a:t>
            </a:r>
          </a:p>
          <a:p>
            <a:endParaRPr lang="en-US" dirty="0"/>
          </a:p>
          <a:p>
            <a:r>
              <a:rPr lang="en-US" b="1" dirty="0"/>
              <a:t>Tax-advantaged assets</a:t>
            </a:r>
          </a:p>
          <a:p>
            <a:pPr marL="171450" indent="-171450">
              <a:buFont typeface="Arial" panose="020B0604020202020204" pitchFamily="34" charset="0"/>
              <a:buChar char="•"/>
            </a:pPr>
            <a:r>
              <a:rPr lang="en-US" dirty="0"/>
              <a:t>Tax-advantaged assets have characteristics that make them key tools in your clients’ financial toolbox. Examples include life insurance, tax-advantaged municipal bonds and Roth IRAs.</a:t>
            </a:r>
            <a:endParaRPr lang="en-US" b="1" dirty="0"/>
          </a:p>
          <a:p>
            <a:pPr marL="171450" indent="-171450">
              <a:buFont typeface="Arial" panose="020B0604020202020204" pitchFamily="34" charset="0"/>
              <a:buChar char="•"/>
            </a:pPr>
            <a:r>
              <a:rPr lang="en-US" dirty="0"/>
              <a:t>Tax-advantaged assets are purchased with after-tax dollars, and distributions receive tax-preferential treatment</a:t>
            </a:r>
          </a:p>
        </p:txBody>
      </p:sp>
      <p:sp>
        <p:nvSpPr>
          <p:cNvPr id="4" name="Slide Number Placeholder 3"/>
          <p:cNvSpPr>
            <a:spLocks noGrp="1"/>
          </p:cNvSpPr>
          <p:nvPr>
            <p:ph type="sldNum" sz="quarter" idx="10"/>
          </p:nvPr>
        </p:nvSpPr>
        <p:spPr/>
        <p:txBody>
          <a:bodyPr/>
          <a:lstStyle/>
          <a:p>
            <a:fld id="{054B72BD-49BF-425F-B7CF-DCC3FB2E4BFC}" type="slidenum">
              <a:rPr lang="en-US" smtClean="0"/>
              <a:t>4</a:t>
            </a:fld>
            <a:endParaRPr lang="en-US"/>
          </a:p>
        </p:txBody>
      </p:sp>
    </p:spTree>
    <p:extLst>
      <p:ext uri="{BB962C8B-B14F-4D97-AF65-F5344CB8AC3E}">
        <p14:creationId xmlns:p14="http://schemas.microsoft.com/office/powerpoint/2010/main" val="2245358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of these financial tools has three phases: accumulation, distribution and estate maximization. This is important, because the right mix of</a:t>
            </a:r>
          </a:p>
          <a:p>
            <a:r>
              <a:rPr lang="en-US" dirty="0"/>
              <a:t>financial tools can help minimize taxes, maximize your clients’ assets and offer flexibility for each phase of life.</a:t>
            </a:r>
          </a:p>
          <a:p>
            <a:endParaRPr lang="en-US" baseline="0" dirty="0"/>
          </a:p>
          <a:p>
            <a:r>
              <a:rPr lang="en-US" baseline="0" dirty="0"/>
              <a:t>Accumulation phase is for clients up to the age of 65 or the year they retire.  During this phase, client are accumulating assets they need for retirement.</a:t>
            </a:r>
          </a:p>
          <a:p>
            <a:endParaRPr lang="en-US" baseline="0" dirty="0"/>
          </a:p>
          <a:p>
            <a:r>
              <a:rPr lang="en-US" baseline="0" dirty="0"/>
              <a:t>Starting at age 65 or when they retire, they enter into the distribution phase where they start </a:t>
            </a:r>
            <a:r>
              <a:rPr lang="en-US" dirty="0"/>
              <a:t>decumulating</a:t>
            </a:r>
            <a:r>
              <a:rPr lang="en-US" baseline="0" dirty="0"/>
              <a:t> assets they have saved.</a:t>
            </a:r>
          </a:p>
          <a:p>
            <a:endParaRPr lang="en-US" baseline="0" dirty="0"/>
          </a:p>
          <a:p>
            <a:r>
              <a:rPr lang="en-US" baseline="0" dirty="0"/>
              <a:t>The final stage is estate maximization where the client’s financial focus moves to how to pass their wealth to the next generation.</a:t>
            </a:r>
            <a:endParaRPr lang="en-US" dirty="0"/>
          </a:p>
        </p:txBody>
      </p:sp>
      <p:sp>
        <p:nvSpPr>
          <p:cNvPr id="4" name="Slide Number Placeholder 3"/>
          <p:cNvSpPr>
            <a:spLocks noGrp="1"/>
          </p:cNvSpPr>
          <p:nvPr>
            <p:ph type="sldNum" sz="quarter" idx="10"/>
          </p:nvPr>
        </p:nvSpPr>
        <p:spPr/>
        <p:txBody>
          <a:bodyPr/>
          <a:lstStyle/>
          <a:p>
            <a:fld id="{054B72BD-49BF-425F-B7CF-DCC3FB2E4BFC}" type="slidenum">
              <a:rPr lang="en-US" smtClean="0"/>
              <a:t>5</a:t>
            </a:fld>
            <a:endParaRPr lang="en-US"/>
          </a:p>
        </p:txBody>
      </p:sp>
    </p:spTree>
    <p:extLst>
      <p:ext uri="{BB962C8B-B14F-4D97-AF65-F5344CB8AC3E}">
        <p14:creationId xmlns:p14="http://schemas.microsoft.com/office/powerpoint/2010/main" val="4179338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4B72BD-49BF-425F-B7CF-DCC3FB2E4BFC}" type="slidenum">
              <a:rPr lang="en-US" smtClean="0"/>
              <a:t>6</a:t>
            </a:fld>
            <a:endParaRPr lang="en-US"/>
          </a:p>
        </p:txBody>
      </p:sp>
    </p:spTree>
    <p:extLst>
      <p:ext uri="{BB962C8B-B14F-4D97-AF65-F5344CB8AC3E}">
        <p14:creationId xmlns:p14="http://schemas.microsoft.com/office/powerpoint/2010/main" val="149784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not just how much your investments go up or down, it’s also when the ups and downs occur.</a:t>
            </a:r>
          </a:p>
          <a:p>
            <a:endParaRPr lang="en-US" dirty="0"/>
          </a:p>
          <a:p>
            <a:r>
              <a:rPr lang="en-US" dirty="0"/>
              <a:t>What is sequence of returns risk?</a:t>
            </a:r>
          </a:p>
          <a:p>
            <a:endParaRPr lang="en-US" dirty="0"/>
          </a:p>
          <a:p>
            <a:r>
              <a:rPr lang="en-US" dirty="0"/>
              <a:t>Sequence of returns is the order of investment returns. It can become a risk when your clients reach retirement and begin making withdrawals. If your clients received strong returns during their early working years, they may not have any problems.  But poor returns and withdrawals early in retirement can do lasting damage to their portfolio.</a:t>
            </a:r>
            <a:endParaRPr lang="en-US" b="0" dirty="0"/>
          </a:p>
        </p:txBody>
      </p:sp>
      <p:sp>
        <p:nvSpPr>
          <p:cNvPr id="4" name="Slide Number Placeholder 3"/>
          <p:cNvSpPr>
            <a:spLocks noGrp="1"/>
          </p:cNvSpPr>
          <p:nvPr>
            <p:ph type="sldNum" sz="quarter" idx="10"/>
          </p:nvPr>
        </p:nvSpPr>
        <p:spPr/>
        <p:txBody>
          <a:bodyPr/>
          <a:lstStyle/>
          <a:p>
            <a:fld id="{054B72BD-49BF-425F-B7CF-DCC3FB2E4BFC}" type="slidenum">
              <a:rPr lang="en-US" smtClean="0"/>
              <a:t>7</a:t>
            </a:fld>
            <a:endParaRPr lang="en-US"/>
          </a:p>
        </p:txBody>
      </p:sp>
    </p:spTree>
    <p:extLst>
      <p:ext uri="{BB962C8B-B14F-4D97-AF65-F5344CB8AC3E}">
        <p14:creationId xmlns:p14="http://schemas.microsoft.com/office/powerpoint/2010/main" val="3761030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Scenario A </a:t>
            </a:r>
            <a:r>
              <a:rPr lang="en-US" dirty="0"/>
              <a:t>shows the impact of a 20% loss in year 2. There are ways to protect your account value from a market downturn like this, but it involves a trade-off. One type of trade-off for this protection is that your clients may have less potential for gain. </a:t>
            </a:r>
          </a:p>
          <a:p>
            <a:endParaRPr lang="en-US" b="1" dirty="0"/>
          </a:p>
          <a:p>
            <a:r>
              <a:rPr lang="en-US" b="1" dirty="0"/>
              <a:t>Scenario B </a:t>
            </a:r>
            <a:r>
              <a:rPr lang="en-US" dirty="0"/>
              <a:t>shows an example of how this trade-off can, under certain market conditions, have a beneficial impact to the account value.</a:t>
            </a:r>
          </a:p>
          <a:p>
            <a:endParaRPr lang="en-US" dirty="0"/>
          </a:p>
          <a:p>
            <a:endParaRPr lang="en-US" dirty="0"/>
          </a:p>
          <a:p>
            <a:r>
              <a:rPr lang="en-US" dirty="0"/>
              <a:t>&lt;On-screen content and speaker’s notes taken from marketing flyer, “The Zero Perspective,” form number F57879-93; Rev/DOFU 2-2022; Advertising tracking number – 1998571;&gt;</a:t>
            </a:r>
          </a:p>
        </p:txBody>
      </p:sp>
      <p:sp>
        <p:nvSpPr>
          <p:cNvPr id="4" name="Slide Number Placeholder 3"/>
          <p:cNvSpPr>
            <a:spLocks noGrp="1"/>
          </p:cNvSpPr>
          <p:nvPr>
            <p:ph type="sldNum" sz="quarter" idx="10"/>
          </p:nvPr>
        </p:nvSpPr>
        <p:spPr/>
        <p:txBody>
          <a:bodyPr/>
          <a:lstStyle/>
          <a:p>
            <a:fld id="{054B72BD-49BF-425F-B7CF-DCC3FB2E4BFC}" type="slidenum">
              <a:rPr lang="en-US" smtClean="0"/>
              <a:t>8</a:t>
            </a:fld>
            <a:endParaRPr lang="en-US"/>
          </a:p>
        </p:txBody>
      </p:sp>
    </p:spTree>
    <p:extLst>
      <p:ext uri="{BB962C8B-B14F-4D97-AF65-F5344CB8AC3E}">
        <p14:creationId xmlns:p14="http://schemas.microsoft.com/office/powerpoint/2010/main" val="3592413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If your clients want to know how the market is performing, a good place to start is the S&amp;P 500® Index.</a:t>
            </a:r>
          </a:p>
          <a:p>
            <a:r>
              <a:rPr lang="en-US" sz="1200" b="0" i="0" u="none" strike="noStrike" kern="1200" baseline="0" dirty="0">
                <a:solidFill>
                  <a:schemeClr val="tx1"/>
                </a:solidFill>
                <a:latin typeface="+mn-lt"/>
                <a:ea typeface="+mn-ea"/>
                <a:cs typeface="+mn-cs"/>
              </a:rPr>
              <a:t>The S&amp;P 500® is an American stock market index based on the market capitalizations of 500 large companies having common stock listed on the NYSE, NASDAQ or the </a:t>
            </a:r>
            <a:r>
              <a:rPr lang="en-US" sz="1200" b="0" i="0" u="none" strike="noStrike" kern="1200" baseline="0" dirty="0" err="1">
                <a:solidFill>
                  <a:schemeClr val="tx1"/>
                </a:solidFill>
                <a:latin typeface="+mn-lt"/>
                <a:ea typeface="+mn-ea"/>
                <a:cs typeface="+mn-cs"/>
              </a:rPr>
              <a:t>Cboe</a:t>
            </a:r>
            <a:r>
              <a:rPr lang="en-US" sz="1200" b="0" i="0" u="none" strike="noStrike" kern="1200" baseline="0" dirty="0">
                <a:solidFill>
                  <a:schemeClr val="tx1"/>
                </a:solidFill>
                <a:latin typeface="+mn-lt"/>
                <a:ea typeface="+mn-ea"/>
                <a:cs typeface="+mn-cs"/>
              </a:rPr>
              <a:t> BZX Exchange. There is over USD $13.5 trillion indexed or benchmarked to the index, with indexed assets comprising approximately $5.4 trillion of this total. The S&amp;P 500® is widely regarded as the best single gauge of large-cap U.S. equities.</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&lt;Content on this slide taken from F57879-99; Sound Strategy – S&amp;P Index; Rev/DOFU 2-2022; Advertising tracking number 1997601&gt;</a:t>
            </a:r>
            <a:endParaRPr lang="en-US" i="1" dirty="0"/>
          </a:p>
        </p:txBody>
      </p:sp>
      <p:sp>
        <p:nvSpPr>
          <p:cNvPr id="4" name="Slide Number Placeholder 3"/>
          <p:cNvSpPr>
            <a:spLocks noGrp="1"/>
          </p:cNvSpPr>
          <p:nvPr>
            <p:ph type="sldNum" sz="quarter" idx="10"/>
          </p:nvPr>
        </p:nvSpPr>
        <p:spPr/>
        <p:txBody>
          <a:bodyPr/>
          <a:lstStyle/>
          <a:p>
            <a:fld id="{054B72BD-49BF-425F-B7CF-DCC3FB2E4BFC}" type="slidenum">
              <a:rPr lang="en-US" smtClean="0"/>
              <a:t>9</a:t>
            </a:fld>
            <a:endParaRPr lang="en-US"/>
          </a:p>
        </p:txBody>
      </p:sp>
    </p:spTree>
    <p:extLst>
      <p:ext uri="{BB962C8B-B14F-4D97-AF65-F5344CB8AC3E}">
        <p14:creationId xmlns:p14="http://schemas.microsoft.com/office/powerpoint/2010/main" val="42774867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85227" y="1499616"/>
            <a:ext cx="6211312" cy="932688"/>
          </a:xfrm>
        </p:spPr>
        <p:txBody>
          <a:bodyPr anchor="t">
            <a:noAutofit/>
          </a:bodyPr>
          <a:lstStyle>
            <a:lvl1pPr algn="l">
              <a:lnSpc>
                <a:spcPts val="3300"/>
              </a:lnSpc>
              <a:defRPr sz="3200"/>
            </a:lvl1pPr>
          </a:lstStyle>
          <a:p>
            <a:r>
              <a:rPr lang="en-US" dirty="0"/>
              <a:t>Headline 32pt</a:t>
            </a:r>
            <a:br>
              <a:rPr lang="en-US" dirty="0"/>
            </a:br>
            <a:r>
              <a:rPr lang="en-US" dirty="0"/>
              <a:t>Arial bold</a:t>
            </a:r>
          </a:p>
        </p:txBody>
      </p:sp>
      <p:sp>
        <p:nvSpPr>
          <p:cNvPr id="3" name="Subtitle 2"/>
          <p:cNvSpPr>
            <a:spLocks noGrp="1"/>
          </p:cNvSpPr>
          <p:nvPr>
            <p:ph type="subTitle" idx="1" hasCustomPrompt="1"/>
          </p:nvPr>
        </p:nvSpPr>
        <p:spPr>
          <a:xfrm>
            <a:off x="885227" y="2560320"/>
            <a:ext cx="5290286"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20pt Arial</a:t>
            </a:r>
          </a:p>
        </p:txBody>
      </p:sp>
      <p:sp>
        <p:nvSpPr>
          <p:cNvPr id="8" name="Content Placeholder 7"/>
          <p:cNvSpPr>
            <a:spLocks noGrp="1"/>
          </p:cNvSpPr>
          <p:nvPr>
            <p:ph sz="quarter" idx="10" hasCustomPrompt="1"/>
          </p:nvPr>
        </p:nvSpPr>
        <p:spPr>
          <a:xfrm>
            <a:off x="885227" y="3758184"/>
            <a:ext cx="4633384"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14pt Arial bold</a:t>
            </a:r>
          </a:p>
        </p:txBody>
      </p:sp>
      <p:sp>
        <p:nvSpPr>
          <p:cNvPr id="10" name="Text Placeholder 9"/>
          <p:cNvSpPr>
            <a:spLocks noGrp="1"/>
          </p:cNvSpPr>
          <p:nvPr>
            <p:ph type="body" sz="quarter" idx="11" hasCustomPrompt="1"/>
          </p:nvPr>
        </p:nvSpPr>
        <p:spPr>
          <a:xfrm>
            <a:off x="885227" y="3986784"/>
            <a:ext cx="4633383"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en-US" dirty="0"/>
              <a:t>Title 14pt Arial regular</a:t>
            </a:r>
          </a:p>
        </p:txBody>
      </p:sp>
      <p:sp>
        <p:nvSpPr>
          <p:cNvPr id="12" name="Content Placeholder 11"/>
          <p:cNvSpPr>
            <a:spLocks noGrp="1"/>
          </p:cNvSpPr>
          <p:nvPr>
            <p:ph sz="quarter" idx="12" hasCustomPrompt="1"/>
          </p:nvPr>
        </p:nvSpPr>
        <p:spPr>
          <a:xfrm>
            <a:off x="885227" y="4279392"/>
            <a:ext cx="4632960"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14pt Arial bold</a:t>
            </a:r>
          </a:p>
        </p:txBody>
      </p:sp>
      <p:sp>
        <p:nvSpPr>
          <p:cNvPr id="14" name="Text Placeholder 13"/>
          <p:cNvSpPr>
            <a:spLocks noGrp="1"/>
          </p:cNvSpPr>
          <p:nvPr>
            <p:ph type="body" sz="quarter" idx="13" hasCustomPrompt="1"/>
          </p:nvPr>
        </p:nvSpPr>
        <p:spPr>
          <a:xfrm>
            <a:off x="885227" y="4498848"/>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16" name="Content Placeholder 15"/>
          <p:cNvSpPr>
            <a:spLocks noGrp="1"/>
          </p:cNvSpPr>
          <p:nvPr>
            <p:ph sz="quarter" idx="14" hasCustomPrompt="1"/>
          </p:nvPr>
        </p:nvSpPr>
        <p:spPr>
          <a:xfrm>
            <a:off x="885227" y="4782312"/>
            <a:ext cx="4632960" cy="228600"/>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14pt Arial bold</a:t>
            </a:r>
          </a:p>
        </p:txBody>
      </p:sp>
      <p:sp>
        <p:nvSpPr>
          <p:cNvPr id="18" name="Text Placeholder 17"/>
          <p:cNvSpPr>
            <a:spLocks noGrp="1"/>
          </p:cNvSpPr>
          <p:nvPr>
            <p:ph type="body" sz="quarter" idx="15" hasCustomPrompt="1"/>
          </p:nvPr>
        </p:nvSpPr>
        <p:spPr>
          <a:xfrm>
            <a:off x="885227" y="5010912"/>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24" name="Content Placeholder 23"/>
          <p:cNvSpPr>
            <a:spLocks noGrp="1"/>
          </p:cNvSpPr>
          <p:nvPr>
            <p:ph sz="quarter" idx="16" hasCustomPrompt="1"/>
          </p:nvPr>
        </p:nvSpPr>
        <p:spPr>
          <a:xfrm>
            <a:off x="885227" y="5568696"/>
            <a:ext cx="2328672" cy="228600"/>
          </a:xfrm>
        </p:spPr>
        <p:txBody>
          <a:bodyPr>
            <a:noAutofit/>
          </a:bodyPr>
          <a:lstStyle>
            <a:lvl1pPr marL="0" indent="0">
              <a:lnSpc>
                <a:spcPts val="1000"/>
              </a:lnSpc>
              <a:spcBef>
                <a:spcPts val="0"/>
              </a:spcBef>
              <a:buFontTx/>
              <a:buNone/>
              <a:defRPr sz="800" b="1" cap="none"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923" y="456798"/>
            <a:ext cx="6135077" cy="6058182"/>
          </a:xfrm>
          <a:prstGeom prst="rect">
            <a:avLst/>
          </a:prstGeom>
        </p:spPr>
      </p:pic>
      <p:pic>
        <p:nvPicPr>
          <p:cNvPr id="17" name="Picture 16"/>
          <p:cNvPicPr>
            <a:picLocks noChangeAspect="1"/>
          </p:cNvPicPr>
          <p:nvPr userDrawn="1"/>
        </p:nvPicPr>
        <p:blipFill rotWithShape="1">
          <a:blip r:embed="rId3">
            <a:extLst>
              <a:ext uri="{28A0092B-C50C-407E-A947-70E740481C1C}">
                <a14:useLocalDpi xmlns:a14="http://schemas.microsoft.com/office/drawing/2010/main" val="0"/>
              </a:ext>
            </a:extLst>
          </a:blip>
          <a:srcRect l="-3" r="-4276" b="-11126"/>
          <a:stretch/>
        </p:blipFill>
        <p:spPr>
          <a:xfrm>
            <a:off x="457199" y="457200"/>
            <a:ext cx="1703439" cy="420329"/>
          </a:xfrm>
          <a:prstGeom prst="rect">
            <a:avLst/>
          </a:prstGeom>
        </p:spPr>
      </p:pic>
    </p:spTree>
    <p:extLst>
      <p:ext uri="{BB962C8B-B14F-4D97-AF65-F5344CB8AC3E}">
        <p14:creationId xmlns:p14="http://schemas.microsoft.com/office/powerpoint/2010/main" val="3610873729"/>
      </p:ext>
    </p:extLst>
  </p:cSld>
  <p:clrMapOvr>
    <a:masterClrMapping/>
  </p:clrMapOvr>
  <p:extLst>
    <p:ext uri="{DCECCB84-F9BA-43D5-87BE-67443E8EF086}">
      <p15:sldGuideLst xmlns:p15="http://schemas.microsoft.com/office/powerpoint/2012/main">
        <p15:guide id="1"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Large Quote">
    <p:spTree>
      <p:nvGrpSpPr>
        <p:cNvPr id="1" name=""/>
        <p:cNvGrpSpPr/>
        <p:nvPr/>
      </p:nvGrpSpPr>
      <p:grpSpPr>
        <a:xfrm>
          <a:off x="0" y="0"/>
          <a:ext cx="0" cy="0"/>
          <a:chOff x="0" y="0"/>
          <a:chExt cx="0" cy="0"/>
        </a:xfrm>
      </p:grpSpPr>
      <p:sp>
        <p:nvSpPr>
          <p:cNvPr id="9" name="Rectangle 8"/>
          <p:cNvSpPr/>
          <p:nvPr userDrawn="1"/>
        </p:nvSpPr>
        <p:spPr>
          <a:xfrm>
            <a:off x="304800" y="1298448"/>
            <a:ext cx="11582400" cy="5254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800"/>
          </a:p>
        </p:txBody>
      </p:sp>
      <p:sp>
        <p:nvSpPr>
          <p:cNvPr id="2" name="Title 1"/>
          <p:cNvSpPr>
            <a:spLocks noGrp="1"/>
          </p:cNvSpPr>
          <p:nvPr>
            <p:ph type="title" hasCustomPrompt="1"/>
          </p:nvPr>
        </p:nvSpPr>
        <p:spPr>
          <a:xfrm>
            <a:off x="1625600" y="1920240"/>
            <a:ext cx="8768080" cy="3639312"/>
          </a:xfrm>
        </p:spPr>
        <p:txBody>
          <a:bodyPr anchor="t">
            <a:noAutofit/>
          </a:bodyPr>
          <a:lstStyle>
            <a:lvl1pPr>
              <a:lnSpc>
                <a:spcPts val="4500"/>
              </a:lnSpc>
              <a:defRPr sz="4000" baseline="0">
                <a:solidFill>
                  <a:schemeClr val="bg1"/>
                </a:solidFill>
              </a:defRPr>
            </a:lvl1pPr>
          </a:lstStyle>
          <a:p>
            <a:r>
              <a:rPr lang="en-US" dirty="0"/>
              <a:t>Large statement message</a:t>
            </a:r>
            <a:br>
              <a:rPr lang="en-US" dirty="0"/>
            </a:br>
            <a:r>
              <a:rPr lang="en-US" dirty="0"/>
              <a:t>or pull quote 40pt </a:t>
            </a:r>
            <a:r>
              <a:rPr lang="en-US" dirty="0" err="1"/>
              <a:t>arial</a:t>
            </a:r>
            <a:r>
              <a:rPr lang="en-US" dirty="0"/>
              <a:t> regular </a:t>
            </a:r>
            <a:r>
              <a:rPr lang="en-US" dirty="0" err="1"/>
              <a:t>pudam</a:t>
            </a:r>
            <a:r>
              <a:rPr lang="en-US" dirty="0"/>
              <a:t> </a:t>
            </a:r>
            <a:r>
              <a:rPr lang="en-US" dirty="0" err="1"/>
              <a:t>nosecti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non </a:t>
            </a:r>
            <a:r>
              <a:rPr lang="en-US" dirty="0" err="1"/>
              <a:t>ped</a:t>
            </a:r>
            <a:r>
              <a:rPr lang="en-US" dirty="0"/>
              <a:t> </a:t>
            </a:r>
            <a:r>
              <a:rPr lang="en-US" dirty="0" err="1"/>
              <a:t>bumh</a:t>
            </a:r>
            <a:r>
              <a:rPr lang="en-US" dirty="0"/>
              <a:t> </a:t>
            </a:r>
            <a:r>
              <a:rPr lang="en-US" dirty="0" err="1"/>
              <a:t>incto</a:t>
            </a:r>
            <a:r>
              <a:rPr lang="en-US" dirty="0"/>
              <a:t> dolor intis.”</a:t>
            </a:r>
          </a:p>
        </p:txBody>
      </p:sp>
      <p:sp>
        <p:nvSpPr>
          <p:cNvPr id="6" name="object 3"/>
          <p:cNvSpPr txBox="1"/>
          <p:nvPr userDrawn="1"/>
        </p:nvSpPr>
        <p:spPr>
          <a:xfrm>
            <a:off x="785995" y="1669154"/>
            <a:ext cx="745067" cy="1549400"/>
          </a:xfrm>
          <a:prstGeom prst="rect">
            <a:avLst/>
          </a:prstGeom>
        </p:spPr>
        <p:txBody>
          <a:bodyPr vert="horz" wrap="square" lIns="0" tIns="12700" rIns="0" bIns="0" rtlCol="0">
            <a:spAutoFit/>
          </a:bodyPr>
          <a:lstStyle/>
          <a:p>
            <a:pPr marL="12700">
              <a:lnSpc>
                <a:spcPct val="100000"/>
              </a:lnSpc>
              <a:spcBef>
                <a:spcPts val="100"/>
              </a:spcBef>
            </a:pPr>
            <a:r>
              <a:rPr sz="10000" b="1" dirty="0">
                <a:solidFill>
                  <a:srgbClr val="FFFFFF"/>
                </a:solidFill>
                <a:latin typeface="+mj-lt"/>
                <a:cs typeface="HurmeGeometricSans3-SemiBold"/>
              </a:rPr>
              <a:t>“</a:t>
            </a:r>
            <a:endParaRPr sz="10000" dirty="0">
              <a:latin typeface="+mj-lt"/>
              <a:cs typeface="HurmeGeometricSans3-SemiBold"/>
            </a:endParaRPr>
          </a:p>
        </p:txBody>
      </p:sp>
      <p:sp>
        <p:nvSpPr>
          <p:cNvPr id="4" name="Text Placeholder 3"/>
          <p:cNvSpPr>
            <a:spLocks noGrp="1"/>
          </p:cNvSpPr>
          <p:nvPr>
            <p:ph type="body" sz="quarter" idx="10" hasCustomPrompt="1"/>
          </p:nvPr>
        </p:nvSpPr>
        <p:spPr>
          <a:xfrm>
            <a:off x="1625600" y="5621339"/>
            <a:ext cx="2965451" cy="309905"/>
          </a:xfrm>
        </p:spPr>
        <p:txBody>
          <a:bodyPr>
            <a:noAutofit/>
          </a:bodyPr>
          <a:lstStyle>
            <a:lvl1pPr marL="0" indent="0">
              <a:lnSpc>
                <a:spcPts val="1000"/>
              </a:lnSpc>
              <a:spcBef>
                <a:spcPts val="0"/>
              </a:spcBef>
              <a:buNone/>
              <a:defRPr sz="1600" b="1" baseline="0">
                <a:solidFill>
                  <a:schemeClr val="tx2"/>
                </a:solidFill>
              </a:defRPr>
            </a:lvl1pPr>
            <a:lvl2pPr marL="233363" indent="0">
              <a:buNone/>
              <a:defRPr sz="900" b="1">
                <a:solidFill>
                  <a:schemeClr val="tx2"/>
                </a:solidFill>
              </a:defRPr>
            </a:lvl2pPr>
            <a:lvl3pPr marL="465138" indent="0">
              <a:buNone/>
              <a:defRPr sz="900" b="1">
                <a:solidFill>
                  <a:schemeClr val="tx2"/>
                </a:solidFill>
              </a:defRPr>
            </a:lvl3pPr>
            <a:lvl4pPr marL="1371600" indent="0">
              <a:buNone/>
              <a:defRPr sz="900" b="1">
                <a:solidFill>
                  <a:schemeClr val="tx2"/>
                </a:solidFill>
              </a:defRPr>
            </a:lvl4pPr>
            <a:lvl5pPr marL="1828800" indent="0">
              <a:buNone/>
              <a:defRPr sz="900" b="1">
                <a:solidFill>
                  <a:schemeClr val="tx2"/>
                </a:solidFill>
              </a:defRPr>
            </a:lvl5pPr>
          </a:lstStyle>
          <a:p>
            <a:pPr lvl="0"/>
            <a:r>
              <a:rPr lang="en-US" dirty="0"/>
              <a:t>FIRSTNAME LASTNAME</a:t>
            </a:r>
          </a:p>
        </p:txBody>
      </p:sp>
    </p:spTree>
    <p:extLst>
      <p:ext uri="{BB962C8B-B14F-4D97-AF65-F5344CB8AC3E}">
        <p14:creationId xmlns:p14="http://schemas.microsoft.com/office/powerpoint/2010/main" val="2538084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Bullets-Standard High-Level_Overview">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3632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876300" y="2526792"/>
            <a:ext cx="10363200" cy="2724912"/>
          </a:xfrm>
        </p:spPr>
        <p:txBody>
          <a:bodyPr>
            <a:noAutofit/>
          </a:bodyPr>
          <a:lstStyle>
            <a:lvl1pPr marL="238125" indent="-238125">
              <a:buFont typeface="Arial" panose="020B0604020202020204" pitchFamily="34" charset="0"/>
              <a:buChar char="•"/>
              <a:defRPr>
                <a:solidFill>
                  <a:schemeClr val="accent5"/>
                </a:solidFill>
              </a:defRPr>
            </a:lvl1pPr>
            <a:lvl2pPr>
              <a:defRPr>
                <a:solidFill>
                  <a:schemeClr val="accent5"/>
                </a:solidFill>
              </a:defRPr>
            </a:lvl2pPr>
            <a:lvl3pPr>
              <a:defRPr>
                <a:solidFill>
                  <a:schemeClr val="accent5"/>
                </a:solidFill>
              </a:defRPr>
            </a:lvl3pPr>
          </a:lstStyle>
          <a:p>
            <a:pPr lvl="0"/>
            <a:r>
              <a:rPr lang="en-US" dirty="0"/>
              <a:t>Body 24pt </a:t>
            </a:r>
          </a:p>
          <a:p>
            <a:pPr lvl="1"/>
            <a:r>
              <a:rPr lang="en-US" dirty="0"/>
              <a:t>Second level</a:t>
            </a:r>
          </a:p>
          <a:p>
            <a:pPr lvl="2"/>
            <a:r>
              <a:rPr lang="en-US" dirty="0"/>
              <a:t>Third level</a:t>
            </a:r>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073066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Introdu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6680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876300" y="2526792"/>
            <a:ext cx="10401300" cy="2724912"/>
          </a:xfrm>
        </p:spPr>
        <p:txBody>
          <a:bodyPr>
            <a:noAutofit/>
          </a:bodyPr>
          <a:lstStyle>
            <a:lvl1pPr marL="0" indent="0">
              <a:buFontTx/>
              <a:buNone/>
              <a:defRPr>
                <a:solidFill>
                  <a:schemeClr val="accent5"/>
                </a:solidFill>
              </a:defRPr>
            </a:lvl1pPr>
          </a:lstStyle>
          <a:p>
            <a:pPr lvl="0"/>
            <a:r>
              <a:rPr lang="en-US" dirty="0"/>
              <a:t>Intro copy 24pt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 </a:t>
            </a:r>
            <a:r>
              <a:rPr lang="en-US" dirty="0" err="1"/>
              <a:t>explam</a:t>
            </a:r>
            <a:r>
              <a:rPr lang="en-US" dirty="0"/>
              <a:t>, et quam </a:t>
            </a:r>
            <a:r>
              <a:rPr lang="en-US" dirty="0" err="1"/>
              <a:t>quiam</a:t>
            </a:r>
            <a:r>
              <a:rPr lang="en-US" dirty="0"/>
              <a:t>, </a:t>
            </a:r>
            <a:r>
              <a:rPr lang="en-US" dirty="0" err="1"/>
              <a:t>ilitas</a:t>
            </a:r>
            <a:r>
              <a:rPr lang="en-US" dirty="0"/>
              <a:t> </a:t>
            </a:r>
            <a:r>
              <a:rPr lang="en-US" dirty="0" err="1"/>
              <a:t>deliat</a:t>
            </a:r>
            <a:r>
              <a:rPr lang="en-US" dirty="0"/>
              <a:t> </a:t>
            </a:r>
            <a:r>
              <a:rPr lang="en-US" dirty="0" err="1"/>
              <a:t>quis</a:t>
            </a:r>
            <a:r>
              <a:rPr lang="en-US" dirty="0"/>
              <a:t> </a:t>
            </a:r>
            <a:r>
              <a:rPr lang="en-US" dirty="0" err="1"/>
              <a:t>escimodio</a:t>
            </a:r>
            <a:r>
              <a:rPr lang="en-US" dirty="0"/>
              <a:t>. </a:t>
            </a:r>
            <a:r>
              <a:rPr lang="en-US" dirty="0" err="1"/>
              <a:t>Ita</a:t>
            </a:r>
            <a:r>
              <a:rPr lang="en-US" dirty="0"/>
              <a:t> </a:t>
            </a:r>
            <a:r>
              <a:rPr lang="en-US" dirty="0" err="1"/>
              <a:t>cubalica</a:t>
            </a:r>
            <a:r>
              <a:rPr lang="en-US" dirty="0"/>
              <a:t> in rest, </a:t>
            </a:r>
            <a:r>
              <a:rPr lang="en-US" dirty="0" err="1"/>
              <a:t>tendit</a:t>
            </a:r>
            <a:r>
              <a:rPr lang="en-US" dirty="0"/>
              <a:t> </a:t>
            </a:r>
            <a:r>
              <a:rPr lang="en-US" dirty="0" err="1"/>
              <a:t>omnis</a:t>
            </a:r>
            <a:r>
              <a:rPr lang="en-US" dirty="0"/>
              <a:t> el </a:t>
            </a:r>
            <a:r>
              <a:rPr lang="en-US" dirty="0" err="1"/>
              <a:t>iuntur</a:t>
            </a:r>
            <a:r>
              <a:rPr lang="en-US" dirty="0"/>
              <a:t>, </a:t>
            </a:r>
            <a:r>
              <a:rPr lang="en-US" dirty="0" err="1"/>
              <a:t>quat</a:t>
            </a:r>
            <a:r>
              <a:rPr lang="en-US" dirty="0"/>
              <a:t>.</a:t>
            </a:r>
          </a:p>
        </p:txBody>
      </p:sp>
      <p:sp>
        <p:nvSpPr>
          <p:cNvPr id="6"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3864384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51054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876300" y="2526792"/>
            <a:ext cx="5105400" cy="2724912"/>
          </a:xfrm>
        </p:spPr>
        <p:txBody>
          <a:bodyPr>
            <a:noAutofit/>
          </a:bodyPr>
          <a:lstStyle>
            <a:lvl1pPr marL="0" indent="0">
              <a:buFontTx/>
              <a:buNone/>
              <a:defRPr baseline="0"/>
            </a:lvl1pPr>
          </a:lstStyle>
          <a:p>
            <a:pPr lvl="0"/>
            <a:r>
              <a:rPr lang="en-US" dirty="0"/>
              <a:t>Intro copy 24/28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5" name="Chart Placeholder 4"/>
          <p:cNvSpPr>
            <a:spLocks noGrp="1"/>
          </p:cNvSpPr>
          <p:nvPr>
            <p:ph type="chart" sz="quarter" idx="10"/>
          </p:nvPr>
        </p:nvSpPr>
        <p:spPr>
          <a:xfrm>
            <a:off x="6134100" y="2042161"/>
            <a:ext cx="5562600" cy="3622675"/>
          </a:xfrm>
        </p:spPr>
        <p:txBody>
          <a:bodyPr anchor="ctr">
            <a:normAutofit/>
          </a:bodyPr>
          <a:lstStyle>
            <a:lvl1pPr marL="0" indent="0">
              <a:buFontTx/>
              <a:buNone/>
              <a:defRPr sz="1200"/>
            </a:lvl1pPr>
          </a:lstStyle>
          <a:p>
            <a:endParaRPr lang="en-US" dirty="0"/>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477830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hree-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796155" cy="960120"/>
          </a:xfrm>
        </p:spPr>
        <p:txBody>
          <a:bodyPr>
            <a:noAutofit/>
          </a:bodyPr>
          <a:lstStyle/>
          <a:p>
            <a:r>
              <a:rPr lang="en-US" dirty="0"/>
              <a:t>Headline 30pt</a:t>
            </a:r>
            <a:br>
              <a:rPr lang="en-US" dirty="0"/>
            </a:br>
            <a:r>
              <a:rPr lang="en-US" dirty="0"/>
              <a:t>Arial bold</a:t>
            </a:r>
          </a:p>
        </p:txBody>
      </p:sp>
      <p:sp>
        <p:nvSpPr>
          <p:cNvPr id="3" name="Content Placeholder 2"/>
          <p:cNvSpPr>
            <a:spLocks noGrp="1"/>
          </p:cNvSpPr>
          <p:nvPr>
            <p:ph sz="half" idx="1" hasCustomPrompt="1"/>
          </p:nvPr>
        </p:nvSpPr>
        <p:spPr>
          <a:xfrm>
            <a:off x="876301" y="2526793"/>
            <a:ext cx="10871200" cy="941832"/>
          </a:xfrm>
        </p:spPr>
        <p:txBody>
          <a:bodyPr>
            <a:noAutofit/>
          </a:bodyPr>
          <a:lstStyle>
            <a:lvl1pPr marL="0" indent="0">
              <a:buFontTx/>
              <a:buNone/>
              <a:defRPr b="1" baseline="0">
                <a:solidFill>
                  <a:schemeClr val="accent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Intro copy 24pt Arial bold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(optional).</a:t>
            </a:r>
          </a:p>
        </p:txBody>
      </p:sp>
      <p:sp>
        <p:nvSpPr>
          <p:cNvPr id="4" name="Content Placeholder 3"/>
          <p:cNvSpPr>
            <a:spLocks noGrp="1"/>
          </p:cNvSpPr>
          <p:nvPr>
            <p:ph sz="half" idx="2" hasCustomPrompt="1"/>
          </p:nvPr>
        </p:nvSpPr>
        <p:spPr>
          <a:xfrm>
            <a:off x="876301"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6" name="Content Placeholder 3"/>
          <p:cNvSpPr>
            <a:spLocks noGrp="1"/>
          </p:cNvSpPr>
          <p:nvPr>
            <p:ph sz="half" idx="10" hasCustomPrompt="1"/>
          </p:nvPr>
        </p:nvSpPr>
        <p:spPr>
          <a:xfrm>
            <a:off x="4330701"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7" name="Content Placeholder 3"/>
          <p:cNvSpPr>
            <a:spLocks noGrp="1"/>
          </p:cNvSpPr>
          <p:nvPr>
            <p:ph sz="half" idx="11" hasCustomPrompt="1"/>
          </p:nvPr>
        </p:nvSpPr>
        <p:spPr>
          <a:xfrm>
            <a:off x="7845137"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4055795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Graphic_Three-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47800"/>
            <a:ext cx="108712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sz="half" idx="1" hasCustomPrompt="1"/>
          </p:nvPr>
        </p:nvSpPr>
        <p:spPr>
          <a:xfrm>
            <a:off x="877824" y="2526793"/>
            <a:ext cx="3352800" cy="1133855"/>
          </a:xfrm>
        </p:spPr>
        <p:txBody>
          <a:bodyPr>
            <a:normAutofit/>
          </a:bodyPr>
          <a:lstStyle>
            <a:lvl1pPr marL="0" indent="0" algn="l">
              <a:lnSpc>
                <a:spcPts val="12000"/>
              </a:lnSpc>
              <a:spcBef>
                <a:spcPts val="0"/>
              </a:spcBef>
              <a:buFontTx/>
              <a:buNone/>
              <a:defRPr sz="12000" b="1" baseline="0"/>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1</a:t>
            </a:r>
          </a:p>
        </p:txBody>
      </p:sp>
      <p:sp>
        <p:nvSpPr>
          <p:cNvPr id="4" name="Content Placeholder 3"/>
          <p:cNvSpPr>
            <a:spLocks noGrp="1"/>
          </p:cNvSpPr>
          <p:nvPr>
            <p:ph sz="half" idx="2" hasCustomPrompt="1"/>
          </p:nvPr>
        </p:nvSpPr>
        <p:spPr>
          <a:xfrm>
            <a:off x="877824" y="377037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6" name="Content Placeholder 2"/>
          <p:cNvSpPr>
            <a:spLocks noGrp="1"/>
          </p:cNvSpPr>
          <p:nvPr>
            <p:ph sz="half" idx="10" hasCustomPrompt="1"/>
          </p:nvPr>
        </p:nvSpPr>
        <p:spPr>
          <a:xfrm>
            <a:off x="4392152" y="2526793"/>
            <a:ext cx="3352800" cy="1133855"/>
          </a:xfrm>
        </p:spPr>
        <p:txBody>
          <a:bodyPr>
            <a:normAutofit/>
          </a:bodyPr>
          <a:lstStyle>
            <a:lvl1pPr marL="0" indent="0" algn="l">
              <a:lnSpc>
                <a:spcPts val="12000"/>
              </a:lnSpc>
              <a:spcBef>
                <a:spcPts val="0"/>
              </a:spcBef>
              <a:buFontTx/>
              <a:buNone/>
              <a:defRPr sz="12000" b="1" baseline="0">
                <a:solidFill>
                  <a:schemeClr val="bg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2</a:t>
            </a:r>
          </a:p>
        </p:txBody>
      </p:sp>
      <p:sp>
        <p:nvSpPr>
          <p:cNvPr id="7" name="Content Placeholder 2"/>
          <p:cNvSpPr>
            <a:spLocks noGrp="1"/>
          </p:cNvSpPr>
          <p:nvPr>
            <p:ph sz="half" idx="11" hasCustomPrompt="1"/>
          </p:nvPr>
        </p:nvSpPr>
        <p:spPr>
          <a:xfrm>
            <a:off x="7897352" y="2526793"/>
            <a:ext cx="3352800" cy="1133855"/>
          </a:xfrm>
        </p:spPr>
        <p:txBody>
          <a:bodyPr>
            <a:normAutofit/>
          </a:bodyPr>
          <a:lstStyle>
            <a:lvl1pPr marL="0" indent="0" algn="l">
              <a:lnSpc>
                <a:spcPts val="12000"/>
              </a:lnSpc>
              <a:spcBef>
                <a:spcPts val="0"/>
              </a:spcBef>
              <a:buFontTx/>
              <a:buNone/>
              <a:defRPr sz="12000" b="1" baseline="0">
                <a:solidFill>
                  <a:schemeClr val="accent1"/>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3</a:t>
            </a:r>
          </a:p>
        </p:txBody>
      </p:sp>
      <p:sp>
        <p:nvSpPr>
          <p:cNvPr id="9" name="Content Placeholder 3"/>
          <p:cNvSpPr>
            <a:spLocks noGrp="1"/>
          </p:cNvSpPr>
          <p:nvPr>
            <p:ph sz="half" idx="12" hasCustomPrompt="1"/>
          </p:nvPr>
        </p:nvSpPr>
        <p:spPr>
          <a:xfrm>
            <a:off x="4392152" y="377037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10" name="Content Placeholder 3"/>
          <p:cNvSpPr>
            <a:spLocks noGrp="1"/>
          </p:cNvSpPr>
          <p:nvPr>
            <p:ph sz="half" idx="13" hasCustomPrompt="1"/>
          </p:nvPr>
        </p:nvSpPr>
        <p:spPr>
          <a:xfrm>
            <a:off x="7897352" y="3770377"/>
            <a:ext cx="3352799"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12"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4205617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n_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5105400" cy="960120"/>
          </a:xfrm>
        </p:spPr>
        <p:txBody>
          <a:bodyPr>
            <a:noAutofit/>
          </a:body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876300" y="2526792"/>
            <a:ext cx="5105400" cy="2724912"/>
          </a:xfrm>
        </p:spPr>
        <p:txBody>
          <a:bodyPr>
            <a:noAutofit/>
          </a:bodyPr>
          <a:lstStyle>
            <a:lvl1pPr marL="0" indent="0">
              <a:lnSpc>
                <a:spcPts val="2200"/>
              </a:lnSpc>
              <a:buFontTx/>
              <a:buNone/>
              <a:defRPr sz="2000" baseline="0">
                <a:solidFill>
                  <a:schemeClr val="accent5"/>
                </a:solidFill>
              </a:defRPr>
            </a:lvl1pPr>
          </a:lstStyle>
          <a:p>
            <a:pPr lvl="0"/>
            <a:r>
              <a:rPr lang="en-US" dirty="0"/>
              <a:t>Intro copy 20/22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6" name="Picture Placeholder 5"/>
          <p:cNvSpPr>
            <a:spLocks noGrp="1"/>
          </p:cNvSpPr>
          <p:nvPr>
            <p:ph type="pic" sz="quarter" idx="10"/>
          </p:nvPr>
        </p:nvSpPr>
        <p:spPr>
          <a:xfrm>
            <a:off x="6146800" y="1447800"/>
            <a:ext cx="5588000" cy="5105400"/>
          </a:xfrm>
          <a:solidFill>
            <a:schemeClr val="bg1">
              <a:lumMod val="95000"/>
            </a:schemeClr>
          </a:solidFill>
        </p:spPr>
        <p:txBody>
          <a:bodyPr anchor="ctr">
            <a:normAutofit/>
          </a:bodyPr>
          <a:lstStyle>
            <a:lvl1pPr marL="0" indent="0">
              <a:buFontTx/>
              <a:buNone/>
              <a:defRPr sz="1200"/>
            </a:lvl1pPr>
          </a:lstStyle>
          <a:p>
            <a:endParaRPr lang="en-US"/>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65374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Column Long_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858500" cy="960120"/>
          </a:xfrm>
        </p:spPr>
        <p:txBody>
          <a:bodyPr>
            <a:noAutofit/>
          </a:bodyPr>
          <a:lstStyle>
            <a:lvl1pPr>
              <a:defRPr/>
            </a:lvl1pPr>
          </a:lstStyle>
          <a:p>
            <a:r>
              <a:rPr lang="en-US" dirty="0"/>
              <a:t>Headline 30pt Arial bold to accommodate longer headlines</a:t>
            </a:r>
          </a:p>
        </p:txBody>
      </p:sp>
      <p:sp>
        <p:nvSpPr>
          <p:cNvPr id="3" name="Content Placeholder 2"/>
          <p:cNvSpPr>
            <a:spLocks noGrp="1"/>
          </p:cNvSpPr>
          <p:nvPr>
            <p:ph idx="1" hasCustomPrompt="1"/>
          </p:nvPr>
        </p:nvSpPr>
        <p:spPr>
          <a:xfrm>
            <a:off x="876300" y="2526792"/>
            <a:ext cx="5105400" cy="2724912"/>
          </a:xfrm>
        </p:spPr>
        <p:txBody>
          <a:bodyPr>
            <a:noAutofit/>
          </a:bodyPr>
          <a:lstStyle>
            <a:lvl1pPr marL="0" indent="0">
              <a:lnSpc>
                <a:spcPts val="2200"/>
              </a:lnSpc>
              <a:buFontTx/>
              <a:buNone/>
              <a:defRPr sz="2000" baseline="0">
                <a:solidFill>
                  <a:schemeClr val="accent5"/>
                </a:solidFill>
              </a:defRPr>
            </a:lvl1pPr>
          </a:lstStyle>
          <a:p>
            <a:pPr lvl="0"/>
            <a:r>
              <a:rPr lang="en-US" dirty="0"/>
              <a:t>Intro copy 20/228 Arial bold and </a:t>
            </a:r>
            <a:r>
              <a:rPr lang="en-US" dirty="0" err="1"/>
              <a:t>regurlar</a:t>
            </a:r>
            <a:r>
              <a:rPr lang="en-US" dirty="0"/>
              <a:t>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6" name="Picture Placeholder 5"/>
          <p:cNvSpPr>
            <a:spLocks noGrp="1"/>
          </p:cNvSpPr>
          <p:nvPr>
            <p:ph type="pic" sz="quarter" idx="10"/>
          </p:nvPr>
        </p:nvSpPr>
        <p:spPr>
          <a:xfrm>
            <a:off x="6172200" y="2526792"/>
            <a:ext cx="5562600" cy="4102608"/>
          </a:xfrm>
          <a:solidFill>
            <a:schemeClr val="bg1">
              <a:lumMod val="95000"/>
            </a:schemeClr>
          </a:solidFill>
        </p:spPr>
        <p:txBody>
          <a:bodyPr anchor="ctr">
            <a:normAutofit/>
          </a:bodyPr>
          <a:lstStyle>
            <a:lvl1pPr marL="0" indent="0">
              <a:buFontTx/>
              <a:buNone/>
              <a:defRPr sz="1200"/>
            </a:lvl1pPr>
          </a:lstStyle>
          <a:p>
            <a:endParaRPr lang="en-US"/>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8874612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olumn Gri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08800" y="1447800"/>
            <a:ext cx="4673600" cy="914400"/>
          </a:xfrm>
        </p:spPr>
        <p:txBody>
          <a:bodyPr anchor="t" anchorCtr="0">
            <a:noAutofit/>
          </a:bodyPr>
          <a:lstStyle>
            <a:lvl1pPr>
              <a:defRPr sz="3000"/>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6908800" y="2526792"/>
            <a:ext cx="4673600" cy="3443901"/>
          </a:xfrm>
        </p:spPr>
        <p:txBody>
          <a:bodyPr>
            <a:noAutofit/>
          </a:bodyPr>
          <a:lstStyle>
            <a:lvl1pPr marL="0" indent="0">
              <a:lnSpc>
                <a:spcPts val="2200"/>
              </a:lnSpc>
              <a:buFontTx/>
              <a:buNone/>
              <a:defRPr sz="2000"/>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Regular  </a:t>
            </a:r>
            <a:r>
              <a:rPr lang="fr-FR" dirty="0" err="1"/>
              <a:t>pud</a:t>
            </a:r>
            <a:r>
              <a:rPr lang="fr-FR" dirty="0"/>
              <a:t> amer non section </a:t>
            </a:r>
            <a:r>
              <a:rPr lang="fr-FR" dirty="0" err="1"/>
              <a:t>lorem</a:t>
            </a:r>
            <a:r>
              <a:rPr lang="fr-FR" dirty="0"/>
              <a:t>.</a:t>
            </a:r>
          </a:p>
        </p:txBody>
      </p:sp>
      <p:sp>
        <p:nvSpPr>
          <p:cNvPr id="11"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
        <p:nvSpPr>
          <p:cNvPr id="9" name="Picture Placeholder 9"/>
          <p:cNvSpPr>
            <a:spLocks noGrp="1"/>
          </p:cNvSpPr>
          <p:nvPr>
            <p:ph type="pic" sz="quarter" idx="10"/>
          </p:nvPr>
        </p:nvSpPr>
        <p:spPr>
          <a:xfrm>
            <a:off x="457200" y="1447800"/>
            <a:ext cx="5562600" cy="1981200"/>
          </a:xfrm>
          <a:solidFill>
            <a:schemeClr val="accent1"/>
          </a:solidFill>
        </p:spPr>
      </p:sp>
      <p:sp>
        <p:nvSpPr>
          <p:cNvPr id="13" name="Content Placeholder 10"/>
          <p:cNvSpPr>
            <a:spLocks noGrp="1"/>
          </p:cNvSpPr>
          <p:nvPr>
            <p:ph sz="quarter" idx="11"/>
          </p:nvPr>
        </p:nvSpPr>
        <p:spPr>
          <a:xfrm>
            <a:off x="457200" y="3535681"/>
            <a:ext cx="2932176" cy="1115567"/>
          </a:xfrm>
          <a:solidFill>
            <a:schemeClr val="bg2"/>
          </a:solidFill>
        </p:spPr>
        <p:txBody>
          <a:bodyPr>
            <a:normAutofit/>
          </a:bodyPr>
          <a:lstStyle>
            <a:lvl1pPr>
              <a:defRPr sz="1600"/>
            </a:lvl1pPr>
          </a:lstStyle>
          <a:p>
            <a:endParaRPr lang="en-US" dirty="0"/>
          </a:p>
        </p:txBody>
      </p:sp>
      <p:sp>
        <p:nvSpPr>
          <p:cNvPr id="15" name="Picture Placeholder 11"/>
          <p:cNvSpPr>
            <a:spLocks noGrp="1"/>
          </p:cNvSpPr>
          <p:nvPr>
            <p:ph type="pic" sz="quarter" idx="12"/>
          </p:nvPr>
        </p:nvSpPr>
        <p:spPr>
          <a:xfrm>
            <a:off x="457200" y="4751832"/>
            <a:ext cx="2933700" cy="1801368"/>
          </a:xfrm>
          <a:solidFill>
            <a:srgbClr val="0C7B40"/>
          </a:solidFill>
        </p:spPr>
      </p:sp>
      <p:sp>
        <p:nvSpPr>
          <p:cNvPr id="17" name="Picture Placeholder 12"/>
          <p:cNvSpPr>
            <a:spLocks noGrp="1"/>
          </p:cNvSpPr>
          <p:nvPr>
            <p:ph type="pic" sz="quarter" idx="13"/>
          </p:nvPr>
        </p:nvSpPr>
        <p:spPr>
          <a:xfrm>
            <a:off x="3548888" y="3535681"/>
            <a:ext cx="2470912" cy="3017519"/>
          </a:xfrm>
          <a:solidFill>
            <a:schemeClr val="bg2"/>
          </a:solidFill>
        </p:spPr>
      </p:sp>
    </p:spTree>
    <p:extLst>
      <p:ext uri="{BB962C8B-B14F-4D97-AF65-F5344CB8AC3E}">
        <p14:creationId xmlns:p14="http://schemas.microsoft.com/office/powerpoint/2010/main" val="19056559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lumn with Two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52420"/>
            <a:ext cx="5080000" cy="914400"/>
          </a:xfrm>
        </p:spPr>
        <p:txBody>
          <a:bodyPr anchor="t" anchorCtr="0">
            <a:noAutofit/>
          </a:bodyPr>
          <a:lstStyle>
            <a:lvl1pPr>
              <a:defRPr sz="3000"/>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877824" y="2531412"/>
            <a:ext cx="5105400" cy="3913632"/>
          </a:xfrm>
        </p:spPr>
        <p:txBody>
          <a:bodyPr>
            <a:noAutofit/>
          </a:bodyPr>
          <a:lstStyle>
            <a:lvl1pPr marL="0" indent="0">
              <a:lnSpc>
                <a:spcPts val="2200"/>
              </a:lnSpc>
              <a:buFontTx/>
              <a:buNone/>
              <a:defRPr sz="2000">
                <a:solidFill>
                  <a:schemeClr val="accent5"/>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p:txBody>
      </p:sp>
      <p:sp>
        <p:nvSpPr>
          <p:cNvPr id="5" name="Chart Placeholder 4"/>
          <p:cNvSpPr>
            <a:spLocks noGrp="1"/>
          </p:cNvSpPr>
          <p:nvPr>
            <p:ph type="chart" sz="quarter" idx="10"/>
          </p:nvPr>
        </p:nvSpPr>
        <p:spPr>
          <a:xfrm>
            <a:off x="6172200" y="1408176"/>
            <a:ext cx="5562600" cy="2514600"/>
          </a:xfrm>
        </p:spPr>
        <p:txBody>
          <a:bodyPr anchor="ctr">
            <a:normAutofit/>
          </a:bodyPr>
          <a:lstStyle>
            <a:lvl1pPr marL="0" indent="0">
              <a:buFontTx/>
              <a:buNone/>
              <a:defRPr sz="1200"/>
            </a:lvl1pPr>
          </a:lstStyle>
          <a:p>
            <a:endParaRPr lang="en-US"/>
          </a:p>
        </p:txBody>
      </p:sp>
      <p:sp>
        <p:nvSpPr>
          <p:cNvPr id="11" name="Chart Placeholder 4"/>
          <p:cNvSpPr>
            <a:spLocks noGrp="1"/>
          </p:cNvSpPr>
          <p:nvPr>
            <p:ph type="chart" sz="quarter" idx="11"/>
          </p:nvPr>
        </p:nvSpPr>
        <p:spPr>
          <a:xfrm>
            <a:off x="6172200" y="3913632"/>
            <a:ext cx="5562600" cy="2514600"/>
          </a:xfrm>
        </p:spPr>
        <p:txBody>
          <a:bodyPr anchor="ctr">
            <a:normAutofit/>
          </a:bodyPr>
          <a:lstStyle>
            <a:lvl1pPr marL="0" indent="0">
              <a:buFontTx/>
              <a:buNone/>
              <a:defRPr sz="1200"/>
            </a:lvl1pPr>
          </a:lstStyle>
          <a:p>
            <a:endParaRPr lang="en-US"/>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4025492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Image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86968" y="1499616"/>
            <a:ext cx="5030128" cy="932688"/>
          </a:xfrm>
        </p:spPr>
        <p:txBody>
          <a:bodyPr anchor="t">
            <a:noAutofit/>
          </a:bodyPr>
          <a:lstStyle>
            <a:lvl1pPr algn="l">
              <a:lnSpc>
                <a:spcPts val="3300"/>
              </a:lnSpc>
              <a:defRPr sz="3200"/>
            </a:lvl1pPr>
          </a:lstStyle>
          <a:p>
            <a:r>
              <a:rPr lang="en-US" dirty="0"/>
              <a:t>Headline 32pt</a:t>
            </a:r>
            <a:br>
              <a:rPr lang="en-US" dirty="0"/>
            </a:br>
            <a:r>
              <a:rPr lang="en-US" dirty="0"/>
              <a:t>Arial bold</a:t>
            </a:r>
          </a:p>
        </p:txBody>
      </p:sp>
      <p:sp>
        <p:nvSpPr>
          <p:cNvPr id="3" name="Subtitle 2"/>
          <p:cNvSpPr>
            <a:spLocks noGrp="1"/>
          </p:cNvSpPr>
          <p:nvPr>
            <p:ph type="subTitle" idx="1" hasCustomPrompt="1"/>
          </p:nvPr>
        </p:nvSpPr>
        <p:spPr>
          <a:xfrm>
            <a:off x="886968" y="2560320"/>
            <a:ext cx="5030128"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20pt Arial</a:t>
            </a:r>
          </a:p>
        </p:txBody>
      </p:sp>
      <p:sp>
        <p:nvSpPr>
          <p:cNvPr id="8" name="Content Placeholder 7"/>
          <p:cNvSpPr>
            <a:spLocks noGrp="1"/>
          </p:cNvSpPr>
          <p:nvPr>
            <p:ph sz="quarter" idx="10" hasCustomPrompt="1"/>
          </p:nvPr>
        </p:nvSpPr>
        <p:spPr>
          <a:xfrm>
            <a:off x="886967" y="3758184"/>
            <a:ext cx="5030129"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14pt Arial bold</a:t>
            </a:r>
          </a:p>
        </p:txBody>
      </p:sp>
      <p:sp>
        <p:nvSpPr>
          <p:cNvPr id="10" name="Text Placeholder 9"/>
          <p:cNvSpPr>
            <a:spLocks noGrp="1"/>
          </p:cNvSpPr>
          <p:nvPr>
            <p:ph type="body" sz="quarter" idx="11" hasCustomPrompt="1"/>
          </p:nvPr>
        </p:nvSpPr>
        <p:spPr>
          <a:xfrm>
            <a:off x="886968" y="3986784"/>
            <a:ext cx="5030128"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en-US" dirty="0"/>
              <a:t>Title 14pt Arial regular</a:t>
            </a:r>
          </a:p>
        </p:txBody>
      </p:sp>
      <p:sp>
        <p:nvSpPr>
          <p:cNvPr id="12" name="Content Placeholder 11"/>
          <p:cNvSpPr>
            <a:spLocks noGrp="1"/>
          </p:cNvSpPr>
          <p:nvPr>
            <p:ph sz="quarter" idx="12" hasCustomPrompt="1"/>
          </p:nvPr>
        </p:nvSpPr>
        <p:spPr>
          <a:xfrm>
            <a:off x="886967" y="4279392"/>
            <a:ext cx="5029669"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14pt Arial bold</a:t>
            </a:r>
          </a:p>
        </p:txBody>
      </p:sp>
      <p:sp>
        <p:nvSpPr>
          <p:cNvPr id="14" name="Text Placeholder 13"/>
          <p:cNvSpPr>
            <a:spLocks noGrp="1"/>
          </p:cNvSpPr>
          <p:nvPr>
            <p:ph type="body" sz="quarter" idx="13" hasCustomPrompt="1"/>
          </p:nvPr>
        </p:nvSpPr>
        <p:spPr>
          <a:xfrm>
            <a:off x="886967" y="4498848"/>
            <a:ext cx="5029669"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16" name="Content Placeholder 15"/>
          <p:cNvSpPr>
            <a:spLocks noGrp="1"/>
          </p:cNvSpPr>
          <p:nvPr>
            <p:ph sz="quarter" idx="14" hasCustomPrompt="1"/>
          </p:nvPr>
        </p:nvSpPr>
        <p:spPr>
          <a:xfrm>
            <a:off x="886967" y="4782312"/>
            <a:ext cx="5029669" cy="228600"/>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14pt Arial bold</a:t>
            </a:r>
          </a:p>
        </p:txBody>
      </p:sp>
      <p:sp>
        <p:nvSpPr>
          <p:cNvPr id="18" name="Text Placeholder 17"/>
          <p:cNvSpPr>
            <a:spLocks noGrp="1"/>
          </p:cNvSpPr>
          <p:nvPr>
            <p:ph type="body" sz="quarter" idx="15" hasCustomPrompt="1"/>
          </p:nvPr>
        </p:nvSpPr>
        <p:spPr>
          <a:xfrm>
            <a:off x="886967" y="5010912"/>
            <a:ext cx="5029669"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24" name="Content Placeholder 23"/>
          <p:cNvSpPr>
            <a:spLocks noGrp="1"/>
          </p:cNvSpPr>
          <p:nvPr>
            <p:ph sz="quarter" idx="16" hasCustomPrompt="1"/>
          </p:nvPr>
        </p:nvSpPr>
        <p:spPr>
          <a:xfrm>
            <a:off x="886968" y="5568696"/>
            <a:ext cx="2328672" cy="228600"/>
          </a:xfrm>
        </p:spPr>
        <p:txBody>
          <a:bodyPr>
            <a:noAutofit/>
          </a:bodyPr>
          <a:lstStyle>
            <a:lvl1pPr marL="0" indent="0">
              <a:lnSpc>
                <a:spcPts val="1000"/>
              </a:lnSpc>
              <a:spcBef>
                <a:spcPts val="0"/>
              </a:spcBef>
              <a:buFontTx/>
              <a:buNone/>
              <a:defRPr sz="800" b="1" cap="none"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sp>
        <p:nvSpPr>
          <p:cNvPr id="5" name="Picture Placeholder 4"/>
          <p:cNvSpPr>
            <a:spLocks noGrp="1"/>
          </p:cNvSpPr>
          <p:nvPr>
            <p:ph type="pic" sz="quarter" idx="17"/>
          </p:nvPr>
        </p:nvSpPr>
        <p:spPr>
          <a:xfrm>
            <a:off x="6172200" y="0"/>
            <a:ext cx="6019800" cy="6858000"/>
          </a:xfrm>
          <a:solidFill>
            <a:schemeClr val="bg1">
              <a:lumMod val="95000"/>
            </a:schemeClr>
          </a:solidFill>
        </p:spPr>
        <p:txBody>
          <a:bodyPr anchor="ctr">
            <a:normAutofit/>
          </a:bodyPr>
          <a:lstStyle>
            <a:lvl1pPr marL="0" indent="0">
              <a:buFontTx/>
              <a:buNone/>
              <a:defRPr sz="1200"/>
            </a:lvl1pPr>
          </a:lstStyle>
          <a:p>
            <a:endParaRPr lang="en-US"/>
          </a:p>
        </p:txBody>
      </p:sp>
      <p:pic>
        <p:nvPicPr>
          <p:cNvPr id="13" name="Picture 12"/>
          <p:cNvPicPr>
            <a:picLocks noChangeAspect="1"/>
          </p:cNvPicPr>
          <p:nvPr userDrawn="1"/>
        </p:nvPicPr>
        <p:blipFill rotWithShape="1">
          <a:blip r:embed="rId2">
            <a:extLst>
              <a:ext uri="{28A0092B-C50C-407E-A947-70E740481C1C}">
                <a14:useLocalDpi xmlns:a14="http://schemas.microsoft.com/office/drawing/2010/main" val="0"/>
              </a:ext>
            </a:extLst>
          </a:blip>
          <a:srcRect l="-3" r="-4276" b="-11126"/>
          <a:stretch/>
        </p:blipFill>
        <p:spPr>
          <a:xfrm>
            <a:off x="457199" y="457200"/>
            <a:ext cx="1703439" cy="420329"/>
          </a:xfrm>
          <a:prstGeom prst="rect">
            <a:avLst/>
          </a:prstGeom>
        </p:spPr>
      </p:pic>
    </p:spTree>
    <p:extLst>
      <p:ext uri="{BB962C8B-B14F-4D97-AF65-F5344CB8AC3E}">
        <p14:creationId xmlns:p14="http://schemas.microsoft.com/office/powerpoint/2010/main" val="12888683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Column_Icons and Pictur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52420"/>
            <a:ext cx="5080000" cy="914400"/>
          </a:xfrm>
        </p:spPr>
        <p:txBody>
          <a:bodyPr anchor="t" anchorCtr="0">
            <a:noAutofit/>
          </a:bodyPr>
          <a:lstStyle>
            <a:lvl1pPr>
              <a:defRPr sz="3000"/>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2612104" y="2531412"/>
            <a:ext cx="3352800" cy="3913632"/>
          </a:xfrm>
        </p:spPr>
        <p:txBody>
          <a:bodyPr anchor="t" anchorCtr="0">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a:p>
            <a:pPr marL="0" marR="0" lvl="0" indent="0" algn="l" defTabSz="914400" rtl="0" eaLnBrk="1" fontAlgn="auto" latinLnBrk="0" hangingPunct="1">
              <a:lnSpc>
                <a:spcPts val="2200"/>
              </a:lnSpc>
              <a:spcBef>
                <a:spcPts val="1000"/>
              </a:spcBef>
              <a:spcAft>
                <a:spcPts val="0"/>
              </a:spcAft>
              <a:buClrTx/>
              <a:buSzTx/>
              <a:buFontTx/>
              <a:buNone/>
              <a:tabLst/>
              <a:defRPr/>
            </a:pPr>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p:txBody>
      </p:sp>
      <p:sp>
        <p:nvSpPr>
          <p:cNvPr id="6" name="Picture Placeholder 5"/>
          <p:cNvSpPr>
            <a:spLocks noGrp="1"/>
          </p:cNvSpPr>
          <p:nvPr>
            <p:ph type="pic" sz="quarter" idx="10"/>
          </p:nvPr>
        </p:nvSpPr>
        <p:spPr>
          <a:xfrm>
            <a:off x="877824" y="2531412"/>
            <a:ext cx="1609344" cy="1060704"/>
          </a:xfrm>
        </p:spPr>
        <p:txBody>
          <a:bodyPr anchor="ctr">
            <a:normAutofit/>
          </a:bodyPr>
          <a:lstStyle>
            <a:lvl1pPr marL="0" indent="0">
              <a:buFontTx/>
              <a:buNone/>
              <a:defRPr sz="1200"/>
            </a:lvl1pPr>
          </a:lstStyle>
          <a:p>
            <a:endParaRPr lang="en-US" dirty="0"/>
          </a:p>
        </p:txBody>
      </p:sp>
      <p:sp>
        <p:nvSpPr>
          <p:cNvPr id="9" name="Picture Placeholder 5"/>
          <p:cNvSpPr>
            <a:spLocks noGrp="1"/>
          </p:cNvSpPr>
          <p:nvPr>
            <p:ph type="pic" sz="quarter" idx="11"/>
          </p:nvPr>
        </p:nvSpPr>
        <p:spPr>
          <a:xfrm>
            <a:off x="877824" y="3951636"/>
            <a:ext cx="1609344" cy="1060704"/>
          </a:xfrm>
        </p:spPr>
        <p:txBody>
          <a:bodyPr anchor="ctr">
            <a:normAutofit/>
          </a:bodyPr>
          <a:lstStyle>
            <a:lvl1pPr marL="0" indent="0">
              <a:buFontTx/>
              <a:buNone/>
              <a:defRPr sz="1200"/>
            </a:lvl1pPr>
          </a:lstStyle>
          <a:p>
            <a:endParaRPr lang="en-US" dirty="0"/>
          </a:p>
        </p:txBody>
      </p:sp>
      <p:sp>
        <p:nvSpPr>
          <p:cNvPr id="10" name="Picture Placeholder 9"/>
          <p:cNvSpPr>
            <a:spLocks noGrp="1"/>
          </p:cNvSpPr>
          <p:nvPr>
            <p:ph type="pic" sz="quarter" idx="12"/>
          </p:nvPr>
        </p:nvSpPr>
        <p:spPr>
          <a:xfrm>
            <a:off x="6019800" y="1422400"/>
            <a:ext cx="5715000" cy="4978400"/>
          </a:xfrm>
          <a:solidFill>
            <a:schemeClr val="bg1">
              <a:lumMod val="95000"/>
            </a:schemeClr>
          </a:solidFill>
        </p:spPr>
        <p:txBody>
          <a:bodyPr anchor="ctr">
            <a:normAutofit/>
          </a:bodyPr>
          <a:lstStyle>
            <a:lvl1pPr marL="0" indent="0">
              <a:buFontTx/>
              <a:buNone/>
              <a:defRPr sz="1200"/>
            </a:lvl1pPr>
          </a:lstStyle>
          <a:p>
            <a:endParaRPr lang="en-US"/>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8938001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 Column with Ico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47800"/>
            <a:ext cx="10363200" cy="914400"/>
          </a:xfrm>
        </p:spPr>
        <p:txBody>
          <a:bodyPr>
            <a:noAutofit/>
          </a:bodyPr>
          <a:lstStyle/>
          <a:p>
            <a:r>
              <a:rPr lang="en-US" dirty="0"/>
              <a:t>Headline 30pt</a:t>
            </a:r>
            <a:br>
              <a:rPr lang="en-US" dirty="0"/>
            </a:br>
            <a:r>
              <a:rPr lang="en-US" dirty="0"/>
              <a:t>Arial bold</a:t>
            </a:r>
          </a:p>
        </p:txBody>
      </p:sp>
      <p:sp>
        <p:nvSpPr>
          <p:cNvPr id="4" name="Content Placeholder 3"/>
          <p:cNvSpPr>
            <a:spLocks noGrp="1"/>
          </p:cNvSpPr>
          <p:nvPr>
            <p:ph sz="half" idx="2" hasCustomPrompt="1"/>
          </p:nvPr>
        </p:nvSpPr>
        <p:spPr>
          <a:xfrm>
            <a:off x="877824" y="2487470"/>
            <a:ext cx="10363200" cy="941531"/>
          </a:xfrm>
        </p:spPr>
        <p:txBody>
          <a:bodyPr numCol="1">
            <a:noAutofit/>
          </a:bodyPr>
          <a:lstStyle>
            <a:lvl1pPr marL="0" marR="0" indent="0" algn="l" defTabSz="914400" rtl="0" eaLnBrk="1" fontAlgn="auto" latinLnBrk="0" hangingPunct="1">
              <a:lnSpc>
                <a:spcPts val="2800"/>
              </a:lnSpc>
              <a:spcBef>
                <a:spcPts val="1000"/>
              </a:spcBef>
              <a:spcAft>
                <a:spcPts val="0"/>
              </a:spcAft>
              <a:buClrTx/>
              <a:buSzTx/>
              <a:buFontTx/>
              <a:buNone/>
              <a:tabLst/>
              <a:defRPr sz="2400" b="1">
                <a:solidFill>
                  <a:schemeClr val="accent2"/>
                </a:solidFill>
              </a:defRPr>
            </a:lvl1pPr>
          </a:lstStyle>
          <a:p>
            <a:pPr lvl="0"/>
            <a:r>
              <a:rPr lang="en-US" dirty="0"/>
              <a:t>Text 20/22 Arial bold </a:t>
            </a:r>
            <a:r>
              <a:rPr lang="en-US" dirty="0" err="1"/>
              <a:t>pud</a:t>
            </a:r>
            <a:r>
              <a:rPr lang="en-US" dirty="0"/>
              <a:t> </a:t>
            </a:r>
            <a:r>
              <a:rPr lang="en-US" dirty="0" err="1"/>
              <a:t>amer</a:t>
            </a:r>
            <a:r>
              <a:rPr lang="en-US" dirty="0"/>
              <a:t> non section lorem </a:t>
            </a:r>
            <a:r>
              <a:rPr lang="fr-FR" dirty="0" err="1"/>
              <a:t>pudam</a:t>
            </a:r>
            <a:r>
              <a:rPr lang="fr-FR" dirty="0"/>
              <a:t> </a:t>
            </a:r>
            <a:r>
              <a:rPr lang="fr-FR" dirty="0" err="1"/>
              <a:t>nonsecti</a:t>
            </a:r>
            <a:r>
              <a:rPr lang="fr-FR" dirty="0"/>
              <a:t> nos </a:t>
            </a:r>
            <a:r>
              <a:rPr lang="fr-FR" dirty="0" err="1"/>
              <a:t>alit</a:t>
            </a:r>
            <a:r>
              <a:rPr lang="fr-FR" dirty="0"/>
              <a:t> in nos (</a:t>
            </a:r>
            <a:r>
              <a:rPr lang="fr-FR" dirty="0" err="1"/>
              <a:t>optional</a:t>
            </a:r>
            <a:r>
              <a:rPr lang="fr-FR" dirty="0"/>
              <a:t>).</a:t>
            </a:r>
            <a:endParaRPr lang="en-US" dirty="0"/>
          </a:p>
        </p:txBody>
      </p:sp>
      <p:sp>
        <p:nvSpPr>
          <p:cNvPr id="9" name="Picture Placeholder 8"/>
          <p:cNvSpPr>
            <a:spLocks noGrp="1"/>
          </p:cNvSpPr>
          <p:nvPr>
            <p:ph type="pic" sz="quarter" idx="10"/>
          </p:nvPr>
        </p:nvSpPr>
        <p:spPr>
          <a:xfrm>
            <a:off x="877824" y="3429000"/>
            <a:ext cx="2489200" cy="1335024"/>
          </a:xfrm>
        </p:spPr>
        <p:txBody>
          <a:bodyPr/>
          <a:lstStyle>
            <a:lvl1pPr marL="0" indent="0">
              <a:buNone/>
              <a:defRPr/>
            </a:lvl1pPr>
          </a:lstStyle>
          <a:p>
            <a:endParaRPr lang="en-US" dirty="0"/>
          </a:p>
        </p:txBody>
      </p:sp>
      <p:sp>
        <p:nvSpPr>
          <p:cNvPr id="11" name="Picture Placeholder 10"/>
          <p:cNvSpPr>
            <a:spLocks noGrp="1"/>
          </p:cNvSpPr>
          <p:nvPr>
            <p:ph type="pic" sz="quarter" idx="11"/>
          </p:nvPr>
        </p:nvSpPr>
        <p:spPr>
          <a:xfrm>
            <a:off x="4368800" y="3429000"/>
            <a:ext cx="2540000" cy="1335024"/>
          </a:xfrm>
        </p:spPr>
        <p:txBody>
          <a:bodyPr/>
          <a:lstStyle>
            <a:lvl1pPr marL="0" indent="0">
              <a:buNone/>
              <a:defRPr/>
            </a:lvl1pPr>
          </a:lstStyle>
          <a:p>
            <a:endParaRPr lang="en-US"/>
          </a:p>
        </p:txBody>
      </p:sp>
      <p:sp>
        <p:nvSpPr>
          <p:cNvPr id="13" name="Picture Placeholder 12"/>
          <p:cNvSpPr>
            <a:spLocks noGrp="1"/>
          </p:cNvSpPr>
          <p:nvPr>
            <p:ph type="pic" sz="quarter" idx="12"/>
          </p:nvPr>
        </p:nvSpPr>
        <p:spPr>
          <a:xfrm>
            <a:off x="7874000" y="3429000"/>
            <a:ext cx="2550160" cy="1335024"/>
          </a:xfrm>
        </p:spPr>
        <p:txBody>
          <a:bodyPr/>
          <a:lstStyle>
            <a:lvl1pPr marL="0" indent="0">
              <a:buNone/>
              <a:defRPr/>
            </a:lvl1pPr>
          </a:lstStyle>
          <a:p>
            <a:endParaRPr lang="en-US"/>
          </a:p>
        </p:txBody>
      </p:sp>
      <p:sp>
        <p:nvSpPr>
          <p:cNvPr id="17" name="Text Placeholder 16"/>
          <p:cNvSpPr>
            <a:spLocks noGrp="1"/>
          </p:cNvSpPr>
          <p:nvPr>
            <p:ph type="body" sz="quarter" idx="13" hasCustomPrompt="1"/>
          </p:nvPr>
        </p:nvSpPr>
        <p:spPr>
          <a:xfrm>
            <a:off x="877824"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0" name="Text Placeholder 16"/>
          <p:cNvSpPr>
            <a:spLocks noGrp="1"/>
          </p:cNvSpPr>
          <p:nvPr>
            <p:ph type="body" sz="quarter" idx="14" hasCustomPrompt="1"/>
          </p:nvPr>
        </p:nvSpPr>
        <p:spPr>
          <a:xfrm>
            <a:off x="4368800"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2" name="Text Placeholder 16"/>
          <p:cNvSpPr>
            <a:spLocks noGrp="1"/>
          </p:cNvSpPr>
          <p:nvPr>
            <p:ph type="body" sz="quarter" idx="15" hasCustomPrompt="1"/>
          </p:nvPr>
        </p:nvSpPr>
        <p:spPr>
          <a:xfrm>
            <a:off x="7874000"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5"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1486666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Identity Block">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0" y="5410200"/>
            <a:ext cx="6896100" cy="1447800"/>
          </a:xfrm>
        </p:spPr>
        <p:txBody>
          <a:bodyPr bIns="347472" anchor="b" anchorCtr="0">
            <a:noAutofit/>
          </a:bodyPr>
          <a:lstStyle>
            <a:lvl1pPr marL="685800" marR="0" indent="0" algn="l" defTabSz="457200" rtl="0" eaLnBrk="1" fontAlgn="auto" latinLnBrk="0" hangingPunct="1">
              <a:lnSpc>
                <a:spcPts val="900"/>
              </a:lnSpc>
              <a:spcBef>
                <a:spcPts val="0"/>
              </a:spcBef>
              <a:spcAft>
                <a:spcPts val="215"/>
              </a:spcAft>
              <a:buClrTx/>
              <a:buSzTx/>
              <a:buFontTx/>
              <a:buNone/>
              <a:tabLst/>
              <a:defRPr sz="600"/>
            </a:lvl1pPr>
            <a:lvl2pPr marL="685800" indent="0">
              <a:spcAft>
                <a:spcPts val="400"/>
              </a:spcAft>
              <a:buFontTx/>
              <a:buNone/>
              <a:defRPr sz="600"/>
            </a:lvl2pPr>
            <a:lvl3pPr marL="685800" indent="0">
              <a:spcAft>
                <a:spcPts val="400"/>
              </a:spcAft>
              <a:buFontTx/>
              <a:buNone/>
              <a:defRPr sz="600"/>
            </a:lvl3pPr>
            <a:lvl4pPr marL="685800" indent="0">
              <a:spcAft>
                <a:spcPts val="400"/>
              </a:spcAft>
              <a:buFontTx/>
              <a:buNone/>
              <a:defRPr sz="600"/>
            </a:lvl4pPr>
            <a:lvl5pPr marL="685800" indent="0">
              <a:spcAft>
                <a:spcPts val="400"/>
              </a:spcAft>
              <a:buFontTx/>
              <a:buNone/>
              <a:defRPr sz="600"/>
            </a:lvl5pPr>
          </a:lstStyle>
          <a:p>
            <a:pPr marL="685800" marR="0" lvl="0" indent="0" algn="l" defTabSz="457200" rtl="0" eaLnBrk="1" fontAlgn="auto" latinLnBrk="0" hangingPunct="1">
              <a:lnSpc>
                <a:spcPct val="120000"/>
              </a:lnSpc>
              <a:spcBef>
                <a:spcPts val="0"/>
              </a:spcBef>
              <a:spcAft>
                <a:spcPts val="450"/>
              </a:spcAft>
              <a:buClrTx/>
              <a:buSzTx/>
              <a:buFontTx/>
              <a:buNone/>
              <a:tabLst/>
              <a:defRPr/>
            </a:pPr>
            <a:r>
              <a:rPr kumimoji="0" lang="en-US" sz="650" b="1" i="0" u="none" strike="noStrike" kern="1200" cap="none" spc="15" normalizeH="0" baseline="0" noProof="0" dirty="0" err="1">
                <a:ln>
                  <a:noFill/>
                </a:ln>
                <a:solidFill>
                  <a:srgbClr val="000000"/>
                </a:solidFill>
                <a:effectLst/>
                <a:uLnTx/>
                <a:uFillTx/>
                <a:latin typeface="Arial" panose="020B0604020202020204" pitchFamily="34" charset="0"/>
                <a:ea typeface="Times New Roman" panose="02020603050405020304" pitchFamily="18" charset="0"/>
                <a:cs typeface="Times-Roman"/>
              </a:rPr>
              <a:t>Securian</a:t>
            </a:r>
            <a:r>
              <a:rPr kumimoji="0" lang="en-US" sz="650" b="1" i="0" u="none" strike="noStrike" kern="1200" cap="none" spc="15"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Roman"/>
              </a:rPr>
              <a:t> Financial Group, Inc.</a:t>
            </a:r>
            <a:br>
              <a:rPr kumimoji="0" lang="en-US" sz="650" b="1" i="0" u="none" strike="noStrike" kern="1200" cap="none" spc="15"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Roman"/>
              </a:rPr>
            </a:br>
            <a:r>
              <a:rPr kumimoji="0" lang="en-US" sz="650" b="1" i="0" u="none" strike="noStrike" kern="1200" cap="none" spc="15" normalizeH="0" baseline="0" noProof="0" dirty="0">
                <a:ln>
                  <a:noFill/>
                </a:ln>
                <a:solidFill>
                  <a:srgbClr val="0C7B3F"/>
                </a:solidFill>
                <a:effectLst/>
                <a:uLnTx/>
                <a:uFillTx/>
                <a:latin typeface="Arial" panose="020B0604020202020204" pitchFamily="34" charset="0"/>
                <a:ea typeface="Times New Roman" panose="02020603050405020304" pitchFamily="18" charset="0"/>
                <a:cs typeface="Times-Roman"/>
              </a:rPr>
              <a:t>securian.com</a:t>
            </a:r>
            <a:endParaRPr kumimoji="0" lang="en-US" sz="650" b="0" i="0" u="none" strike="noStrike" kern="1200" cap="none" spc="0" normalizeH="0" baseline="0" noProof="0" dirty="0">
              <a:ln>
                <a:noFill/>
              </a:ln>
              <a:solidFill>
                <a:srgbClr val="000000"/>
              </a:solidFill>
              <a:effectLst/>
              <a:uLnTx/>
              <a:uFillTx/>
              <a:latin typeface="Times-Roman"/>
              <a:ea typeface="Times New Roman" panose="02020603050405020304" pitchFamily="18" charset="0"/>
              <a:cs typeface="Times-Roman"/>
            </a:endParaRPr>
          </a:p>
          <a:p>
            <a:pPr marL="685800" marR="0" lvl="0" indent="0" algn="l" defTabSz="457200" rtl="0" eaLnBrk="1" fontAlgn="auto" latinLnBrk="0" hangingPunct="1">
              <a:lnSpc>
                <a:spcPts val="900"/>
              </a:lnSpc>
              <a:spcBef>
                <a:spcPts val="0"/>
              </a:spcBef>
              <a:spcAft>
                <a:spcPts val="215"/>
              </a:spcAft>
              <a:buClrTx/>
              <a:buSzTx/>
              <a:buFontTx/>
              <a:buNone/>
              <a:tabLst/>
              <a:defRPr/>
            </a:pPr>
            <a:r>
              <a:rPr kumimoji="0" lang="en-US" sz="600" b="0" i="0" u="none" strike="noStrike" kern="1200" cap="none" spc="5"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t>400 Robert Street North, St. Paul, MN 55101-2098</a:t>
            </a:r>
            <a:br>
              <a:rPr kumimoji="0" lang="en-US" sz="600" b="0" i="0" u="none" strike="noStrike" kern="1200" cap="none" spc="5"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br>
            <a:r>
              <a:rPr kumimoji="0" lang="en-US" sz="600" b="0" i="0" u="none" strike="noStrike" kern="1200" cap="none" spc="5"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t>©2018 </a:t>
            </a:r>
            <a:r>
              <a:rPr kumimoji="0" lang="en-US" sz="600" b="0" i="0" u="none" strike="noStrike" kern="1200" cap="none" spc="5" normalizeH="0" baseline="0" noProof="0" dirty="0" err="1">
                <a:ln>
                  <a:noFill/>
                </a:ln>
                <a:solidFill>
                  <a:srgbClr val="323232"/>
                </a:solidFill>
                <a:effectLst/>
                <a:uLnTx/>
                <a:uFillTx/>
                <a:latin typeface="+mn-lt"/>
                <a:ea typeface="Times New Roman" panose="02020603050405020304" pitchFamily="18" charset="0"/>
                <a:cs typeface="HurmeGeometricSans3-Regular" panose="020B0500020000000000" pitchFamily="34" charset="0"/>
              </a:rPr>
              <a:t>Securian</a:t>
            </a:r>
            <a:r>
              <a:rPr kumimoji="0" lang="en-US" sz="600" b="0" i="0" u="none" strike="noStrike" kern="1200" cap="none" spc="5"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t> Financial Group, Inc. All rights reserved.</a:t>
            </a:r>
            <a:endParaRPr kumimoji="0" lang="en-US" sz="600" b="0" i="0" u="none" strike="noStrike" kern="1200" cap="none" spc="-10"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endParaRPr>
          </a:p>
          <a:p>
            <a:pPr marL="685800" marR="0" lvl="0" indent="0" algn="l" defTabSz="457200" rtl="0" eaLnBrk="1" fontAlgn="auto" latinLnBrk="0" hangingPunct="1">
              <a:lnSpc>
                <a:spcPts val="900"/>
              </a:lnSpc>
              <a:spcBef>
                <a:spcPts val="0"/>
              </a:spcBef>
              <a:spcAft>
                <a:spcPts val="215"/>
              </a:spcAft>
              <a:buClrTx/>
              <a:buSzTx/>
              <a:buFontTx/>
              <a:buNone/>
              <a:tabLst/>
              <a:defRPr/>
            </a:pPr>
            <a:r>
              <a:rPr kumimoji="0" lang="en-US" sz="600" b="0" i="0" u="none" strike="noStrike" kern="1200" cap="none" spc="5"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t>F00000 Rev 0-2016   DOFU 0-2018</a:t>
            </a:r>
            <a:br>
              <a:rPr kumimoji="0" lang="en-US" sz="600" b="0" i="0" u="none" strike="noStrike" kern="1200" cap="none" spc="5"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br>
            <a:r>
              <a:rPr kumimoji="0" lang="en-US" sz="600" b="0" i="0" u="none" strike="noStrike" kern="1200" cap="none" spc="5"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t>000000</a:t>
            </a:r>
            <a:endParaRPr kumimoji="0" lang="en-US" sz="600" b="0" i="0" u="none" strike="noStrike" kern="1200" cap="none" spc="-10"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endParaRPr>
          </a:p>
        </p:txBody>
      </p:sp>
      <p:sp>
        <p:nvSpPr>
          <p:cNvPr id="7" name="Content Placeholder 6"/>
          <p:cNvSpPr>
            <a:spLocks noGrp="1"/>
          </p:cNvSpPr>
          <p:nvPr>
            <p:ph sz="quarter" idx="11"/>
          </p:nvPr>
        </p:nvSpPr>
        <p:spPr>
          <a:xfrm>
            <a:off x="0" y="4419600"/>
            <a:ext cx="7924800" cy="990600"/>
          </a:xfrm>
        </p:spPr>
        <p:txBody>
          <a:bodyPr bIns="457200" anchor="b" anchorCtr="0">
            <a:noAutofit/>
          </a:bodyPr>
          <a:lstStyle>
            <a:lvl1pPr marL="690563" marR="0" indent="0" algn="just" defTabSz="457200" rtl="0" eaLnBrk="1" fontAlgn="auto" latinLnBrk="0" hangingPunct="1">
              <a:lnSpc>
                <a:spcPts val="800"/>
              </a:lnSpc>
              <a:spcBef>
                <a:spcPts val="0"/>
              </a:spcBef>
              <a:spcAft>
                <a:spcPts val="215"/>
              </a:spcAft>
              <a:buClrTx/>
              <a:buSzTx/>
              <a:buFontTx/>
              <a:buNone/>
              <a:tabLst/>
              <a:defRPr sz="800">
                <a:solidFill>
                  <a:schemeClr val="tx2">
                    <a:lumMod val="65000"/>
                    <a:lumOff val="35000"/>
                  </a:schemeClr>
                </a:solidFill>
              </a:defRPr>
            </a:lvl1pPr>
            <a:lvl2pPr>
              <a:defRPr sz="800">
                <a:solidFill>
                  <a:schemeClr val="tx2">
                    <a:lumMod val="65000"/>
                    <a:lumOff val="35000"/>
                  </a:schemeClr>
                </a:solidFill>
              </a:defRPr>
            </a:lvl2pPr>
            <a:lvl3pPr>
              <a:defRPr sz="800">
                <a:solidFill>
                  <a:schemeClr val="tx2">
                    <a:lumMod val="65000"/>
                    <a:lumOff val="35000"/>
                  </a:schemeClr>
                </a:solidFill>
              </a:defRPr>
            </a:lvl3pPr>
            <a:lvl4pPr>
              <a:defRPr sz="800">
                <a:solidFill>
                  <a:schemeClr val="tx2">
                    <a:lumMod val="65000"/>
                    <a:lumOff val="35000"/>
                  </a:schemeClr>
                </a:solidFill>
              </a:defRPr>
            </a:lvl4pPr>
            <a:lvl5pPr>
              <a:defRPr sz="800">
                <a:solidFill>
                  <a:schemeClr val="tx2">
                    <a:lumMod val="65000"/>
                    <a:lumOff val="35000"/>
                  </a:schemeClr>
                </a:solidFill>
              </a:defRPr>
            </a:lvl5pPr>
          </a:lstStyle>
          <a:p>
            <a:pPr marL="690563" marR="0" lvl="0" indent="0" algn="just" defTabSz="457200" rtl="0" eaLnBrk="1" fontAlgn="auto" latinLnBrk="0" hangingPunct="1">
              <a:lnSpc>
                <a:spcPts val="800"/>
              </a:lnSpc>
              <a:spcBef>
                <a:spcPts val="0"/>
              </a:spcBef>
              <a:spcAft>
                <a:spcPts val="215"/>
              </a:spcAft>
              <a:buClrTx/>
              <a:buSzTx/>
              <a:buFontTx/>
              <a:buNone/>
              <a:tabLst/>
              <a:defRPr/>
            </a:pPr>
            <a:endParaRPr kumimoji="0" lang="en-US" sz="800" b="0" i="0" u="none" strike="noStrike" kern="1200" cap="none" spc="-5"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HurmeGeometricSans3-Regular" panose="020B0500020000000000" pitchFamily="34" charset="0"/>
            </a:endParaRPr>
          </a:p>
          <a:p>
            <a:pPr marL="690563" marR="0" lvl="0" indent="0" algn="just" defTabSz="457200" rtl="0" eaLnBrk="1" fontAlgn="auto" latinLnBrk="0" hangingPunct="1">
              <a:lnSpc>
                <a:spcPts val="800"/>
              </a:lnSpc>
              <a:spcBef>
                <a:spcPts val="0"/>
              </a:spcBef>
              <a:spcAft>
                <a:spcPts val="215"/>
              </a:spcAft>
              <a:buClrTx/>
              <a:buSzTx/>
              <a:buFontTx/>
              <a:buNone/>
              <a:tabLst/>
              <a:defRPr/>
            </a:pPr>
            <a:r>
              <a:rPr kumimoji="0" lang="en-US" sz="800" b="0" i="0" u="none" strike="noStrike" kern="1200" cap="none" spc="-5" normalizeH="0" baseline="0" noProof="0" dirty="0" err="1">
                <a:ln>
                  <a:noFill/>
                </a:ln>
                <a:solidFill>
                  <a:srgbClr val="595959"/>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Securian</a:t>
            </a:r>
            <a:r>
              <a:rPr kumimoji="0" lang="en-US" sz="800" b="0" i="0" u="none" strike="noStrike" kern="1200" cap="none" spc="-5"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 Financial is the marketing name for </a:t>
            </a:r>
            <a:r>
              <a:rPr kumimoji="0" lang="en-US" sz="800" b="0" i="0" u="none" strike="noStrike" kern="1200" cap="none" spc="-5" normalizeH="0" baseline="0" noProof="0" dirty="0" err="1">
                <a:ln>
                  <a:noFill/>
                </a:ln>
                <a:solidFill>
                  <a:srgbClr val="595959"/>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Securian</a:t>
            </a:r>
            <a:r>
              <a:rPr kumimoji="0" lang="en-US" sz="800" b="0" i="0" u="none" strike="noStrike" kern="1200" cap="none" spc="-5"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 Financial Group, Inc. and its affiliates. Insurance products are issued by its affiliated insurance companies. Securities and investment advisory services offered through </a:t>
            </a:r>
            <a:r>
              <a:rPr kumimoji="0" lang="en-US" sz="800" b="0" i="0" u="none" strike="noStrike" kern="1200" cap="none" spc="-5" normalizeH="0" baseline="0" noProof="0" dirty="0" err="1">
                <a:ln>
                  <a:noFill/>
                </a:ln>
                <a:solidFill>
                  <a:srgbClr val="595959"/>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Securian</a:t>
            </a:r>
            <a:r>
              <a:rPr kumimoji="0" lang="en-US" sz="800" b="0" i="0" u="none" strike="noStrike" kern="1200" cap="none" spc="-5"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 Financial Services, Inc., registered investment advisor, member FINRA/SIPC.</a:t>
            </a:r>
          </a:p>
        </p:txBody>
      </p:sp>
    </p:spTree>
    <p:extLst>
      <p:ext uri="{BB962C8B-B14F-4D97-AF65-F5344CB8AC3E}">
        <p14:creationId xmlns:p14="http://schemas.microsoft.com/office/powerpoint/2010/main" val="39001629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Chapter slide BRANDE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23"/>
          <p:cNvSpPr>
            <a:spLocks noGrp="1" noChangeArrowheads="1"/>
          </p:cNvSpPr>
          <p:nvPr>
            <p:ph type="sldNum" sz="quarter" idx="10"/>
          </p:nvPr>
        </p:nvSpPr>
        <p:spPr/>
        <p:txBody>
          <a:bodyPr/>
          <a:lstStyle>
            <a:lvl1pPr>
              <a:defRPr/>
            </a:lvl1pPr>
          </a:lstStyle>
          <a:p>
            <a:fld id="{9E002CCB-F2DD-4C35-9AAB-4F487BD88620}" type="slidenum">
              <a:rPr lang="en-US"/>
              <a:pPr/>
              <a:t>‹#›</a:t>
            </a:fld>
            <a:endParaRPr lang="en-US" sz="900"/>
          </a:p>
        </p:txBody>
      </p:sp>
      <p:sp>
        <p:nvSpPr>
          <p:cNvPr id="6" name="Rectangle 5"/>
          <p:cNvSpPr/>
          <p:nvPr/>
        </p:nvSpPr>
        <p:spPr bwMode="auto">
          <a:xfrm>
            <a:off x="0" y="914400"/>
            <a:ext cx="12192000" cy="5943600"/>
          </a:xfrm>
          <a:prstGeom prst="rect">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1800"/>
          </a:p>
        </p:txBody>
      </p:sp>
      <p:sp>
        <p:nvSpPr>
          <p:cNvPr id="12" name="Rectangle 11"/>
          <p:cNvSpPr/>
          <p:nvPr/>
        </p:nvSpPr>
        <p:spPr bwMode="auto">
          <a:xfrm>
            <a:off x="0" y="914400"/>
            <a:ext cx="12192000" cy="76200"/>
          </a:xfrm>
          <a:prstGeom prst="rect">
            <a:avLst/>
          </a:prstGeom>
          <a:solidFill>
            <a:schemeClr val="tx1">
              <a:alpha val="2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pitchFamily="-110" charset="0"/>
            </a:endParaRPr>
          </a:p>
        </p:txBody>
      </p:sp>
      <p:sp>
        <p:nvSpPr>
          <p:cNvPr id="9" name="Title 2"/>
          <p:cNvSpPr>
            <a:spLocks noGrp="1"/>
          </p:cNvSpPr>
          <p:nvPr>
            <p:ph type="title" hasCustomPrompt="1"/>
          </p:nvPr>
        </p:nvSpPr>
        <p:spPr>
          <a:xfrm>
            <a:off x="609600" y="2362200"/>
            <a:ext cx="10972800" cy="1004010"/>
          </a:xfrm>
        </p:spPr>
        <p:txBody>
          <a:bodyPr/>
          <a:lstStyle>
            <a:lvl1pPr>
              <a:defRPr baseline="0">
                <a:solidFill>
                  <a:schemeClr val="bg1"/>
                </a:solidFill>
              </a:defRPr>
            </a:lvl1pPr>
          </a:lstStyle>
          <a:p>
            <a:r>
              <a:rPr lang="en-US" dirty="0"/>
              <a:t>Click to add text</a:t>
            </a:r>
            <a:br>
              <a:rPr lang="en-US" dirty="0"/>
            </a:br>
            <a:r>
              <a:rPr lang="en-US" dirty="0"/>
              <a:t>2nd line text wrap</a:t>
            </a:r>
          </a:p>
        </p:txBody>
      </p:sp>
      <p:sp>
        <p:nvSpPr>
          <p:cNvPr id="13" name="Text Placeholder 4"/>
          <p:cNvSpPr>
            <a:spLocks noGrp="1"/>
          </p:cNvSpPr>
          <p:nvPr>
            <p:ph type="body" sz="quarter" idx="11" hasCustomPrompt="1"/>
          </p:nvPr>
        </p:nvSpPr>
        <p:spPr>
          <a:xfrm>
            <a:off x="609600" y="3397605"/>
            <a:ext cx="10972800" cy="609600"/>
          </a:xfrm>
        </p:spPr>
        <p:txBody>
          <a:bodyPr/>
          <a:lstStyle>
            <a:lvl1pPr marL="0" indent="0">
              <a:buNone/>
              <a:defRPr sz="2000">
                <a:solidFill>
                  <a:schemeClr val="bg2">
                    <a:lumMod val="20000"/>
                    <a:lumOff val="80000"/>
                  </a:schemeClr>
                </a:solidFill>
              </a:defRPr>
            </a:lvl1pPr>
          </a:lstStyle>
          <a:p>
            <a:pPr lvl="0"/>
            <a:r>
              <a:rPr lang="en-US" dirty="0"/>
              <a:t>Subhead – click to add text</a:t>
            </a:r>
          </a:p>
        </p:txBody>
      </p:sp>
    </p:spTree>
    <p:extLst>
      <p:ext uri="{BB962C8B-B14F-4D97-AF65-F5344CB8AC3E}">
        <p14:creationId xmlns:p14="http://schemas.microsoft.com/office/powerpoint/2010/main" val="7225740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Content Slide FOOTNO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23"/>
          <p:cNvSpPr>
            <a:spLocks noGrp="1" noChangeArrowheads="1"/>
          </p:cNvSpPr>
          <p:nvPr>
            <p:ph type="sldNum" sz="quarter" idx="10"/>
          </p:nvPr>
        </p:nvSpPr>
        <p:spPr/>
        <p:txBody>
          <a:bodyPr/>
          <a:lstStyle>
            <a:lvl1pPr>
              <a:defRPr/>
            </a:lvl1pPr>
          </a:lstStyle>
          <a:p>
            <a:fld id="{9E002CCB-F2DD-4C35-9AAB-4F487BD88620}" type="slidenum">
              <a:rPr lang="en-US"/>
              <a:pPr/>
              <a:t>‹#›</a:t>
            </a:fld>
            <a:endParaRPr lang="en-US" sz="900" dirty="0"/>
          </a:p>
        </p:txBody>
      </p:sp>
      <p:sp>
        <p:nvSpPr>
          <p:cNvPr id="7" name="Content Placeholder 5"/>
          <p:cNvSpPr>
            <a:spLocks noGrp="1"/>
          </p:cNvSpPr>
          <p:nvPr>
            <p:ph sz="quarter" idx="11" hasCustomPrompt="1"/>
          </p:nvPr>
        </p:nvSpPr>
        <p:spPr>
          <a:xfrm>
            <a:off x="609600" y="2362201"/>
            <a:ext cx="10972800" cy="3273725"/>
          </a:xfrm>
          <a:prstGeom prst="rect">
            <a:avLst/>
          </a:prstGeom>
        </p:spPr>
        <p:txBody>
          <a:bodyPr lIns="0" tIns="0" rIns="0" bIns="0"/>
          <a:lstStyle>
            <a:lvl1pPr marL="0" indent="0">
              <a:buNone/>
              <a:defRPr sz="2400"/>
            </a:lvl1pPr>
            <a:lvl2pPr>
              <a:defRPr sz="2200"/>
            </a:lvl2pPr>
            <a:lvl3pPr>
              <a:defRPr sz="2000"/>
            </a:lvl3pPr>
            <a:lvl5pPr>
              <a:defRPr sz="1600"/>
            </a:lvl5pPr>
          </a:lstStyle>
          <a:p>
            <a:pPr lvl="0"/>
            <a:r>
              <a:rPr lang="en-US" dirty="0"/>
              <a:t>24 </a:t>
            </a:r>
            <a:r>
              <a:rPr lang="en-US" dirty="0" err="1"/>
              <a:t>pt</a:t>
            </a:r>
            <a:r>
              <a:rPr lang="en-US" dirty="0"/>
              <a:t> size Click to add text</a:t>
            </a:r>
          </a:p>
        </p:txBody>
      </p:sp>
      <p:sp>
        <p:nvSpPr>
          <p:cNvPr id="9" name="Title Placeholder 1"/>
          <p:cNvSpPr>
            <a:spLocks noGrp="1"/>
          </p:cNvSpPr>
          <p:nvPr>
            <p:ph type="title" hasCustomPrompt="1"/>
          </p:nvPr>
        </p:nvSpPr>
        <p:spPr>
          <a:xfrm>
            <a:off x="609600" y="1219200"/>
            <a:ext cx="10972800" cy="1143000"/>
          </a:xfrm>
          <a:prstGeom prst="rect">
            <a:avLst/>
          </a:prstGeom>
        </p:spPr>
        <p:txBody>
          <a:bodyPr vert="horz" lIns="0" tIns="0" rIns="0" bIns="0" rtlCol="0" anchor="t" anchorCtr="0">
            <a:normAutofit/>
          </a:bodyPr>
          <a:lstStyle>
            <a:lvl1pPr>
              <a:defRPr b="0"/>
            </a:lvl1pPr>
          </a:lstStyle>
          <a:p>
            <a:r>
              <a:rPr lang="en-US" dirty="0"/>
              <a:t>Click to add text</a:t>
            </a:r>
            <a:br>
              <a:rPr lang="en-US" dirty="0"/>
            </a:br>
            <a:r>
              <a:rPr lang="en-US" dirty="0"/>
              <a:t>34 </a:t>
            </a:r>
            <a:r>
              <a:rPr lang="en-US" dirty="0" err="1"/>
              <a:t>pt</a:t>
            </a:r>
            <a:r>
              <a:rPr lang="en-US" dirty="0"/>
              <a:t> size</a:t>
            </a:r>
          </a:p>
        </p:txBody>
      </p:sp>
      <p:sp>
        <p:nvSpPr>
          <p:cNvPr id="12" name="Text Placeholder 11"/>
          <p:cNvSpPr>
            <a:spLocks noGrp="1"/>
          </p:cNvSpPr>
          <p:nvPr>
            <p:ph type="body" sz="quarter" idx="13" hasCustomPrompt="1"/>
          </p:nvPr>
        </p:nvSpPr>
        <p:spPr>
          <a:xfrm>
            <a:off x="609600" y="5638800"/>
            <a:ext cx="10972800" cy="685800"/>
          </a:xfrm>
        </p:spPr>
        <p:txBody>
          <a:bodyPr anchor="b"/>
          <a:lstStyle>
            <a:lvl1pPr marL="0" indent="0">
              <a:buNone/>
              <a:defRPr sz="1000" baseline="0">
                <a:solidFill>
                  <a:schemeClr val="tx1">
                    <a:lumMod val="65000"/>
                    <a:lumOff val="35000"/>
                  </a:schemeClr>
                </a:solidFill>
              </a:defRPr>
            </a:lvl1pPr>
          </a:lstStyle>
          <a:p>
            <a:pPr lvl="0"/>
            <a:r>
              <a:rPr lang="en-US" dirty="0"/>
              <a:t>Footnote style for use on the bottom of the slide.</a:t>
            </a:r>
          </a:p>
        </p:txBody>
      </p:sp>
      <p:sp>
        <p:nvSpPr>
          <p:cNvPr id="17" name="Text Placeholder 16"/>
          <p:cNvSpPr>
            <a:spLocks noGrp="1"/>
          </p:cNvSpPr>
          <p:nvPr>
            <p:ph type="body" sz="quarter" idx="15" hasCustomPrompt="1"/>
          </p:nvPr>
        </p:nvSpPr>
        <p:spPr>
          <a:xfrm>
            <a:off x="1117600" y="6421740"/>
            <a:ext cx="10464800" cy="152400"/>
          </a:xfrm>
        </p:spPr>
        <p:txBody>
          <a:bodyPr/>
          <a:lstStyle>
            <a:lvl1pPr marL="0" indent="0">
              <a:buNone/>
              <a:defRPr sz="1000" b="1" baseline="0">
                <a:solidFill>
                  <a:schemeClr val="tx1">
                    <a:lumMod val="65000"/>
                    <a:lumOff val="35000"/>
                  </a:schemeClr>
                </a:solidFill>
              </a:defRPr>
            </a:lvl1pPr>
          </a:lstStyle>
          <a:p>
            <a:pPr lvl="0"/>
            <a:r>
              <a:rPr lang="en-US" dirty="0"/>
              <a:t>Disclosure example: For financial professional use only. Not for use with the public.</a:t>
            </a:r>
          </a:p>
        </p:txBody>
      </p:sp>
    </p:spTree>
    <p:extLst>
      <p:ext uri="{BB962C8B-B14F-4D97-AF65-F5344CB8AC3E}">
        <p14:creationId xmlns:p14="http://schemas.microsoft.com/office/powerpoint/2010/main" val="1981697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fault Chapter (Leaf)">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84904" y="1554480"/>
            <a:ext cx="10399776" cy="4721629"/>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2728678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faul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0"/>
            <a:ext cx="10399776" cy="4882896"/>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386272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ttom Callout Chapter (Leaf)">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2"/>
            <a:ext cx="10399776" cy="1319348"/>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p>
        </p:txBody>
      </p:sp>
      <p:sp>
        <p:nvSpPr>
          <p:cNvPr id="4" name="Content Placeholder 3"/>
          <p:cNvSpPr>
            <a:spLocks noGrp="1"/>
          </p:cNvSpPr>
          <p:nvPr>
            <p:ph sz="quarter" idx="10" hasCustomPrompt="1"/>
          </p:nvPr>
        </p:nvSpPr>
        <p:spPr>
          <a:xfrm>
            <a:off x="877824" y="2962656"/>
            <a:ext cx="4988983"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1593384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ottom Callou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2"/>
            <a:ext cx="10399776" cy="1319348"/>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p>
        </p:txBody>
      </p:sp>
      <p:sp>
        <p:nvSpPr>
          <p:cNvPr id="4" name="Content Placeholder 3"/>
          <p:cNvSpPr>
            <a:spLocks noGrp="1"/>
          </p:cNvSpPr>
          <p:nvPr>
            <p:ph sz="quarter" idx="10" hasCustomPrompt="1"/>
          </p:nvPr>
        </p:nvSpPr>
        <p:spPr>
          <a:xfrm>
            <a:off x="877824" y="2961786"/>
            <a:ext cx="8205216"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50366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con Callout Chapter (Leaf)">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0"/>
            <a:ext cx="10399776" cy="4015047"/>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p>
        </p:txBody>
      </p:sp>
      <p:sp>
        <p:nvSpPr>
          <p:cNvPr id="5" name="Picture Placeholder 4"/>
          <p:cNvSpPr>
            <a:spLocks noGrp="1"/>
          </p:cNvSpPr>
          <p:nvPr>
            <p:ph type="pic" sz="quarter" idx="10"/>
          </p:nvPr>
        </p:nvSpPr>
        <p:spPr>
          <a:xfrm>
            <a:off x="914400" y="5330952"/>
            <a:ext cx="963168" cy="722376"/>
          </a:xfrm>
        </p:spPr>
        <p:txBody>
          <a:bodyPr anchor="t">
            <a:normAutofit/>
          </a:bodyPr>
          <a:lstStyle>
            <a:lvl1pPr marL="0" indent="0">
              <a:buFontTx/>
              <a:buNone/>
              <a:defRPr sz="1200">
                <a:solidFill>
                  <a:schemeClr val="bg1"/>
                </a:solidFill>
              </a:defRPr>
            </a:lvl1pPr>
          </a:lstStyle>
          <a:p>
            <a:endParaRPr lang="en-US"/>
          </a:p>
        </p:txBody>
      </p:sp>
    </p:spTree>
    <p:extLst>
      <p:ext uri="{BB962C8B-B14F-4D97-AF65-F5344CB8AC3E}">
        <p14:creationId xmlns:p14="http://schemas.microsoft.com/office/powerpoint/2010/main" val="877591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atement Divider (Leaf)">
    <p:spTree>
      <p:nvGrpSpPr>
        <p:cNvPr id="1" name=""/>
        <p:cNvGrpSpPr/>
        <p:nvPr/>
      </p:nvGrpSpPr>
      <p:grpSpPr>
        <a:xfrm>
          <a:off x="0" y="0"/>
          <a:ext cx="0" cy="0"/>
          <a:chOff x="0" y="0"/>
          <a:chExt cx="0" cy="0"/>
        </a:xfrm>
      </p:grpSpPr>
      <p:sp>
        <p:nvSpPr>
          <p:cNvPr id="9" name="Rectangle 8"/>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itle 1"/>
          <p:cNvSpPr>
            <a:spLocks noGrp="1"/>
          </p:cNvSpPr>
          <p:nvPr>
            <p:ph type="title" hasCustomPrompt="1"/>
          </p:nvPr>
        </p:nvSpPr>
        <p:spPr>
          <a:xfrm>
            <a:off x="831851" y="1709739"/>
            <a:ext cx="6076949" cy="4757563"/>
          </a:xfrm>
        </p:spPr>
        <p:txBody>
          <a:bodyPr anchor="b">
            <a:noAutofit/>
          </a:bodyPr>
          <a:lstStyle>
            <a:lvl1pPr>
              <a:lnSpc>
                <a:spcPts val="6300"/>
              </a:lnSpc>
              <a:defRPr sz="6600">
                <a:solidFill>
                  <a:schemeClr val="bg1"/>
                </a:solidFill>
              </a:defRPr>
            </a:lvl1pPr>
          </a:lstStyle>
          <a:p>
            <a:r>
              <a:rPr lang="en-US" dirty="0"/>
              <a:t>Chapter </a:t>
            </a:r>
            <a:br>
              <a:rPr lang="en-US" dirty="0"/>
            </a:br>
            <a:r>
              <a:rPr lang="en-US" dirty="0"/>
              <a:t>slide </a:t>
            </a:r>
            <a:br>
              <a:rPr lang="en-US" dirty="0"/>
            </a:br>
            <a:r>
              <a:rPr lang="en-US" dirty="0"/>
              <a:t>66pt</a:t>
            </a:r>
            <a:br>
              <a:rPr lang="en-US" dirty="0"/>
            </a:br>
            <a:r>
              <a:rPr lang="en-US" dirty="0"/>
              <a:t>Arial </a:t>
            </a:r>
            <a:r>
              <a:rPr lang="en-US" dirty="0" err="1"/>
              <a:t>reg</a:t>
            </a:r>
            <a:br>
              <a:rPr lang="en-US" dirty="0"/>
            </a:br>
            <a:r>
              <a:rPr lang="en-US" dirty="0"/>
              <a:t>lorem</a:t>
            </a:r>
            <a:br>
              <a:rPr lang="en-US" dirty="0"/>
            </a:br>
            <a:r>
              <a:rPr lang="en-US" dirty="0"/>
              <a:t>ipsum</a:t>
            </a:r>
          </a:p>
        </p:txBody>
      </p:sp>
    </p:spTree>
    <p:extLst>
      <p:ext uri="{BB962C8B-B14F-4D97-AF65-F5344CB8AC3E}">
        <p14:creationId xmlns:p14="http://schemas.microsoft.com/office/powerpoint/2010/main" val="195929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atement Divider (Grass)">
    <p:spTree>
      <p:nvGrpSpPr>
        <p:cNvPr id="1" name=""/>
        <p:cNvGrpSpPr/>
        <p:nvPr/>
      </p:nvGrpSpPr>
      <p:grpSpPr>
        <a:xfrm>
          <a:off x="0" y="0"/>
          <a:ext cx="0" cy="0"/>
          <a:chOff x="0" y="0"/>
          <a:chExt cx="0" cy="0"/>
        </a:xfrm>
      </p:grpSpPr>
      <p:sp>
        <p:nvSpPr>
          <p:cNvPr id="9" name="Rectangle 8"/>
          <p:cNvSpPr/>
          <p:nvPr userDrawn="1"/>
        </p:nvSpPr>
        <p:spPr>
          <a:xfrm>
            <a:off x="304800" y="1295400"/>
            <a:ext cx="11582400"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1851" y="1709739"/>
            <a:ext cx="6076949" cy="4757563"/>
          </a:xfrm>
        </p:spPr>
        <p:txBody>
          <a:bodyPr anchor="b">
            <a:noAutofit/>
          </a:bodyPr>
          <a:lstStyle>
            <a:lvl1pPr>
              <a:lnSpc>
                <a:spcPts val="6300"/>
              </a:lnSpc>
              <a:defRPr sz="6600">
                <a:solidFill>
                  <a:schemeClr val="bg1"/>
                </a:solidFill>
              </a:defRPr>
            </a:lvl1pPr>
          </a:lstStyle>
          <a:p>
            <a:r>
              <a:rPr lang="en-US" dirty="0"/>
              <a:t>Chapter </a:t>
            </a:r>
            <a:br>
              <a:rPr lang="en-US" dirty="0"/>
            </a:br>
            <a:r>
              <a:rPr lang="en-US" dirty="0"/>
              <a:t>slide </a:t>
            </a:r>
            <a:br>
              <a:rPr lang="en-US" dirty="0"/>
            </a:br>
            <a:r>
              <a:rPr lang="en-US" dirty="0"/>
              <a:t>66pt</a:t>
            </a:r>
            <a:br>
              <a:rPr lang="en-US" dirty="0"/>
            </a:br>
            <a:r>
              <a:rPr lang="en-US" dirty="0"/>
              <a:t>Arial </a:t>
            </a:r>
            <a:r>
              <a:rPr lang="en-US" dirty="0" err="1"/>
              <a:t>reg</a:t>
            </a:r>
            <a:br>
              <a:rPr lang="en-US" dirty="0"/>
            </a:br>
            <a:r>
              <a:rPr lang="en-US" dirty="0"/>
              <a:t>lorem</a:t>
            </a:r>
            <a:br>
              <a:rPr lang="en-US" dirty="0"/>
            </a:br>
            <a:r>
              <a:rPr lang="en-US" dirty="0"/>
              <a:t>ipsum</a:t>
            </a:r>
          </a:p>
        </p:txBody>
      </p:sp>
    </p:spTree>
    <p:extLst>
      <p:ext uri="{BB962C8B-B14F-4D97-AF65-F5344CB8AC3E}">
        <p14:creationId xmlns:p14="http://schemas.microsoft.com/office/powerpoint/2010/main" val="178048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4904" y="1452420"/>
            <a:ext cx="10392696" cy="914400"/>
          </a:xfrm>
          <a:prstGeom prst="rect">
            <a:avLst/>
          </a:prstGeom>
        </p:spPr>
        <p:txBody>
          <a:bodyPr vert="horz" lIns="0" tIns="0" rIns="0" bIns="0" rtlCol="0" anchor="t" anchorCtr="0">
            <a:normAutofit/>
          </a:bodyPr>
          <a:lstStyle/>
          <a:p>
            <a:r>
              <a:rPr lang="en-US" dirty="0"/>
              <a:t>Headline 30pt</a:t>
            </a:r>
            <a:br>
              <a:rPr lang="en-US" dirty="0"/>
            </a:br>
            <a:r>
              <a:rPr lang="en-US" dirty="0"/>
              <a:t>Arial bold</a:t>
            </a:r>
          </a:p>
        </p:txBody>
      </p:sp>
      <p:sp>
        <p:nvSpPr>
          <p:cNvPr id="3" name="Text Placeholder 2"/>
          <p:cNvSpPr>
            <a:spLocks noGrp="1"/>
          </p:cNvSpPr>
          <p:nvPr>
            <p:ph type="body" idx="1"/>
          </p:nvPr>
        </p:nvSpPr>
        <p:spPr>
          <a:xfrm>
            <a:off x="884904" y="2531412"/>
            <a:ext cx="10392696" cy="2724912"/>
          </a:xfrm>
          <a:prstGeom prst="rect">
            <a:avLst/>
          </a:prstGeom>
        </p:spPr>
        <p:txBody>
          <a:bodyPr vert="horz" lIns="0" tIns="0" rIns="0" bIns="0" rtlCol="0" anchor="t" anchorCtr="0">
            <a:normAutofit/>
          </a:bodyPr>
          <a:lstStyle/>
          <a:p>
            <a:pPr lvl="0"/>
            <a:r>
              <a:rPr lang="en-US" dirty="0"/>
              <a:t>Edit master text styles</a:t>
            </a:r>
          </a:p>
          <a:p>
            <a:pPr lvl="1"/>
            <a:r>
              <a:rPr lang="en-US" dirty="0"/>
              <a:t>Second level</a:t>
            </a:r>
          </a:p>
          <a:p>
            <a:pPr lvl="2"/>
            <a:r>
              <a:rPr lang="en-US" dirty="0"/>
              <a:t>Third level</a:t>
            </a:r>
          </a:p>
        </p:txBody>
      </p:sp>
      <p:sp>
        <p:nvSpPr>
          <p:cNvPr id="8" name="object 4"/>
          <p:cNvSpPr txBox="1"/>
          <p:nvPr userDrawn="1"/>
        </p:nvSpPr>
        <p:spPr>
          <a:xfrm>
            <a:off x="9625027" y="583571"/>
            <a:ext cx="2066653" cy="135935"/>
          </a:xfrm>
          <a:prstGeom prst="rect">
            <a:avLst/>
          </a:prstGeom>
        </p:spPr>
        <p:txBody>
          <a:bodyPr vert="horz" wrap="square" lIns="0" tIns="12700" rIns="0" bIns="0" rtlCol="0">
            <a:spAutoFit/>
          </a:bodyPr>
          <a:lstStyle/>
          <a:p>
            <a:pPr marL="12700" algn="r">
              <a:lnSpc>
                <a:spcPct val="100000"/>
              </a:lnSpc>
              <a:spcBef>
                <a:spcPts val="100"/>
              </a:spcBef>
              <a:tabLst>
                <a:tab pos="1435735" algn="l"/>
              </a:tabLst>
            </a:pPr>
            <a:r>
              <a:rPr sz="800" spc="15" dirty="0">
                <a:solidFill>
                  <a:srgbClr val="636466"/>
                </a:solidFill>
                <a:latin typeface="Arial" panose="020B0604020202020204" pitchFamily="34" charset="0"/>
                <a:cs typeface="Arial" panose="020B0604020202020204" pitchFamily="34" charset="0"/>
              </a:rPr>
              <a:t>SECURIA</a:t>
            </a:r>
            <a:r>
              <a:rPr sz="800" dirty="0">
                <a:solidFill>
                  <a:srgbClr val="636466"/>
                </a:solidFill>
                <a:latin typeface="Arial" panose="020B0604020202020204" pitchFamily="34" charset="0"/>
                <a:cs typeface="Arial" panose="020B0604020202020204" pitchFamily="34" charset="0"/>
              </a:rPr>
              <a:t>N</a:t>
            </a:r>
            <a:r>
              <a:rPr sz="800" spc="40" dirty="0">
                <a:solidFill>
                  <a:srgbClr val="636466"/>
                </a:solidFill>
                <a:latin typeface="Arial" panose="020B0604020202020204" pitchFamily="34" charset="0"/>
                <a:cs typeface="Arial" panose="020B0604020202020204" pitchFamily="34" charset="0"/>
              </a:rPr>
              <a:t> </a:t>
            </a:r>
            <a:r>
              <a:rPr sz="800" spc="15" dirty="0">
                <a:solidFill>
                  <a:srgbClr val="636466"/>
                </a:solidFill>
                <a:latin typeface="Arial" panose="020B0604020202020204" pitchFamily="34" charset="0"/>
                <a:cs typeface="Arial" panose="020B0604020202020204" pitchFamily="34" charset="0"/>
              </a:rPr>
              <a:t>FINANCIA</a:t>
            </a:r>
            <a:r>
              <a:rPr sz="800" dirty="0">
                <a:solidFill>
                  <a:srgbClr val="636466"/>
                </a:solidFill>
                <a:latin typeface="Arial" panose="020B0604020202020204" pitchFamily="34" charset="0"/>
                <a:cs typeface="Arial" panose="020B0604020202020204" pitchFamily="34" charset="0"/>
              </a:rPr>
              <a:t>L   </a:t>
            </a:r>
            <a:r>
              <a:rPr sz="800" spc="75" dirty="0">
                <a:solidFill>
                  <a:srgbClr val="636466"/>
                </a:solidFill>
                <a:latin typeface="Arial" panose="020B0604020202020204" pitchFamily="34" charset="0"/>
                <a:cs typeface="Arial" panose="020B0604020202020204" pitchFamily="34" charset="0"/>
              </a:rPr>
              <a:t> </a:t>
            </a:r>
            <a:r>
              <a:rPr sz="800" dirty="0">
                <a:solidFill>
                  <a:srgbClr val="636466"/>
                </a:solidFill>
                <a:latin typeface="Arial" panose="020B0604020202020204" pitchFamily="34" charset="0"/>
                <a:cs typeface="Arial" panose="020B0604020202020204" pitchFamily="34" charset="0"/>
              </a:rPr>
              <a:t>|	</a:t>
            </a:r>
            <a:fld id="{16B042B7-5665-9041-9B5F-5A409D3D1B85}" type="slidenum">
              <a:rPr lang="uk-UA" sz="800" b="1" smtClean="0">
                <a:solidFill>
                  <a:srgbClr val="636466"/>
                </a:solidFill>
                <a:latin typeface="Arial" panose="020B0604020202020204" pitchFamily="34" charset="0"/>
                <a:cs typeface="Arial" panose="020B0604020202020204" pitchFamily="34" charset="0"/>
              </a:rPr>
              <a:pPr marL="12700" algn="r">
                <a:lnSpc>
                  <a:spcPct val="100000"/>
                </a:lnSpc>
                <a:spcBef>
                  <a:spcPts val="100"/>
                </a:spcBef>
                <a:tabLst>
                  <a:tab pos="1435735" algn="l"/>
                </a:tabLst>
              </a:pPr>
              <a:t>‹#›</a:t>
            </a:fld>
            <a:endParaRPr sz="800" dirty="0">
              <a:latin typeface="Arial" panose="020B0604020202020204" pitchFamily="34" charset="0"/>
              <a:cs typeface="Arial" panose="020B0604020202020204" pitchFamily="34" charset="0"/>
            </a:endParaRPr>
          </a:p>
        </p:txBody>
      </p:sp>
      <p:pic>
        <p:nvPicPr>
          <p:cNvPr id="9" name="Picture 8"/>
          <p:cNvPicPr>
            <a:picLocks noChangeAspect="1"/>
          </p:cNvPicPr>
          <p:nvPr userDrawn="1"/>
        </p:nvPicPr>
        <p:blipFill rotWithShape="1">
          <a:blip r:embed="rId26">
            <a:extLst>
              <a:ext uri="{28A0092B-C50C-407E-A947-70E740481C1C}">
                <a14:useLocalDpi xmlns:a14="http://schemas.microsoft.com/office/drawing/2010/main" val="0"/>
              </a:ext>
            </a:extLst>
          </a:blip>
          <a:srcRect t="-1" r="76526" b="12270"/>
          <a:stretch/>
        </p:blipFill>
        <p:spPr>
          <a:xfrm>
            <a:off x="457200" y="457200"/>
            <a:ext cx="383458" cy="331839"/>
          </a:xfrm>
          <a:prstGeom prst="rect">
            <a:avLst/>
          </a:prstGeom>
        </p:spPr>
      </p:pic>
    </p:spTree>
    <p:extLst>
      <p:ext uri="{BB962C8B-B14F-4D97-AF65-F5344CB8AC3E}">
        <p14:creationId xmlns:p14="http://schemas.microsoft.com/office/powerpoint/2010/main" val="35632086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5" r:id="rId23"/>
    <p:sldLayoutId id="2147483687" r:id="rId24"/>
  </p:sldLayoutIdLst>
  <p:txStyles>
    <p:titleStyle>
      <a:lvl1pPr algn="l" defTabSz="914400" rtl="0" eaLnBrk="1" latinLnBrk="0" hangingPunct="1">
        <a:lnSpc>
          <a:spcPts val="3100"/>
        </a:lnSpc>
        <a:spcBef>
          <a:spcPct val="0"/>
        </a:spcBef>
        <a:buNone/>
        <a:defRPr sz="3000" b="1" kern="1200" baseline="0">
          <a:solidFill>
            <a:schemeClr val="accent1"/>
          </a:solidFill>
          <a:latin typeface="+mj-lt"/>
          <a:ea typeface="+mj-ea"/>
          <a:cs typeface="+mj-cs"/>
        </a:defRPr>
      </a:lvl1pPr>
    </p:titleStyle>
    <p:body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15:clr>
            <a:srgbClr val="F26B43"/>
          </p15:clr>
        </p15:guide>
        <p15:guide id="2">
          <p15:clr>
            <a:srgbClr val="F26B43"/>
          </p15:clr>
        </p15:guide>
        <p15:guide id="4" orient="horz" pos="288">
          <p15:clr>
            <a:srgbClr val="F26B43"/>
          </p15:clr>
        </p15:guide>
        <p15:guide id="5" orient="horz" pos="912">
          <p15:clr>
            <a:srgbClr val="F26B43"/>
          </p15:clr>
        </p15:guide>
        <p15:guide id="6" orient="horz" pos="1536">
          <p15:clr>
            <a:srgbClr val="F26B43"/>
          </p15:clr>
        </p15:guide>
        <p15:guide id="7" orient="horz" pos="2160">
          <p15:clr>
            <a:srgbClr val="F26B43"/>
          </p15:clr>
        </p15:guide>
        <p15:guide id="8" orient="horz" pos="2784">
          <p15:clr>
            <a:srgbClr val="F26B43"/>
          </p15:clr>
        </p15:guide>
        <p15:guide id="9" orient="horz" pos="3408">
          <p15:clr>
            <a:srgbClr val="F26B43"/>
          </p15:clr>
        </p15:guide>
        <p15:guide id="10" orient="horz" pos="4128">
          <p15:clr>
            <a:srgbClr val="F26B43"/>
          </p15:clr>
        </p15:guide>
        <p15:guide id="12" orient="horz" pos="4320">
          <p15:clr>
            <a:srgbClr val="F26B43"/>
          </p15:clr>
        </p15:guide>
        <p15:guide id="15" pos="552">
          <p15:clr>
            <a:srgbClr val="F26B43"/>
          </p15:clr>
        </p15:guide>
        <p15:guide id="16" pos="1024">
          <p15:clr>
            <a:srgbClr val="F26B43"/>
          </p15:clr>
        </p15:guide>
        <p15:guide id="17" pos="1120">
          <p15:clr>
            <a:srgbClr val="F26B43"/>
          </p15:clr>
        </p15:guide>
        <p15:guide id="18" pos="1584">
          <p15:clr>
            <a:srgbClr val="F26B43"/>
          </p15:clr>
        </p15:guide>
        <p15:guide id="19" pos="1680">
          <p15:clr>
            <a:srgbClr val="F26B43"/>
          </p15:clr>
        </p15:guide>
        <p15:guide id="20" pos="2136">
          <p15:clr>
            <a:srgbClr val="F26B43"/>
          </p15:clr>
        </p15:guide>
        <p15:guide id="21" pos="2232">
          <p15:clr>
            <a:srgbClr val="F26B43"/>
          </p15:clr>
        </p15:guide>
        <p15:guide id="22" pos="2688">
          <p15:clr>
            <a:srgbClr val="F26B43"/>
          </p15:clr>
        </p15:guide>
        <p15:guide id="23" pos="3232">
          <p15:clr>
            <a:srgbClr val="F26B43"/>
          </p15:clr>
        </p15:guide>
        <p15:guide id="24" pos="3328">
          <p15:clr>
            <a:srgbClr val="F26B43"/>
          </p15:clr>
        </p15:guide>
        <p15:guide id="25" pos="3792">
          <p15:clr>
            <a:srgbClr val="F26B43"/>
          </p15:clr>
        </p15:guide>
        <p15:guide id="26" pos="3888">
          <p15:clr>
            <a:srgbClr val="F26B43"/>
          </p15:clr>
        </p15:guide>
        <p15:guide id="27" pos="4344">
          <p15:clr>
            <a:srgbClr val="F26B43"/>
          </p15:clr>
        </p15:guide>
        <p15:guide id="28" pos="4440">
          <p15:clr>
            <a:srgbClr val="F26B43"/>
          </p15:clr>
        </p15:guide>
        <p15:guide id="29" pos="4896">
          <p15:clr>
            <a:srgbClr val="F26B43"/>
          </p15:clr>
        </p15:guide>
        <p15:guide id="30" pos="4992">
          <p15:clr>
            <a:srgbClr val="F26B43"/>
          </p15:clr>
        </p15:guide>
        <p15:guide id="31" pos="5440">
          <p15:clr>
            <a:srgbClr val="F26B43"/>
          </p15:clr>
        </p15:guide>
        <p15:guide id="32" pos="5536">
          <p15:clr>
            <a:srgbClr val="F26B43"/>
          </p15:clr>
        </p15:guide>
        <p15:guide id="33" pos="6000">
          <p15:clr>
            <a:srgbClr val="F26B43"/>
          </p15:clr>
        </p15:guide>
        <p15:guide id="34" pos="6096">
          <p15:clr>
            <a:srgbClr val="F26B43"/>
          </p15:clr>
        </p15:guide>
        <p15:guide id="35" pos="6552">
          <p15:clr>
            <a:srgbClr val="F26B43"/>
          </p15:clr>
        </p15:guide>
        <p15:guide id="36" pos="6648">
          <p15:clr>
            <a:srgbClr val="F26B43"/>
          </p15:clr>
        </p15:guide>
        <p15:guide id="37" pos="7104">
          <p15:clr>
            <a:srgbClr val="F26B43"/>
          </p15:clr>
        </p15:guide>
        <p15:guide id="40" pos="7680">
          <p15:clr>
            <a:srgbClr val="F26B43"/>
          </p15:clr>
        </p15:guide>
        <p15:guide id="41" pos="2784">
          <p15:clr>
            <a:srgbClr val="F26B43"/>
          </p15:clr>
        </p15:guide>
        <p15:guide id="42" pos="384">
          <p15:clr>
            <a:srgbClr val="F26B43"/>
          </p15:clr>
        </p15:guide>
        <p15:guide id="43" pos="288">
          <p15:clr>
            <a:srgbClr val="F26B43"/>
          </p15:clr>
        </p15:guide>
        <p15:guide id="44" pos="7296">
          <p15:clr>
            <a:srgbClr val="F26B43"/>
          </p15:clr>
        </p15:guide>
        <p15:guide id="45" pos="7392">
          <p15:clr>
            <a:srgbClr val="F26B43"/>
          </p15:clr>
        </p15:guide>
        <p15:guide id="46" pos="192">
          <p15:clr>
            <a:srgbClr val="F26B43"/>
          </p15:clr>
        </p15:guide>
        <p15:guide id="47" pos="748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11.xml"/><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2.xml"/><Relationship Id="rId1" Type="http://schemas.openxmlformats.org/officeDocument/2006/relationships/slideLayout" Target="../slideLayouts/slideLayout11.xml"/><Relationship Id="rId4" Type="http://schemas.openxmlformats.org/officeDocument/2006/relationships/image" Target="../media/image8.emf"/></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3.xml"/><Relationship Id="rId1" Type="http://schemas.openxmlformats.org/officeDocument/2006/relationships/slideLayout" Target="../slideLayouts/slideLayout11.xml"/><Relationship Id="rId4" Type="http://schemas.openxmlformats.org/officeDocument/2006/relationships/image" Target="../media/image12.emf"/></Relationships>
</file>

<file path=ppt/slides/_rels/slide1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11.xml"/><Relationship Id="rId4" Type="http://schemas.openxmlformats.org/officeDocument/2006/relationships/image" Target="../media/image13.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hyperlink" Target="http://www.pardot.securian.com/F82833-36" TargetMode="External"/><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14.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www.securian.com/lift" TargetMode="External"/><Relationship Id="rId2" Type="http://schemas.openxmlformats.org/officeDocument/2006/relationships/notesSlide" Target="../notesSlides/notesSlide18.xml"/><Relationship Id="rId1" Type="http://schemas.openxmlformats.org/officeDocument/2006/relationships/slideLayout" Target="../slideLayouts/slideLayout11.xml"/><Relationship Id="rId5" Type="http://schemas.openxmlformats.org/officeDocument/2006/relationships/image" Target="../media/image15.png"/><Relationship Id="rId4" Type="http://schemas.openxmlformats.org/officeDocument/2006/relationships/hyperlink" Target="https://www.securian.com/financial-professionals/ideas-tools/life-insurance/lift.html"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5227" y="1499616"/>
            <a:ext cx="6279144" cy="932688"/>
          </a:xfrm>
        </p:spPr>
        <p:txBody>
          <a:bodyPr/>
          <a:lstStyle/>
          <a:p>
            <a:r>
              <a:rPr lang="en-US" sz="3600" dirty="0"/>
              <a:t>Life insurance as a </a:t>
            </a:r>
            <a:br>
              <a:rPr lang="en-US" sz="3600" dirty="0"/>
            </a:br>
            <a:r>
              <a:rPr lang="en-US" sz="3600" dirty="0"/>
              <a:t>financial tool</a:t>
            </a:r>
          </a:p>
        </p:txBody>
      </p:sp>
      <p:sp>
        <p:nvSpPr>
          <p:cNvPr id="3" name="Subtitle 2"/>
          <p:cNvSpPr>
            <a:spLocks noGrp="1"/>
          </p:cNvSpPr>
          <p:nvPr>
            <p:ph type="subTitle" idx="1"/>
          </p:nvPr>
        </p:nvSpPr>
        <p:spPr/>
        <p:txBody>
          <a:bodyPr/>
          <a:lstStyle/>
          <a:p>
            <a:r>
              <a:rPr lang="en-US" sz="3600" dirty="0"/>
              <a:t>Sequence of returns</a:t>
            </a:r>
            <a:endParaRPr lang="en-US" sz="3600" strike="sngStrike" dirty="0"/>
          </a:p>
        </p:txBody>
      </p:sp>
      <p:sp>
        <p:nvSpPr>
          <p:cNvPr id="4" name="Content Placeholder 3"/>
          <p:cNvSpPr>
            <a:spLocks noGrp="1"/>
          </p:cNvSpPr>
          <p:nvPr>
            <p:ph sz="quarter" idx="10"/>
          </p:nvPr>
        </p:nvSpPr>
        <p:spPr/>
        <p:txBody>
          <a:bodyPr/>
          <a:lstStyle/>
          <a:p>
            <a:endParaRPr lang="en-US"/>
          </a:p>
        </p:txBody>
      </p:sp>
      <p:sp>
        <p:nvSpPr>
          <p:cNvPr id="5" name="Text Placeholder 4"/>
          <p:cNvSpPr>
            <a:spLocks noGrp="1"/>
          </p:cNvSpPr>
          <p:nvPr>
            <p:ph type="body" sz="quarter" idx="11"/>
          </p:nvPr>
        </p:nvSpPr>
        <p:spPr/>
        <p:txBody>
          <a:bodyPr/>
          <a:lstStyle/>
          <a:p>
            <a:endParaRPr lang="en-US"/>
          </a:p>
        </p:txBody>
      </p:sp>
      <p:sp>
        <p:nvSpPr>
          <p:cNvPr id="6" name="Content Placeholder 5"/>
          <p:cNvSpPr>
            <a:spLocks noGrp="1"/>
          </p:cNvSpPr>
          <p:nvPr>
            <p:ph sz="quarter" idx="12"/>
          </p:nvPr>
        </p:nvSpPr>
        <p:spPr/>
        <p:txBody>
          <a:bodyPr/>
          <a:lstStyle/>
          <a:p>
            <a:endParaRPr lang="en-US"/>
          </a:p>
        </p:txBody>
      </p:sp>
      <p:sp>
        <p:nvSpPr>
          <p:cNvPr id="7" name="Text Placeholder 6"/>
          <p:cNvSpPr>
            <a:spLocks noGrp="1"/>
          </p:cNvSpPr>
          <p:nvPr>
            <p:ph type="body" sz="quarter" idx="13"/>
          </p:nvPr>
        </p:nvSpPr>
        <p:spPr/>
        <p:txBody>
          <a:bodyPr/>
          <a:lstStyle/>
          <a:p>
            <a:endParaRPr lang="en-US"/>
          </a:p>
        </p:txBody>
      </p:sp>
      <p:sp>
        <p:nvSpPr>
          <p:cNvPr id="8" name="Content Placeholder 7"/>
          <p:cNvSpPr>
            <a:spLocks noGrp="1"/>
          </p:cNvSpPr>
          <p:nvPr>
            <p:ph sz="quarter" idx="14"/>
          </p:nvPr>
        </p:nvSpPr>
        <p:spPr/>
        <p:txBody>
          <a:bodyPr/>
          <a:lstStyle/>
          <a:p>
            <a:endParaRPr lang="en-US"/>
          </a:p>
        </p:txBody>
      </p:sp>
      <p:sp>
        <p:nvSpPr>
          <p:cNvPr id="9" name="Text Placeholder 8"/>
          <p:cNvSpPr>
            <a:spLocks noGrp="1"/>
          </p:cNvSpPr>
          <p:nvPr>
            <p:ph type="body" sz="quarter" idx="15"/>
          </p:nvPr>
        </p:nvSpPr>
        <p:spPr/>
        <p:txBody>
          <a:bodyPr/>
          <a:lstStyle/>
          <a:p>
            <a:endParaRPr lang="en-US"/>
          </a:p>
        </p:txBody>
      </p:sp>
      <p:sp>
        <p:nvSpPr>
          <p:cNvPr id="10" name="Content Placeholder 9"/>
          <p:cNvSpPr>
            <a:spLocks noGrp="1"/>
          </p:cNvSpPr>
          <p:nvPr>
            <p:ph sz="quarter" idx="16"/>
          </p:nvPr>
        </p:nvSpPr>
        <p:spPr/>
        <p:txBody>
          <a:bodyPr/>
          <a:lstStyle/>
          <a:p>
            <a:endParaRPr lang="en-US"/>
          </a:p>
        </p:txBody>
      </p:sp>
      <p:sp>
        <p:nvSpPr>
          <p:cNvPr id="11" name="Text Placeholder 1"/>
          <p:cNvSpPr txBox="1">
            <a:spLocks/>
          </p:cNvSpPr>
          <p:nvPr/>
        </p:nvSpPr>
        <p:spPr>
          <a:xfrm>
            <a:off x="885227" y="6126480"/>
            <a:ext cx="7144676" cy="336176"/>
          </a:xfrm>
          <a:prstGeom prst="rect">
            <a:avLst/>
          </a:prstGeom>
        </p:spPr>
        <p:txBody>
          <a:bodyPr vert="horz" lIns="0" tIns="0" rIns="0" bIns="0" rtlCol="0" anchor="t" anchorCtr="0">
            <a:normAutofit/>
          </a:bodyPr>
          <a:lst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100" dirty="0"/>
              <a:t>Insurance products issued by Minnesota Life Insurance Company | Securian Life Insurance company</a:t>
            </a:r>
          </a:p>
        </p:txBody>
      </p:sp>
    </p:spTree>
    <p:extLst>
      <p:ext uri="{BB962C8B-B14F-4D97-AF65-F5344CB8AC3E}">
        <p14:creationId xmlns:p14="http://schemas.microsoft.com/office/powerpoint/2010/main" val="3114001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couples: Dave &amp; Joan and Jeff &amp; Wendy</a:t>
            </a:r>
          </a:p>
        </p:txBody>
      </p:sp>
      <p:sp>
        <p:nvSpPr>
          <p:cNvPr id="3" name="Content Placeholder 2"/>
          <p:cNvSpPr>
            <a:spLocks noGrp="1"/>
          </p:cNvSpPr>
          <p:nvPr>
            <p:ph idx="1"/>
          </p:nvPr>
        </p:nvSpPr>
        <p:spPr/>
        <p:txBody>
          <a:bodyPr/>
          <a:lstStyle/>
          <a:p>
            <a:r>
              <a:rPr lang="en-US" dirty="0"/>
              <a:t>Each began with a portfolio balance of $500,000</a:t>
            </a:r>
          </a:p>
          <a:p>
            <a:r>
              <a:rPr lang="en-US" dirty="0"/>
              <a:t>Make annual 5% withdrawals with 3% percent annual inflation</a:t>
            </a:r>
          </a:p>
          <a:p>
            <a:r>
              <a:rPr lang="en-US" dirty="0"/>
              <a:t>Both expect the same average annual net return of 6%</a:t>
            </a:r>
          </a:p>
        </p:txBody>
      </p:sp>
      <p:sp>
        <p:nvSpPr>
          <p:cNvPr id="4" name="Text Placeholder 1"/>
          <p:cNvSpPr txBox="1">
            <a:spLocks/>
          </p:cNvSpPr>
          <p:nvPr/>
        </p:nvSpPr>
        <p:spPr>
          <a:xfrm>
            <a:off x="885227" y="6126480"/>
            <a:ext cx="7144676" cy="336176"/>
          </a:xfrm>
          <a:prstGeom prst="rect">
            <a:avLst/>
          </a:prstGeom>
        </p:spPr>
        <p:txBody>
          <a:bodyPr vert="horz" lIns="0" tIns="0" rIns="0" bIns="0" rtlCol="0" anchor="t" anchorCtr="0">
            <a:normAutofit/>
          </a:bodyPr>
          <a:lst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100" dirty="0"/>
              <a:t>This is a hypothetical example for illustrative purposes only.</a:t>
            </a:r>
          </a:p>
        </p:txBody>
      </p:sp>
      <p:sp>
        <p:nvSpPr>
          <p:cNvPr id="6" name="Double Bracket 5">
            <a:extLst>
              <a:ext uri="{FF2B5EF4-FFF2-40B4-BE49-F238E27FC236}">
                <a16:creationId xmlns:a16="http://schemas.microsoft.com/office/drawing/2014/main" id="{BFD76B32-2327-FB64-A793-3FE9556895C1}"/>
              </a:ext>
            </a:extLst>
          </p:cNvPr>
          <p:cNvSpPr/>
          <p:nvPr/>
        </p:nvSpPr>
        <p:spPr>
          <a:xfrm>
            <a:off x="680720" y="2103120"/>
            <a:ext cx="10820400" cy="3307080"/>
          </a:xfrm>
          <a:prstGeom prst="bracketPair">
            <a:avLst>
              <a:gd name="adj" fmla="val 837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412496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157803" y="2397034"/>
            <a:ext cx="5084139" cy="2024241"/>
          </a:xfrm>
          <a:prstGeom prst="rect">
            <a:avLst/>
          </a:prstGeom>
        </p:spPr>
      </p:pic>
      <p:pic>
        <p:nvPicPr>
          <p:cNvPr id="9" name="Picture 8"/>
          <p:cNvPicPr>
            <a:picLocks noChangeAspect="1"/>
          </p:cNvPicPr>
          <p:nvPr/>
        </p:nvPicPr>
        <p:blipFill>
          <a:blip r:embed="rId4"/>
          <a:stretch>
            <a:fillRect/>
          </a:stretch>
        </p:blipFill>
        <p:spPr>
          <a:xfrm>
            <a:off x="5241942" y="1446784"/>
            <a:ext cx="4836554" cy="5219303"/>
          </a:xfrm>
          <a:prstGeom prst="rect">
            <a:avLst/>
          </a:prstGeom>
        </p:spPr>
      </p:pic>
      <p:sp>
        <p:nvSpPr>
          <p:cNvPr id="4" name="Text Placeholder 1"/>
          <p:cNvSpPr txBox="1">
            <a:spLocks/>
          </p:cNvSpPr>
          <p:nvPr/>
        </p:nvSpPr>
        <p:spPr>
          <a:xfrm>
            <a:off x="885227" y="6126480"/>
            <a:ext cx="7144676" cy="336176"/>
          </a:xfrm>
          <a:prstGeom prst="rect">
            <a:avLst/>
          </a:prstGeom>
        </p:spPr>
        <p:txBody>
          <a:bodyPr vert="horz" lIns="0" tIns="0" rIns="0" bIns="0" rtlCol="0" anchor="t" anchorCtr="0">
            <a:normAutofit/>
          </a:bodyPr>
          <a:lst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100" dirty="0"/>
              <a:t>This is a hypothetical example for illustrative purposes only.</a:t>
            </a:r>
          </a:p>
        </p:txBody>
      </p:sp>
      <p:sp>
        <p:nvSpPr>
          <p:cNvPr id="3" name="Double Bracket 2">
            <a:extLst>
              <a:ext uri="{FF2B5EF4-FFF2-40B4-BE49-F238E27FC236}">
                <a16:creationId xmlns:a16="http://schemas.microsoft.com/office/drawing/2014/main" id="{26D3268D-C0FB-FF26-B27A-CD576330EBB0}"/>
              </a:ext>
            </a:extLst>
          </p:cNvPr>
          <p:cNvSpPr/>
          <p:nvPr/>
        </p:nvSpPr>
        <p:spPr>
          <a:xfrm>
            <a:off x="325120" y="1330959"/>
            <a:ext cx="11196320" cy="5335127"/>
          </a:xfrm>
          <a:prstGeom prst="bracketPair">
            <a:avLst>
              <a:gd name="adj" fmla="val 837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196129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5682409" y="1488284"/>
            <a:ext cx="4406136" cy="5003447"/>
          </a:xfrm>
          <a:prstGeom prst="rect">
            <a:avLst/>
          </a:prstGeom>
        </p:spPr>
      </p:pic>
      <p:pic>
        <p:nvPicPr>
          <p:cNvPr id="5" name="Picture 4"/>
          <p:cNvPicPr>
            <a:picLocks noChangeAspect="1"/>
          </p:cNvPicPr>
          <p:nvPr/>
        </p:nvPicPr>
        <p:blipFill>
          <a:blip r:embed="rId4"/>
          <a:stretch>
            <a:fillRect/>
          </a:stretch>
        </p:blipFill>
        <p:spPr>
          <a:xfrm>
            <a:off x="157803" y="2397034"/>
            <a:ext cx="5084139" cy="2024241"/>
          </a:xfrm>
          <a:prstGeom prst="rect">
            <a:avLst/>
          </a:prstGeom>
        </p:spPr>
      </p:pic>
      <p:sp>
        <p:nvSpPr>
          <p:cNvPr id="6" name="Text Placeholder 1"/>
          <p:cNvSpPr txBox="1">
            <a:spLocks/>
          </p:cNvSpPr>
          <p:nvPr/>
        </p:nvSpPr>
        <p:spPr>
          <a:xfrm>
            <a:off x="885227" y="6126480"/>
            <a:ext cx="7144676" cy="336176"/>
          </a:xfrm>
          <a:prstGeom prst="rect">
            <a:avLst/>
          </a:prstGeom>
        </p:spPr>
        <p:txBody>
          <a:bodyPr vert="horz" lIns="0" tIns="0" rIns="0" bIns="0" rtlCol="0" anchor="t" anchorCtr="0">
            <a:normAutofit/>
          </a:bodyPr>
          <a:lst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100" dirty="0"/>
              <a:t>This is a hypothetical example for illustrative purposes only.</a:t>
            </a:r>
          </a:p>
        </p:txBody>
      </p:sp>
      <p:sp>
        <p:nvSpPr>
          <p:cNvPr id="2" name="Double Bracket 1">
            <a:extLst>
              <a:ext uri="{FF2B5EF4-FFF2-40B4-BE49-F238E27FC236}">
                <a16:creationId xmlns:a16="http://schemas.microsoft.com/office/drawing/2014/main" id="{6866C8B0-B730-A8D6-7BD6-D341396BB55E}"/>
              </a:ext>
            </a:extLst>
          </p:cNvPr>
          <p:cNvSpPr/>
          <p:nvPr/>
        </p:nvSpPr>
        <p:spPr>
          <a:xfrm>
            <a:off x="314960" y="1351280"/>
            <a:ext cx="11155680" cy="5262880"/>
          </a:xfrm>
          <a:prstGeom prst="bracketPair">
            <a:avLst>
              <a:gd name="adj" fmla="val 837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223283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667622" y="2337871"/>
            <a:ext cx="4316851" cy="1922631"/>
          </a:xfrm>
          <a:prstGeom prst="rect">
            <a:avLst/>
          </a:prstGeom>
        </p:spPr>
      </p:pic>
      <p:pic>
        <p:nvPicPr>
          <p:cNvPr id="5" name="Picture 4"/>
          <p:cNvPicPr>
            <a:picLocks noChangeAspect="1"/>
          </p:cNvPicPr>
          <p:nvPr/>
        </p:nvPicPr>
        <p:blipFill>
          <a:blip r:embed="rId4"/>
          <a:stretch>
            <a:fillRect/>
          </a:stretch>
        </p:blipFill>
        <p:spPr>
          <a:xfrm>
            <a:off x="5801828" y="1354542"/>
            <a:ext cx="4712898" cy="5418047"/>
          </a:xfrm>
          <a:prstGeom prst="rect">
            <a:avLst/>
          </a:prstGeom>
        </p:spPr>
      </p:pic>
      <p:sp>
        <p:nvSpPr>
          <p:cNvPr id="6" name="Text Placeholder 1"/>
          <p:cNvSpPr txBox="1">
            <a:spLocks/>
          </p:cNvSpPr>
          <p:nvPr/>
        </p:nvSpPr>
        <p:spPr>
          <a:xfrm>
            <a:off x="885227" y="6126480"/>
            <a:ext cx="7144676" cy="336176"/>
          </a:xfrm>
          <a:prstGeom prst="rect">
            <a:avLst/>
          </a:prstGeom>
        </p:spPr>
        <p:txBody>
          <a:bodyPr vert="horz" lIns="0" tIns="0" rIns="0" bIns="0" rtlCol="0" anchor="t" anchorCtr="0">
            <a:normAutofit/>
          </a:bodyPr>
          <a:lst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100" dirty="0"/>
              <a:t>This is a hypothetical example for illustrative purposes only.</a:t>
            </a:r>
          </a:p>
        </p:txBody>
      </p:sp>
      <p:sp>
        <p:nvSpPr>
          <p:cNvPr id="7" name="Double Bracket 6">
            <a:extLst>
              <a:ext uri="{FF2B5EF4-FFF2-40B4-BE49-F238E27FC236}">
                <a16:creationId xmlns:a16="http://schemas.microsoft.com/office/drawing/2014/main" id="{4892A4A6-D564-3C40-48C6-D381F439054C}"/>
              </a:ext>
            </a:extLst>
          </p:cNvPr>
          <p:cNvSpPr/>
          <p:nvPr/>
        </p:nvSpPr>
        <p:spPr>
          <a:xfrm>
            <a:off x="406400" y="1483359"/>
            <a:ext cx="11117978" cy="5289229"/>
          </a:xfrm>
          <a:prstGeom prst="bracketPair">
            <a:avLst>
              <a:gd name="adj" fmla="val 837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701263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667622" y="2337871"/>
            <a:ext cx="4316851" cy="1922631"/>
          </a:xfrm>
          <a:prstGeom prst="rect">
            <a:avLst/>
          </a:prstGeom>
        </p:spPr>
      </p:pic>
      <p:pic>
        <p:nvPicPr>
          <p:cNvPr id="5" name="Picture 4"/>
          <p:cNvPicPr>
            <a:picLocks noChangeAspect="1"/>
          </p:cNvPicPr>
          <p:nvPr/>
        </p:nvPicPr>
        <p:blipFill>
          <a:blip r:embed="rId4"/>
          <a:stretch>
            <a:fillRect/>
          </a:stretch>
        </p:blipFill>
        <p:spPr>
          <a:xfrm>
            <a:off x="5801828" y="1548864"/>
            <a:ext cx="4154181" cy="5153387"/>
          </a:xfrm>
          <a:prstGeom prst="rect">
            <a:avLst/>
          </a:prstGeom>
        </p:spPr>
      </p:pic>
      <p:sp>
        <p:nvSpPr>
          <p:cNvPr id="6" name="Text Placeholder 1"/>
          <p:cNvSpPr txBox="1">
            <a:spLocks/>
          </p:cNvSpPr>
          <p:nvPr/>
        </p:nvSpPr>
        <p:spPr>
          <a:xfrm>
            <a:off x="885227" y="6126480"/>
            <a:ext cx="7144676" cy="336176"/>
          </a:xfrm>
          <a:prstGeom prst="rect">
            <a:avLst/>
          </a:prstGeom>
        </p:spPr>
        <p:txBody>
          <a:bodyPr vert="horz" lIns="0" tIns="0" rIns="0" bIns="0" rtlCol="0" anchor="t" anchorCtr="0">
            <a:normAutofit/>
          </a:bodyPr>
          <a:lst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100" dirty="0"/>
              <a:t>This is a hypothetical example for illustrative purposes only.</a:t>
            </a:r>
          </a:p>
        </p:txBody>
      </p:sp>
      <p:sp>
        <p:nvSpPr>
          <p:cNvPr id="7" name="Double Bracket 6">
            <a:extLst>
              <a:ext uri="{FF2B5EF4-FFF2-40B4-BE49-F238E27FC236}">
                <a16:creationId xmlns:a16="http://schemas.microsoft.com/office/drawing/2014/main" id="{AAE13545-3FCB-720F-C2B4-C454C67F6D2F}"/>
              </a:ext>
            </a:extLst>
          </p:cNvPr>
          <p:cNvSpPr/>
          <p:nvPr/>
        </p:nvSpPr>
        <p:spPr>
          <a:xfrm>
            <a:off x="680720" y="2103120"/>
            <a:ext cx="10820400" cy="3307080"/>
          </a:xfrm>
          <a:prstGeom prst="bracketPair">
            <a:avLst>
              <a:gd name="adj" fmla="val 837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929289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Reducing sequence of return risk</a:t>
            </a:r>
          </a:p>
        </p:txBody>
      </p:sp>
      <p:sp>
        <p:nvSpPr>
          <p:cNvPr id="3" name="Content Placeholder 2"/>
          <p:cNvSpPr>
            <a:spLocks noGrp="1"/>
          </p:cNvSpPr>
          <p:nvPr>
            <p:ph idx="1"/>
          </p:nvPr>
        </p:nvSpPr>
        <p:spPr>
          <a:xfrm>
            <a:off x="876300" y="2526792"/>
            <a:ext cx="9342120" cy="2724912"/>
          </a:xfrm>
        </p:spPr>
        <p:txBody>
          <a:bodyPr/>
          <a:lstStyle/>
          <a:p>
            <a:r>
              <a:rPr lang="en-US" dirty="0"/>
              <a:t>Diversify financial tools by considering products outside the financial markets</a:t>
            </a:r>
          </a:p>
          <a:p>
            <a:r>
              <a:rPr lang="en-US" dirty="0"/>
              <a:t>Consider financial tools with principal guarantees</a:t>
            </a:r>
          </a:p>
          <a:p>
            <a:endParaRPr lang="en-US" dirty="0"/>
          </a:p>
        </p:txBody>
      </p:sp>
    </p:spTree>
    <p:extLst>
      <p:ext uri="{BB962C8B-B14F-4D97-AF65-F5344CB8AC3E}">
        <p14:creationId xmlns:p14="http://schemas.microsoft.com/office/powerpoint/2010/main" val="1762213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Sequence of returns</a:t>
            </a:r>
          </a:p>
        </p:txBody>
      </p:sp>
      <p:pic>
        <p:nvPicPr>
          <p:cNvPr id="5" name="Picture 4">
            <a:hlinkClick r:id="rId3"/>
          </p:cNvPr>
          <p:cNvPicPr>
            <a:picLocks noChangeAspect="1"/>
          </p:cNvPicPr>
          <p:nvPr/>
        </p:nvPicPr>
        <p:blipFill>
          <a:blip r:embed="rId4"/>
          <a:stretch>
            <a:fillRect/>
          </a:stretch>
        </p:blipFill>
        <p:spPr>
          <a:xfrm>
            <a:off x="5549462" y="925813"/>
            <a:ext cx="4277711" cy="5502139"/>
          </a:xfrm>
          <a:prstGeom prst="rect">
            <a:avLst/>
          </a:prstGeom>
          <a:ln w="3175">
            <a:solidFill>
              <a:schemeClr val="bg1">
                <a:lumMod val="75000"/>
              </a:schemeClr>
            </a:solidFill>
          </a:ln>
          <a:effectLst>
            <a:outerShdw blurRad="50800" dist="38100" dir="8100000" algn="tr" rotWithShape="0">
              <a:prstClr val="black">
                <a:alpha val="40000"/>
              </a:prstClr>
            </a:outerShdw>
          </a:effectLst>
        </p:spPr>
      </p:pic>
    </p:spTree>
    <p:extLst>
      <p:ext uri="{BB962C8B-B14F-4D97-AF65-F5344CB8AC3E}">
        <p14:creationId xmlns:p14="http://schemas.microsoft.com/office/powerpoint/2010/main" val="3979118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LIFT support from Securian Financial</a:t>
            </a:r>
          </a:p>
        </p:txBody>
      </p:sp>
    </p:spTree>
    <p:extLst>
      <p:ext uri="{BB962C8B-B14F-4D97-AF65-F5344CB8AC3E}">
        <p14:creationId xmlns:p14="http://schemas.microsoft.com/office/powerpoint/2010/main" val="3120952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Bookmark this site:</a:t>
            </a:r>
          </a:p>
        </p:txBody>
      </p:sp>
      <p:sp>
        <p:nvSpPr>
          <p:cNvPr id="3" name="Content Placeholder 2"/>
          <p:cNvSpPr>
            <a:spLocks noGrp="1"/>
          </p:cNvSpPr>
          <p:nvPr>
            <p:ph idx="1"/>
          </p:nvPr>
        </p:nvSpPr>
        <p:spPr/>
        <p:txBody>
          <a:bodyPr/>
          <a:lstStyle/>
          <a:p>
            <a:pPr marL="0" indent="0">
              <a:buNone/>
            </a:pPr>
            <a:r>
              <a:rPr lang="en-US" dirty="0">
                <a:hlinkClick r:id="rId3"/>
              </a:rPr>
              <a:t>www.securian.com/lift</a:t>
            </a:r>
            <a:endParaRPr lang="en-US" dirty="0"/>
          </a:p>
          <a:p>
            <a:pPr marL="0" indent="0">
              <a:buNone/>
            </a:pPr>
            <a:endParaRPr lang="en-US" dirty="0"/>
          </a:p>
        </p:txBody>
      </p:sp>
      <p:pic>
        <p:nvPicPr>
          <p:cNvPr id="6" name="Picture 5">
            <a:hlinkClick r:id="rId4"/>
            <a:extLst>
              <a:ext uri="{FF2B5EF4-FFF2-40B4-BE49-F238E27FC236}">
                <a16:creationId xmlns:a16="http://schemas.microsoft.com/office/drawing/2014/main" id="{204FFBC0-B58F-C9C7-07AF-B83F9BE00369}"/>
              </a:ext>
            </a:extLst>
          </p:cNvPr>
          <p:cNvPicPr>
            <a:picLocks noChangeAspect="1"/>
          </p:cNvPicPr>
          <p:nvPr/>
        </p:nvPicPr>
        <p:blipFill rotWithShape="1">
          <a:blip r:embed="rId5"/>
          <a:srcRect l="2194" r="2297" b="1755"/>
          <a:stretch/>
        </p:blipFill>
        <p:spPr>
          <a:xfrm>
            <a:off x="6377617" y="0"/>
            <a:ext cx="5666874" cy="6737684"/>
          </a:xfrm>
          <a:prstGeom prst="rect">
            <a:avLst/>
          </a:prstGeom>
          <a:effectLst>
            <a:outerShdw blurRad="50800" dist="38100" dir="8100000" algn="tr" rotWithShape="0">
              <a:prstClr val="black">
                <a:alpha val="40000"/>
              </a:prstClr>
            </a:outerShdw>
          </a:effectLst>
        </p:spPr>
      </p:pic>
    </p:spTree>
    <p:extLst>
      <p:ext uri="{BB962C8B-B14F-4D97-AF65-F5344CB8AC3E}">
        <p14:creationId xmlns:p14="http://schemas.microsoft.com/office/powerpoint/2010/main" val="1430798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Questions</a:t>
            </a:r>
          </a:p>
        </p:txBody>
      </p:sp>
      <p:sp>
        <p:nvSpPr>
          <p:cNvPr id="7" name="Content Placeholder 6"/>
          <p:cNvSpPr>
            <a:spLocks noGrp="1"/>
          </p:cNvSpPr>
          <p:nvPr>
            <p:ph idx="1"/>
          </p:nvPr>
        </p:nvSpPr>
        <p:spPr/>
        <p:txBody>
          <a:bodyPr/>
          <a:lstStyle/>
          <a:p>
            <a:pPr marL="0" indent="0">
              <a:buNone/>
            </a:pPr>
            <a:r>
              <a:rPr lang="en-US" b="1" kern="0" dirty="0"/>
              <a:t>Securian Financial and broker-dealer </a:t>
            </a:r>
          </a:p>
          <a:p>
            <a:pPr marL="0" indent="0">
              <a:buNone/>
            </a:pPr>
            <a:r>
              <a:rPr lang="en-US" kern="0" dirty="0"/>
              <a:t>1-877-696-6654</a:t>
            </a:r>
          </a:p>
          <a:p>
            <a:endParaRPr lang="en-US" kern="0" dirty="0"/>
          </a:p>
          <a:p>
            <a:pPr marL="0" indent="0">
              <a:buNone/>
            </a:pPr>
            <a:r>
              <a:rPr lang="en-US" b="1" kern="0" dirty="0"/>
              <a:t>Independent brokerage</a:t>
            </a:r>
          </a:p>
          <a:p>
            <a:pPr marL="0" indent="0">
              <a:buNone/>
            </a:pPr>
            <a:r>
              <a:rPr lang="en-US" kern="0" dirty="0"/>
              <a:t>1-888-413-7860, option 1</a:t>
            </a:r>
          </a:p>
          <a:p>
            <a:endParaRPr lang="en-US" kern="0" dirty="0"/>
          </a:p>
          <a:p>
            <a:endParaRPr lang="en-US" dirty="0"/>
          </a:p>
        </p:txBody>
      </p:sp>
      <p:sp>
        <p:nvSpPr>
          <p:cNvPr id="2" name="Slide Number Placeholder 1"/>
          <p:cNvSpPr>
            <a:spLocks noGrp="1"/>
          </p:cNvSpPr>
          <p:nvPr>
            <p:ph type="sldNum" sz="quarter" idx="4294967295"/>
          </p:nvPr>
        </p:nvSpPr>
        <p:spPr/>
        <p:txBody>
          <a:bodyPr/>
          <a:lstStyle/>
          <a:p>
            <a:endParaRPr lang="en-US" sz="900" dirty="0"/>
          </a:p>
        </p:txBody>
      </p:sp>
      <p:sp>
        <p:nvSpPr>
          <p:cNvPr id="5" name="Content Placeholder 1"/>
          <p:cNvSpPr txBox="1">
            <a:spLocks/>
          </p:cNvSpPr>
          <p:nvPr/>
        </p:nvSpPr>
        <p:spPr>
          <a:xfrm>
            <a:off x="2015074" y="1888068"/>
            <a:ext cx="8229600" cy="3962400"/>
          </a:xfrm>
          <a:prstGeom prst="rect">
            <a:avLst/>
          </a:prstGeom>
        </p:spPr>
        <p:txBody>
          <a:bodyPr vert="horz" lIns="0" tIns="0" rIns="0" bIns="0" rtlCol="0">
            <a:noAutofit/>
          </a:bodyPr>
          <a:lstStyle>
            <a:lvl1pPr marL="0" indent="0" algn="l" rtl="0" eaLnBrk="1" fontAlgn="base" hangingPunct="1">
              <a:spcBef>
                <a:spcPct val="20000"/>
              </a:spcBef>
              <a:spcAft>
                <a:spcPct val="0"/>
              </a:spcAft>
              <a:buFont typeface="Times" pitchFamily="96" charset="0"/>
              <a:buNone/>
              <a:defRPr sz="2400" baseline="0">
                <a:solidFill>
                  <a:schemeClr val="tx1"/>
                </a:solidFill>
                <a:latin typeface="+mn-lt"/>
                <a:ea typeface="ＭＳ Ｐゴシック" charset="-128"/>
                <a:cs typeface="ＭＳ Ｐゴシック" charset="-128"/>
              </a:defRPr>
            </a:lvl1pPr>
            <a:lvl2pPr marL="627063" indent="-287338" algn="l" rtl="0" eaLnBrk="1" fontAlgn="base" hangingPunct="1">
              <a:spcBef>
                <a:spcPct val="20000"/>
              </a:spcBef>
              <a:spcAft>
                <a:spcPct val="0"/>
              </a:spcAft>
              <a:buChar char="–"/>
              <a:defRPr sz="2200">
                <a:solidFill>
                  <a:schemeClr val="tx1"/>
                </a:solidFill>
                <a:latin typeface="+mn-lt"/>
                <a:ea typeface="ＭＳ Ｐゴシック" pitchFamily="-110" charset="-128"/>
              </a:defRPr>
            </a:lvl2pPr>
            <a:lvl3pPr marL="909638" indent="-249238" algn="l" rtl="0" eaLnBrk="1" fontAlgn="base" hangingPunct="1">
              <a:spcBef>
                <a:spcPct val="20000"/>
              </a:spcBef>
              <a:spcAft>
                <a:spcPct val="0"/>
              </a:spcAft>
              <a:buFont typeface="Times" pitchFamily="96" charset="0"/>
              <a:buChar char="•"/>
              <a:defRPr sz="2000">
                <a:solidFill>
                  <a:schemeClr val="tx1"/>
                </a:solidFill>
                <a:latin typeface="+mn-lt"/>
                <a:ea typeface="ＭＳ Ｐゴシック" pitchFamily="-110" charset="-128"/>
              </a:defRPr>
            </a:lvl3pPr>
            <a:lvl4pPr marL="1714500" indent="-342900" algn="l" rtl="0" eaLnBrk="1" fontAlgn="base" hangingPunct="1">
              <a:spcBef>
                <a:spcPct val="20000"/>
              </a:spcBef>
              <a:spcAft>
                <a:spcPct val="0"/>
              </a:spcAft>
              <a:buChar char="–"/>
              <a:defRPr>
                <a:solidFill>
                  <a:schemeClr val="tx1"/>
                </a:solidFill>
                <a:latin typeface="+mn-lt"/>
                <a:ea typeface="ＭＳ Ｐゴシック" pitchFamily="-110" charset="-128"/>
              </a:defRPr>
            </a:lvl4pPr>
            <a:lvl5pPr marL="2171700" indent="-342900" algn="l" rtl="0" eaLnBrk="1" fontAlgn="base" hangingPunct="1">
              <a:spcBef>
                <a:spcPct val="20000"/>
              </a:spcBef>
              <a:spcAft>
                <a:spcPct val="0"/>
              </a:spcAft>
              <a:defRPr sz="1600">
                <a:solidFill>
                  <a:schemeClr val="tx1"/>
                </a:solidFill>
                <a:latin typeface="+mn-lt"/>
                <a:ea typeface="ＭＳ Ｐゴシック" pitchFamily="-110" charset="-128"/>
              </a:defRPr>
            </a:lvl5pPr>
            <a:lvl6pPr marL="2628900" indent="-342900" algn="l" rtl="0" eaLnBrk="1" fontAlgn="base" hangingPunct="1">
              <a:spcBef>
                <a:spcPct val="20000"/>
              </a:spcBef>
              <a:spcAft>
                <a:spcPct val="0"/>
              </a:spcAft>
              <a:defRPr>
                <a:solidFill>
                  <a:schemeClr val="tx1"/>
                </a:solidFill>
                <a:latin typeface="+mn-lt"/>
                <a:ea typeface="ＭＳ Ｐゴシック" pitchFamily="-110" charset="-128"/>
              </a:defRPr>
            </a:lvl6pPr>
            <a:lvl7pPr marL="3086100" indent="-342900" algn="l" rtl="0" eaLnBrk="1" fontAlgn="base" hangingPunct="1">
              <a:spcBef>
                <a:spcPct val="20000"/>
              </a:spcBef>
              <a:spcAft>
                <a:spcPct val="0"/>
              </a:spcAft>
              <a:defRPr>
                <a:solidFill>
                  <a:schemeClr val="tx1"/>
                </a:solidFill>
                <a:latin typeface="+mn-lt"/>
                <a:ea typeface="ＭＳ Ｐゴシック" pitchFamily="-110" charset="-128"/>
              </a:defRPr>
            </a:lvl7pPr>
            <a:lvl8pPr marL="3543300" indent="-342900" algn="l" rtl="0" eaLnBrk="1" fontAlgn="base" hangingPunct="1">
              <a:spcBef>
                <a:spcPct val="20000"/>
              </a:spcBef>
              <a:spcAft>
                <a:spcPct val="0"/>
              </a:spcAft>
              <a:defRPr>
                <a:solidFill>
                  <a:schemeClr val="tx1"/>
                </a:solidFill>
                <a:latin typeface="+mn-lt"/>
                <a:ea typeface="ＭＳ Ｐゴシック" pitchFamily="-110" charset="-128"/>
              </a:defRPr>
            </a:lvl8pPr>
            <a:lvl9pPr marL="4000500" indent="-342900" algn="l" rtl="0" eaLnBrk="1" fontAlgn="base" hangingPunct="1">
              <a:spcBef>
                <a:spcPct val="20000"/>
              </a:spcBef>
              <a:spcAft>
                <a:spcPct val="0"/>
              </a:spcAft>
              <a:defRPr>
                <a:solidFill>
                  <a:schemeClr val="tx1"/>
                </a:solidFill>
                <a:latin typeface="+mn-lt"/>
                <a:ea typeface="ＭＳ Ｐゴシック" pitchFamily="-110" charset="-128"/>
              </a:defRPr>
            </a:lvl9pPr>
          </a:lstStyle>
          <a:p>
            <a:endParaRPr lang="en-US" kern="0" dirty="0"/>
          </a:p>
        </p:txBody>
      </p:sp>
    </p:spTree>
    <p:extLst>
      <p:ext uri="{BB962C8B-B14F-4D97-AF65-F5344CB8AC3E}">
        <p14:creationId xmlns:p14="http://schemas.microsoft.com/office/powerpoint/2010/main" val="4138697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LIFT – Life insurance as a financial tool</a:t>
            </a:r>
          </a:p>
        </p:txBody>
      </p:sp>
      <p:sp>
        <p:nvSpPr>
          <p:cNvPr id="4" name="Content Placeholder 3"/>
          <p:cNvSpPr>
            <a:spLocks noGrp="1"/>
          </p:cNvSpPr>
          <p:nvPr>
            <p:ph idx="1"/>
          </p:nvPr>
        </p:nvSpPr>
        <p:spPr/>
        <p:txBody>
          <a:bodyPr/>
          <a:lstStyle/>
          <a:p>
            <a:r>
              <a:rPr lang="en-US" dirty="0"/>
              <a:t>Helps clients protect their families during their working years</a:t>
            </a:r>
          </a:p>
          <a:p>
            <a:r>
              <a:rPr lang="en-US" dirty="0"/>
              <a:t>Become a source of supplemental retirement income </a:t>
            </a:r>
          </a:p>
          <a:p>
            <a:r>
              <a:rPr lang="en-US" dirty="0"/>
              <a:t>Transfer their financial legacy to their family</a:t>
            </a:r>
          </a:p>
        </p:txBody>
      </p:sp>
    </p:spTree>
    <p:extLst>
      <p:ext uri="{BB962C8B-B14F-4D97-AF65-F5344CB8AC3E}">
        <p14:creationId xmlns:p14="http://schemas.microsoft.com/office/powerpoint/2010/main" val="1819930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a:extLst>
              <a:ext uri="{FF2B5EF4-FFF2-40B4-BE49-F238E27FC236}">
                <a16:creationId xmlns:a16="http://schemas.microsoft.com/office/drawing/2014/main" id="{06BF5083-211F-40AB-9C34-116D0E411B68}"/>
              </a:ext>
            </a:extLst>
          </p:cNvPr>
          <p:cNvSpPr>
            <a:spLocks noGrp="1"/>
          </p:cNvSpPr>
          <p:nvPr>
            <p:ph type="body" sz="quarter" idx="10"/>
          </p:nvPr>
        </p:nvSpPr>
        <p:spPr>
          <a:xfrm>
            <a:off x="679622" y="619760"/>
            <a:ext cx="10325100" cy="5467985"/>
          </a:xfrm>
        </p:spPr>
        <p:txBody>
          <a:bodyPr anchor="t" anchorCtr="0">
            <a:normAutofit/>
          </a:bodyPr>
          <a:lstStyle/>
          <a:p>
            <a:pPr marL="0">
              <a:lnSpc>
                <a:spcPct val="120000"/>
              </a:lnSpc>
              <a:spcBef>
                <a:spcPts val="600"/>
              </a:spcBef>
              <a:spcAft>
                <a:spcPts val="0"/>
              </a:spcAft>
              <a:defRPr/>
            </a:pPr>
            <a:r>
              <a:rPr lang="en-US" sz="1000" dirty="0"/>
              <a:t>The “S&amp;P 500 Index” is a product of S&amp;P Dow Jones Indices LLC or its affiliates ("SPDJI"), and has been licensed for use by Minnesota Life Insurance Company and Securian Life Insurance Company. Standard &amp; Poor's® and S&amp;P® are registered trademarks of Standard &amp; Poor's Financial Services LLC, a division of S&amp;P Global (“S&amp;P”); Dow Jones® is a registered trademark of Dow Jones Trademark Holdings LLC ("Dow Jones”); and these trademarks have been licensed for use by SPDJI and sublicensed for certain purposes by Minnesota Life Insurance Company (“Minnesota Life”) and Securian Life Insurance Company (“Securian Life’). The Indexed Universal Life Insurance Policy Series (“the Policies”) are not sponsored, endorsed, sold or promoted by SPDJI, Dow Jones, S&amp;P, any of their respective affiliates (collectively, "S&amp;P Dow Jones Indices"). S&amp;P Dow Jones Indices does not make any representation or warranty, express or implied, to the owners of the Policies or any member of the public regarding the advisability of investing in securities generally or in the Policies particularly or the ability of the S&amp;P 500 Index to track general market performance. Past performance of an index is not an indication or guarantee of future results. S&amp;P Dow Jones Indices only relationship to Minnesota Life and Securian Life with respect to the S&amp;P 500 Index is the licensing of the Index and certain trademarks, service marks and/or trade names of S&amp;P Dow Jones Indices and/or its licensors. The S&amp;P 500 Index is determined, composed and calculated by S&amp;P Dow Jones Indices without regard to Minnesota Life, Securian Life or the Policies. S&amp;P Dow Jones Indices has no obligation to take the needs of Minnesota Life, Securian Life or the owners of the Policies into consideration in determining, composing or calculating the S&amp;P 500 Index. S&amp;P Dow Jones Indices is not responsible for and has not participated in the determination of the prices, and amount of the Policies or the timing of the issuance or sale of the Policies or in the determination or calculation of the equation by which the Policies are to be converted into cash, surrendered or redeemed, as the case may be. S&amp;P Dow Jones Indices has no obligation or liability in connection with the administration, marketing or trading of the Policies. There is no assurance that investment products based on the S&amp;P 500 Index will accurately track index performance or provide positive investment returns. S&amp;P Dow Jones Indices LLC is not an investment advisor or tax advisor. A tax advisor should be consulted to evaluate the impact of any tax-exempt securities on portfolios and the tax consequences of making any particular investment decision. Inclusion of a security within an index is not a recommendation by S&amp;P Dow Jones Indices to buy, sell, or hold such security, nor is it considered to be investment advice. </a:t>
            </a:r>
          </a:p>
          <a:p>
            <a:pPr marL="0">
              <a:lnSpc>
                <a:spcPct val="120000"/>
              </a:lnSpc>
              <a:spcBef>
                <a:spcPts val="600"/>
              </a:spcBef>
              <a:spcAft>
                <a:spcPts val="0"/>
              </a:spcAft>
              <a:defRPr/>
            </a:pPr>
            <a:r>
              <a:rPr lang="en-US" sz="1000" dirty="0"/>
              <a:t>NEITHER S&amp;P DOW JONES INDICES NOR THIRD PARTY LICENSOR GUARANTEES THE ADEQUACY, ACCURACY, TIMELINESS AND/OR THE COMPLETENESS OF THE S&amp;P 500 INDEX OR ANY DATA RELATED THERETO OR ANY COMMUNICATION, INCLUDING BUT NOT LIMITED TO, ORAL OR WRITTEN COMMUNICATION (INCLUDING ELECTRONIC COMMUNICATIONS) WITH RESPECT THERETO. S&amp;P DOW JONES INDICES SHALL NOT BE SUBJECT TO ANY DAMAGES OR LIABILITY FOR ANY ERRORS, OMISSIONS, OR DELAYS THEREIN. S&amp;P DOW JONES INDICES MAKES NO EXPRESS OR IMPLIED WARRANTIES, AND EXPRESSLY DISCLAIMS ALL WARRANTIES, OF MERCHANTABILITY OR FITNESS FOR A PARTICULAR PURPOSE OR USE OR AS TO RESULTS TO BE OBTAINED BY SECURIAN LIFE, OWNERS OF THE POLICIES, OR ANY OTHER PERSON OR ENTITY FROM THE USE OF THE S&amp;P 500 INDEX OR WITH RESPECT TO ANY DATA RELATED THERETO. WITHOUT LIMITING ANY OF THE FOREGOING, IN NO EVENT WHATSOEVER SHALL S&amp;P DOW JONES INDICES BE LIABLE FOR ANY INDIRECT, SPECIAL, INCIDENTAL, PUNITIVE, OR CONSEQUENTIAL DAMAGES INCLUDING BUT NOT LIMITED TO, LOSS OF PROFITS, TRADING LOSSES, LOST TIME OR GOODWILL, EVEN IF THEY HAVE BEEN ADVISED OF THE POSSIBILITY OF SUCH DAMAGES, WHETHER IN CONTRACT, TORT, STRICT LIABILITY, OR OTHERWISE. THERE ARE NO THIRD PARTY BENEFICIARIES OF ANY AGREEMENTS OR ARRANGEMENTS BETWEEN S&amp;P DOW JONES INDICES, MINNESOTA LIFE AND SECURIAN LIFE, OTHER THAN THE LICENSORS OF S&amp;P DOW JONES INDICES. </a:t>
            </a:r>
          </a:p>
        </p:txBody>
      </p:sp>
    </p:spTree>
    <p:extLst>
      <p:ext uri="{BB962C8B-B14F-4D97-AF65-F5344CB8AC3E}">
        <p14:creationId xmlns:p14="http://schemas.microsoft.com/office/powerpoint/2010/main" val="1805852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679622" y="619760"/>
            <a:ext cx="10325100" cy="5467985"/>
          </a:xfrm>
        </p:spPr>
        <p:txBody>
          <a:bodyPr anchor="t" anchorCtr="0">
            <a:normAutofit lnSpcReduction="10000"/>
          </a:bodyPr>
          <a:lstStyle/>
          <a:p>
            <a:pPr marL="0">
              <a:lnSpc>
                <a:spcPct val="120000"/>
              </a:lnSpc>
              <a:spcBef>
                <a:spcPts val="600"/>
              </a:spcBef>
              <a:spcAft>
                <a:spcPts val="0"/>
              </a:spcAft>
              <a:defRPr/>
            </a:pPr>
            <a:r>
              <a:rPr lang="en-US" sz="1000" dirty="0"/>
              <a:t>Past performance is not an indication of future results. Indexes are not available for direct investment and do not take into account fees associated with a managed account. </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Please keep in mind that the primary reason to purchase a life insurance product is the death benefit. </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Life insurance products contain charges, such as Cost of Insurance Charge, Cash Extra Charge, and Additional Agreements Charge (which we refer to as mortality charges), and Premium Charge, Monthly Policy Charge, Policy Issue Charge, Transaction Charge, Index Segment Charge, and Surrender Charge (which we refer to as expense charges). These charges may increase over time, and these policies may contain restrictions, such as surrender periods. Policyholders could lose money in these products. </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Depending upon actual policy experience, the Owner may need to increase premium payments to keep the policy in force.</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Guarantees are based on the claims paying ability of the issuing company.</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Policy loans and withdrawals may create an adverse tax result in the event of lapse or policy surrender and will reduce both the surrender value and death benefit. Withdrawals may be subject to taxation within the first 15 years of the contract. Clients should consult their tax advisor when considering taking a policy loan or withdrawal.  </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Other than contribution limits or tax treatment, several other factors should be considered before purchasing any of these products. These include investment objectives, costs and expenses, liquidity, safety, fluctuation of principal or return, credit rates, rider availability, surrender periods and other product/ investment characteristics.</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This material may contain a general analysis of federal tax issues. It is not intended for, nor can it be used by any taxpayer for the purpose of avoiding federal tax penalties. This information is provided to support the promotion or marketing of ideas that may benefit a taxpayer. Taxpayers should seek the advice of their own tax and legal advisors regarding any tax and legal issues applicable to their specific circumstances.</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These are general marketing materials and, accordingly, should not be considered investment advice or a recommendation that any particular product or feature is appropriate or suitable for any particular individual. These materials are based on hypothetical scenarios and are not designed for any particular individual or group of individuals (for example, any demographic group by age or occupation). The materials were prepared for financial professionals who are experienced in investment and/or insurance matters. As a result, they should not be reviewed or relied on by any other persons.  Securian Financial Group, and its subsidiaries, have a financial interest in the sale of their products. </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Insurance products are issued by Minnesota Life Insurance Company in all states except New York. In New York, products are issued by Securian Life Insurance Company, a New York authorized insurer. Minnesota Life is not an authorized New York insurer and does not do insurance business in New York. Both companies are headquartered in St. Paul, MN. Product availability and features may vary by state. Each insurer is solely responsible for the financial obligations under the policies or contracts it issues. </a:t>
            </a:r>
          </a:p>
          <a:p>
            <a:pPr marL="0">
              <a:lnSpc>
                <a:spcPct val="120000"/>
              </a:lnSpc>
              <a:spcBef>
                <a:spcPts val="600"/>
              </a:spcBef>
              <a:spcAft>
                <a:spcPts val="0"/>
              </a:spcAft>
              <a:defRPr/>
            </a:pP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 Financial is the marketing name for Securian Financial Group, Inc., and its subsidiaries. Minnesota Life Insurance Company and Securian Life Insurance Company are subsidiaries of Securian Financial Group, Inc.</a:t>
            </a:r>
          </a:p>
          <a:p>
            <a:pPr marL="0">
              <a:lnSpc>
                <a:spcPct val="120000"/>
              </a:lnSpc>
              <a:spcBef>
                <a:spcPts val="600"/>
              </a:spcBef>
              <a:spcAft>
                <a:spcPts val="0"/>
              </a:spcAft>
              <a:defRPr/>
            </a:pPr>
            <a:r>
              <a:rPr lang="en-US" sz="1000" b="1"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For financial professional use only. Not for use with the public. </a:t>
            </a:r>
            <a:r>
              <a:rPr lang="en-US" sz="10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This material may not be reproduced in any way where it would be accessible to the general public.</a:t>
            </a:r>
            <a:endParaRPr lang="en-US" sz="1000" dirty="0"/>
          </a:p>
        </p:txBody>
      </p:sp>
      <p:sp>
        <p:nvSpPr>
          <p:cNvPr id="3" name="Text Placeholder 4"/>
          <p:cNvSpPr txBox="1">
            <a:spLocks/>
          </p:cNvSpPr>
          <p:nvPr/>
        </p:nvSpPr>
        <p:spPr>
          <a:xfrm>
            <a:off x="0" y="5410200"/>
            <a:ext cx="6896100" cy="1447800"/>
          </a:xfrm>
          <a:prstGeom prst="rect">
            <a:avLst/>
          </a:prstGeom>
        </p:spPr>
        <p:txBody>
          <a:bodyPr vert="horz" lIns="0" tIns="0" rIns="0" bIns="347472" rtlCol="0" anchor="b" anchorCtr="0">
            <a:noAutofit/>
          </a:bodyPr>
          <a:lstStyle>
            <a:lvl1pPr marL="685800" marR="0" indent="0" algn="l" defTabSz="457200" rtl="0" eaLnBrk="1" fontAlgn="auto" latinLnBrk="0" hangingPunct="1">
              <a:lnSpc>
                <a:spcPts val="900"/>
              </a:lnSpc>
              <a:spcBef>
                <a:spcPts val="0"/>
              </a:spcBef>
              <a:spcAft>
                <a:spcPts val="215"/>
              </a:spcAft>
              <a:buClrTx/>
              <a:buSzTx/>
              <a:buFontTx/>
              <a:buNone/>
              <a:tabLst/>
              <a:defRPr sz="600" kern="1200">
                <a:solidFill>
                  <a:schemeClr val="tx1"/>
                </a:solidFill>
                <a:latin typeface="+mn-lt"/>
                <a:ea typeface="+mn-ea"/>
                <a:cs typeface="+mn-cs"/>
              </a:defRPr>
            </a:lvl1pPr>
            <a:lvl2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2pPr>
            <a:lvl3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3pPr>
            <a:lvl4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4pPr>
            <a:lvl5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Aft>
                <a:spcPts val="450"/>
              </a:spcAft>
              <a:defRPr/>
            </a:pPr>
            <a:r>
              <a:rPr lang="en-US" sz="900" b="1" spc="15" dirty="0">
                <a:solidFill>
                  <a:srgbClr val="000000"/>
                </a:solidFill>
                <a:latin typeface="Arial" panose="020B0604020202020204" pitchFamily="34" charset="0"/>
                <a:ea typeface="Times New Roman" panose="02020603050405020304" pitchFamily="18" charset="0"/>
                <a:cs typeface="Times-Roman"/>
              </a:rPr>
              <a:t>Securian Financial Group, Inc.</a:t>
            </a:r>
            <a:br>
              <a:rPr lang="en-US" sz="900" b="1" spc="15" dirty="0">
                <a:solidFill>
                  <a:srgbClr val="000000"/>
                </a:solidFill>
                <a:latin typeface="Arial" panose="020B0604020202020204" pitchFamily="34" charset="0"/>
                <a:ea typeface="Times New Roman" panose="02020603050405020304" pitchFamily="18" charset="0"/>
                <a:cs typeface="Times-Roman"/>
              </a:rPr>
            </a:br>
            <a:r>
              <a:rPr lang="en-US" sz="900" b="1" spc="15" dirty="0">
                <a:solidFill>
                  <a:srgbClr val="0C7B3F"/>
                </a:solidFill>
                <a:latin typeface="Arial" panose="020B0604020202020204" pitchFamily="34" charset="0"/>
                <a:ea typeface="Times New Roman" panose="02020603050405020304" pitchFamily="18" charset="0"/>
                <a:cs typeface="Times-Roman"/>
              </a:rPr>
              <a:t>securian.com</a:t>
            </a:r>
            <a:endParaRPr lang="en-US" sz="900" dirty="0">
              <a:solidFill>
                <a:srgbClr val="000000"/>
              </a:solidFill>
              <a:latin typeface="Times-Roman"/>
              <a:ea typeface="Times New Roman" panose="02020603050405020304" pitchFamily="18" charset="0"/>
              <a:cs typeface="Times-Roman"/>
            </a:endParaRPr>
          </a:p>
          <a:p>
            <a:pPr>
              <a:defRPr/>
            </a:pPr>
            <a:r>
              <a:rPr lang="en-US" sz="800" spc="5" dirty="0">
                <a:solidFill>
                  <a:srgbClr val="323232"/>
                </a:solidFill>
                <a:ea typeface="Times New Roman" panose="02020603050405020304" pitchFamily="18" charset="0"/>
                <a:cs typeface="HurmeGeometricSans3-Regular" panose="020B0500020000000000" pitchFamily="34" charset="0"/>
              </a:rPr>
              <a:t>400 Robert Street North, St. Paul, MN 55101-2098</a:t>
            </a:r>
            <a:br>
              <a:rPr lang="en-US" sz="800" spc="5" dirty="0">
                <a:solidFill>
                  <a:srgbClr val="323232"/>
                </a:solidFill>
                <a:ea typeface="Times New Roman" panose="02020603050405020304" pitchFamily="18" charset="0"/>
                <a:cs typeface="HurmeGeometricSans3-Regular" panose="020B0500020000000000" pitchFamily="34" charset="0"/>
              </a:rPr>
            </a:br>
            <a:r>
              <a:rPr lang="en-US" sz="800" spc="5" dirty="0">
                <a:solidFill>
                  <a:srgbClr val="323232"/>
                </a:solidFill>
                <a:ea typeface="Times New Roman" panose="02020603050405020304" pitchFamily="18" charset="0"/>
                <a:cs typeface="HurmeGeometricSans3-Regular" panose="020B0500020000000000" pitchFamily="34" charset="0"/>
              </a:rPr>
              <a:t>©2023 Securian Financial Group, Inc. All rights reserved.</a:t>
            </a:r>
            <a:endParaRPr lang="en-US" sz="800" spc="-10" dirty="0">
              <a:solidFill>
                <a:srgbClr val="323232"/>
              </a:solidFill>
              <a:ea typeface="Times New Roman" panose="02020603050405020304" pitchFamily="18" charset="0"/>
              <a:cs typeface="HurmeGeometricSans3-Regular" panose="020B0500020000000000" pitchFamily="34" charset="0"/>
            </a:endParaRPr>
          </a:p>
          <a:p>
            <a:pPr>
              <a:defRPr/>
            </a:pPr>
            <a:r>
              <a:rPr lang="en-US" sz="800" dirty="0">
                <a:solidFill>
                  <a:schemeClr val="tx2"/>
                </a:solidFill>
              </a:rPr>
              <a:t>2703998</a:t>
            </a:r>
            <a:r>
              <a:rPr lang="en-US" sz="800" spc="5" dirty="0">
                <a:solidFill>
                  <a:srgbClr val="323232"/>
                </a:solidFill>
                <a:ea typeface="Times New Roman" panose="02020603050405020304" pitchFamily="18" charset="0"/>
                <a:cs typeface="HurmeGeometricSans3-Regular" panose="020B0500020000000000" pitchFamily="34" charset="0"/>
              </a:rPr>
              <a:t> Rev 2-2023   DOFU 2-2023</a:t>
            </a:r>
            <a:endParaRPr lang="en-US" sz="800" spc="-10" dirty="0">
              <a:solidFill>
                <a:srgbClr val="323232"/>
              </a:solidFill>
              <a:ea typeface="Times New Roman" panose="02020603050405020304" pitchFamily="18" charset="0"/>
              <a:cs typeface="HurmeGeometricSans3-Regular" panose="020B0500020000000000" pitchFamily="34" charset="0"/>
            </a:endParaRPr>
          </a:p>
        </p:txBody>
      </p:sp>
    </p:spTree>
    <p:extLst>
      <p:ext uri="{BB962C8B-B14F-4D97-AF65-F5344CB8AC3E}">
        <p14:creationId xmlns:p14="http://schemas.microsoft.com/office/powerpoint/2010/main" val="1209623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How to build a financial strategy with LIFT</a:t>
            </a:r>
          </a:p>
        </p:txBody>
      </p:sp>
    </p:spTree>
    <p:extLst>
      <p:ext uri="{BB962C8B-B14F-4D97-AF65-F5344CB8AC3E}">
        <p14:creationId xmlns:p14="http://schemas.microsoft.com/office/powerpoint/2010/main" val="2306048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 an inventory of your client’s toolbox</a:t>
            </a:r>
          </a:p>
        </p:txBody>
      </p:sp>
      <p:pic>
        <p:nvPicPr>
          <p:cNvPr id="4" name="Picture 3"/>
          <p:cNvPicPr>
            <a:picLocks noChangeAspect="1"/>
          </p:cNvPicPr>
          <p:nvPr/>
        </p:nvPicPr>
        <p:blipFill>
          <a:blip r:embed="rId3"/>
          <a:stretch>
            <a:fillRect/>
          </a:stretch>
        </p:blipFill>
        <p:spPr>
          <a:xfrm>
            <a:off x="876300" y="3005344"/>
            <a:ext cx="9648000" cy="1464000"/>
          </a:xfrm>
          <a:prstGeom prst="rect">
            <a:avLst/>
          </a:prstGeom>
        </p:spPr>
      </p:pic>
    </p:spTree>
    <p:extLst>
      <p:ext uri="{BB962C8B-B14F-4D97-AF65-F5344CB8AC3E}">
        <p14:creationId xmlns:p14="http://schemas.microsoft.com/office/powerpoint/2010/main" val="552323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Phases of life</a:t>
            </a:r>
          </a:p>
        </p:txBody>
      </p:sp>
      <p:pic>
        <p:nvPicPr>
          <p:cNvPr id="5" name="Picture 4"/>
          <p:cNvPicPr>
            <a:picLocks noChangeAspect="1"/>
          </p:cNvPicPr>
          <p:nvPr/>
        </p:nvPicPr>
        <p:blipFill>
          <a:blip r:embed="rId3"/>
          <a:stretch>
            <a:fillRect/>
          </a:stretch>
        </p:blipFill>
        <p:spPr>
          <a:xfrm>
            <a:off x="525823" y="2549567"/>
            <a:ext cx="10861648" cy="2034258"/>
          </a:xfrm>
          <a:prstGeom prst="rect">
            <a:avLst/>
          </a:prstGeom>
        </p:spPr>
      </p:pic>
    </p:spTree>
    <p:extLst>
      <p:ext uri="{BB962C8B-B14F-4D97-AF65-F5344CB8AC3E}">
        <p14:creationId xmlns:p14="http://schemas.microsoft.com/office/powerpoint/2010/main" val="974227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Strategy:</a:t>
            </a:r>
            <a:br>
              <a:rPr lang="en-US" dirty="0"/>
            </a:br>
            <a:r>
              <a:rPr lang="en-US" dirty="0"/>
              <a:t>Sequence of returns</a:t>
            </a:r>
            <a:endParaRPr lang="en-US" strike="sngStrike" dirty="0"/>
          </a:p>
        </p:txBody>
      </p:sp>
    </p:spTree>
    <p:extLst>
      <p:ext uri="{BB962C8B-B14F-4D97-AF65-F5344CB8AC3E}">
        <p14:creationId xmlns:p14="http://schemas.microsoft.com/office/powerpoint/2010/main" val="4061568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What is sequence of returns?</a:t>
            </a:r>
          </a:p>
        </p:txBody>
      </p:sp>
      <p:sp>
        <p:nvSpPr>
          <p:cNvPr id="4" name="Content Placeholder 3"/>
          <p:cNvSpPr>
            <a:spLocks noGrp="1"/>
          </p:cNvSpPr>
          <p:nvPr>
            <p:ph idx="1"/>
          </p:nvPr>
        </p:nvSpPr>
        <p:spPr/>
        <p:txBody>
          <a:bodyPr/>
          <a:lstStyle/>
          <a:p>
            <a:r>
              <a:rPr lang="en-US" dirty="0"/>
              <a:t>It’s the order of investment returns each year</a:t>
            </a:r>
          </a:p>
          <a:p>
            <a:r>
              <a:rPr lang="en-US" dirty="0"/>
              <a:t>Risky in retirement when your clients start taking withdrawals</a:t>
            </a:r>
          </a:p>
        </p:txBody>
      </p:sp>
    </p:spTree>
    <p:extLst>
      <p:ext uri="{BB962C8B-B14F-4D97-AF65-F5344CB8AC3E}">
        <p14:creationId xmlns:p14="http://schemas.microsoft.com/office/powerpoint/2010/main" val="3428606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pic>
        <p:nvPicPr>
          <p:cNvPr id="5" name="Picture 4">
            <a:extLst>
              <a:ext uri="{FF2B5EF4-FFF2-40B4-BE49-F238E27FC236}">
                <a16:creationId xmlns:a16="http://schemas.microsoft.com/office/drawing/2014/main" id="{5F682560-EFAC-A7E9-4436-87C99CE6F9B6}"/>
              </a:ext>
            </a:extLst>
          </p:cNvPr>
          <p:cNvPicPr>
            <a:picLocks noChangeAspect="1"/>
          </p:cNvPicPr>
          <p:nvPr/>
        </p:nvPicPr>
        <p:blipFill>
          <a:blip r:embed="rId3"/>
          <a:stretch>
            <a:fillRect/>
          </a:stretch>
        </p:blipFill>
        <p:spPr>
          <a:xfrm>
            <a:off x="876301" y="2407921"/>
            <a:ext cx="10553699" cy="3036282"/>
          </a:xfrm>
          <a:prstGeom prst="rect">
            <a:avLst/>
          </a:prstGeom>
        </p:spPr>
      </p:pic>
      <p:sp>
        <p:nvSpPr>
          <p:cNvPr id="6" name="Double Bracket 5">
            <a:extLst>
              <a:ext uri="{FF2B5EF4-FFF2-40B4-BE49-F238E27FC236}">
                <a16:creationId xmlns:a16="http://schemas.microsoft.com/office/drawing/2014/main" id="{A930F1F9-468B-3221-3C27-B8F6A73F79FE}"/>
              </a:ext>
            </a:extLst>
          </p:cNvPr>
          <p:cNvSpPr/>
          <p:nvPr/>
        </p:nvSpPr>
        <p:spPr>
          <a:xfrm>
            <a:off x="680720" y="2103120"/>
            <a:ext cx="10820400" cy="3307080"/>
          </a:xfrm>
          <a:prstGeom prst="bracketPair">
            <a:avLst>
              <a:gd name="adj" fmla="val 837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518363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91868" y="1321903"/>
            <a:ext cx="2566123" cy="3631763"/>
          </a:xfrm>
          <a:prstGeom prst="rect">
            <a:avLst/>
          </a:prstGeom>
          <a:noFill/>
        </p:spPr>
        <p:txBody>
          <a:bodyPr wrap="square" rtlCol="0">
            <a:spAutoFit/>
          </a:bodyPr>
          <a:lstStyle/>
          <a:p>
            <a:r>
              <a:rPr lang="en-US" sz="1000" dirty="0"/>
              <a:t>Calculated by Securian Financial Group using data provided by Morningstar, Inc. ©2022 Morningstar. All Rights Reserved. The information contained herein: (1) is proprietary to Morningstar and/or its content providers; (2) may not be copied or distributed; and (3) is not warranted to be accurate, complete or timely. Neither Morningstar nor its content providers are responsible for any damages or losses arising from any use of this information. Past performance is no guarantee of</a:t>
            </a:r>
          </a:p>
          <a:p>
            <a:r>
              <a:rPr lang="en-US" sz="1000" dirty="0"/>
              <a:t>future results. Investments in securities will fluctuate and when redeemed, may be worth more or less than originally invested. Please note an investor cannot invest directly in an index.</a:t>
            </a:r>
          </a:p>
          <a:p>
            <a:endParaRPr lang="en-US" sz="1000" b="1" dirty="0"/>
          </a:p>
          <a:p>
            <a:r>
              <a:rPr lang="en-US" sz="1000" b="1" dirty="0"/>
              <a:t>Not a deposit – Not FDIC/NCUA insured</a:t>
            </a:r>
          </a:p>
          <a:p>
            <a:r>
              <a:rPr lang="en-US" sz="1000" b="1" dirty="0"/>
              <a:t>– Not insured by any federal government agency – Not guaranteed by any bank or credit union – May go down in value</a:t>
            </a:r>
          </a:p>
        </p:txBody>
      </p:sp>
      <p:sp>
        <p:nvSpPr>
          <p:cNvPr id="6" name="Rectangle 5"/>
          <p:cNvSpPr/>
          <p:nvPr/>
        </p:nvSpPr>
        <p:spPr>
          <a:xfrm>
            <a:off x="8815228" y="1276184"/>
            <a:ext cx="2942763" cy="457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D48F99D-FE40-0868-D190-54D83F57C7B1}"/>
              </a:ext>
            </a:extLst>
          </p:cNvPr>
          <p:cNvPicPr>
            <a:picLocks noChangeAspect="1"/>
          </p:cNvPicPr>
          <p:nvPr/>
        </p:nvPicPr>
        <p:blipFill rotWithShape="1">
          <a:blip r:embed="rId3"/>
          <a:srcRect l="1" r="6534" b="15000"/>
          <a:stretch/>
        </p:blipFill>
        <p:spPr>
          <a:xfrm>
            <a:off x="-1" y="-1"/>
            <a:ext cx="9283671" cy="6503671"/>
          </a:xfrm>
          <a:prstGeom prst="rect">
            <a:avLst/>
          </a:prstGeom>
        </p:spPr>
      </p:pic>
      <p:sp>
        <p:nvSpPr>
          <p:cNvPr id="9" name="Double Bracket 8">
            <a:extLst>
              <a:ext uri="{FF2B5EF4-FFF2-40B4-BE49-F238E27FC236}">
                <a16:creationId xmlns:a16="http://schemas.microsoft.com/office/drawing/2014/main" id="{AAD7D4A0-2B16-735D-DBC2-82C61759731D}"/>
              </a:ext>
            </a:extLst>
          </p:cNvPr>
          <p:cNvSpPr/>
          <p:nvPr/>
        </p:nvSpPr>
        <p:spPr>
          <a:xfrm>
            <a:off x="132080" y="60959"/>
            <a:ext cx="9283671" cy="6675121"/>
          </a:xfrm>
          <a:prstGeom prst="bracketPair">
            <a:avLst>
              <a:gd name="adj" fmla="val 426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173400227"/>
      </p:ext>
    </p:extLst>
  </p:cSld>
  <p:clrMapOvr>
    <a:masterClrMapping/>
  </p:clrMapOvr>
</p:sld>
</file>

<file path=ppt/theme/theme1.xml><?xml version="1.0" encoding="utf-8"?>
<a:theme xmlns:a="http://schemas.openxmlformats.org/drawingml/2006/main" name="1_Office Theme">
  <a:themeElements>
    <a:clrScheme name="Securian 2018">
      <a:dk1>
        <a:srgbClr val="636466"/>
      </a:dk1>
      <a:lt1>
        <a:srgbClr val="FFFFFF"/>
      </a:lt1>
      <a:dk2>
        <a:srgbClr val="000000"/>
      </a:dk2>
      <a:lt2>
        <a:srgbClr val="95C93C"/>
      </a:lt2>
      <a:accent1>
        <a:srgbClr val="0AA147"/>
      </a:accent1>
      <a:accent2>
        <a:srgbClr val="929397"/>
      </a:accent2>
      <a:accent3>
        <a:srgbClr val="006DAF"/>
      </a:accent3>
      <a:accent4>
        <a:srgbClr val="56C3EA"/>
      </a:accent4>
      <a:accent5>
        <a:srgbClr val="58595B"/>
      </a:accent5>
      <a:accent6>
        <a:srgbClr val="CEDC2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PP.potx" id="{807306DD-3A14-445E-BF7B-57943B155321}" vid="{4A7F5584-6D59-4FB2-8166-54C9C94A81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2370</TotalTime>
  <Words>3246</Words>
  <Application>Microsoft Office PowerPoint</Application>
  <PresentationFormat>Widescreen</PresentationFormat>
  <Paragraphs>155</Paragraphs>
  <Slides>21</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Courier New</vt:lpstr>
      <vt:lpstr>Times</vt:lpstr>
      <vt:lpstr>Times-Roman</vt:lpstr>
      <vt:lpstr>1_Office Theme</vt:lpstr>
      <vt:lpstr>Life insurance as a  financial tool</vt:lpstr>
      <vt:lpstr>LIFT – Life insurance as a financial tool</vt:lpstr>
      <vt:lpstr>How to build a financial strategy with LIFT</vt:lpstr>
      <vt:lpstr>Take an inventory of your client’s toolbox</vt:lpstr>
      <vt:lpstr>Phases of life</vt:lpstr>
      <vt:lpstr>Strategy: Sequence of returns</vt:lpstr>
      <vt:lpstr>What is sequence of returns?</vt:lpstr>
      <vt:lpstr>Example</vt:lpstr>
      <vt:lpstr>PowerPoint Presentation</vt:lpstr>
      <vt:lpstr>Two couples: Dave &amp; Joan and Jeff &amp; Wendy</vt:lpstr>
      <vt:lpstr>PowerPoint Presentation</vt:lpstr>
      <vt:lpstr>PowerPoint Presentation</vt:lpstr>
      <vt:lpstr>PowerPoint Presentation</vt:lpstr>
      <vt:lpstr>PowerPoint Presentation</vt:lpstr>
      <vt:lpstr>Reducing sequence of return risk</vt:lpstr>
      <vt:lpstr>Sequence of returns</vt:lpstr>
      <vt:lpstr>LIFT support from Securian Financial</vt:lpstr>
      <vt:lpstr>Bookmark this site:</vt:lpstr>
      <vt:lpstr>Questions</vt:lpstr>
      <vt:lpstr>PowerPoint Presentation</vt:lpstr>
      <vt:lpstr>PowerPoint Presentation</vt:lpstr>
    </vt:vector>
  </TitlesOfParts>
  <Company>Securian Financial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Norton, Holly D.</dc:creator>
  <cp:lastModifiedBy>Huberty, Douglas J.</cp:lastModifiedBy>
  <cp:revision>49</cp:revision>
  <cp:lastPrinted>2019-10-21T18:51:09Z</cp:lastPrinted>
  <dcterms:created xsi:type="dcterms:W3CDTF">2018-07-26T19:32:10Z</dcterms:created>
  <dcterms:modified xsi:type="dcterms:W3CDTF">2023-02-08T19:14:26Z</dcterms:modified>
</cp:coreProperties>
</file>