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25"/>
  </p:notesMasterIdLst>
  <p:sldIdLst>
    <p:sldId id="256" r:id="rId2"/>
    <p:sldId id="339" r:id="rId3"/>
    <p:sldId id="363" r:id="rId4"/>
    <p:sldId id="287" r:id="rId5"/>
    <p:sldId id="307" r:id="rId6"/>
    <p:sldId id="352" r:id="rId7"/>
    <p:sldId id="364" r:id="rId8"/>
    <p:sldId id="365" r:id="rId9"/>
    <p:sldId id="368" r:id="rId10"/>
    <p:sldId id="369" r:id="rId11"/>
    <p:sldId id="370" r:id="rId12"/>
    <p:sldId id="371" r:id="rId13"/>
    <p:sldId id="374" r:id="rId14"/>
    <p:sldId id="375" r:id="rId15"/>
    <p:sldId id="376" r:id="rId16"/>
    <p:sldId id="358" r:id="rId17"/>
    <p:sldId id="359" r:id="rId18"/>
    <p:sldId id="325" r:id="rId19"/>
    <p:sldId id="360" r:id="rId20"/>
    <p:sldId id="377" r:id="rId21"/>
    <p:sldId id="311" r:id="rId22"/>
    <p:sldId id="362" r:id="rId23"/>
    <p:sldId id="361"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as Baker"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002060"/>
    <a:srgbClr val="0C7D40"/>
    <a:srgbClr val="0000FF"/>
    <a:srgbClr val="95C93C"/>
    <a:srgbClr val="172857"/>
    <a:srgbClr val="1728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428" autoAdjust="0"/>
  </p:normalViewPr>
  <p:slideViewPr>
    <p:cSldViewPr snapToGrid="0" snapToObjects="1">
      <p:cViewPr>
        <p:scale>
          <a:sx n="126" d="100"/>
          <a:sy n="126" d="100"/>
        </p:scale>
        <p:origin x="8" y="-33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4D4E21-3625-4ACF-874A-B8F2F9DA7486}"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4EED4AF3-ABAA-49B8-AE40-993E3653DABD}">
      <dgm:prSet phldrT="[Text]" custT="1"/>
      <dgm:spPr>
        <a:solidFill>
          <a:schemeClr val="accent1"/>
        </a:solidFill>
        <a:ln>
          <a:noFill/>
        </a:ln>
      </dgm:spPr>
      <dgm:t>
        <a:bodyPr/>
        <a:lstStyle/>
        <a:p>
          <a:endParaRPr lang="en-US" sz="1800" dirty="0">
            <a:solidFill>
              <a:schemeClr val="bg1"/>
            </a:solidFill>
          </a:endParaRPr>
        </a:p>
      </dgm:t>
    </dgm:pt>
    <dgm:pt modelId="{D97016FD-B016-4869-9A74-89713B1ED8B5}" type="parTrans" cxnId="{144BA429-51ED-42E9-9779-36E69ADC6903}">
      <dgm:prSet/>
      <dgm:spPr/>
      <dgm:t>
        <a:bodyPr/>
        <a:lstStyle/>
        <a:p>
          <a:endParaRPr lang="en-US"/>
        </a:p>
      </dgm:t>
    </dgm:pt>
    <dgm:pt modelId="{C7EA8076-8CB8-426F-A457-3CB81083F48F}" type="sibTrans" cxnId="{144BA429-51ED-42E9-9779-36E69ADC6903}">
      <dgm:prSet/>
      <dgm:spPr>
        <a:solidFill>
          <a:schemeClr val="bg1">
            <a:lumMod val="75000"/>
          </a:schemeClr>
        </a:solidFill>
      </dgm:spPr>
      <dgm:t>
        <a:bodyPr/>
        <a:lstStyle/>
        <a:p>
          <a:endParaRPr lang="en-US"/>
        </a:p>
      </dgm:t>
    </dgm:pt>
    <dgm:pt modelId="{A8214194-2C77-4ED6-97EF-0A331AAF7798}">
      <dgm:prSet phldrT="[Text]" custT="1"/>
      <dgm:spPr>
        <a:solidFill>
          <a:schemeClr val="bg2"/>
        </a:solidFill>
        <a:ln>
          <a:noFill/>
        </a:ln>
      </dgm:spPr>
      <dgm:t>
        <a:bodyPr/>
        <a:lstStyle/>
        <a:p>
          <a:endParaRPr lang="en-US" sz="2800" dirty="0">
            <a:solidFill>
              <a:schemeClr val="bg1"/>
            </a:solidFill>
          </a:endParaRPr>
        </a:p>
      </dgm:t>
    </dgm:pt>
    <dgm:pt modelId="{A9C43B8E-D716-4DCA-8302-F69608E45F35}" type="sibTrans" cxnId="{DA60A0D2-D885-4ED3-8857-C9823B2F4DA5}">
      <dgm:prSet/>
      <dgm:spPr>
        <a:solidFill>
          <a:schemeClr val="bg1">
            <a:lumMod val="75000"/>
          </a:schemeClr>
        </a:solidFill>
      </dgm:spPr>
      <dgm:t>
        <a:bodyPr/>
        <a:lstStyle/>
        <a:p>
          <a:endParaRPr lang="en-US"/>
        </a:p>
      </dgm:t>
    </dgm:pt>
    <dgm:pt modelId="{5576BAA6-E5B4-43F9-A665-0E15347BDE67}" type="parTrans" cxnId="{DA60A0D2-D885-4ED3-8857-C9823B2F4DA5}">
      <dgm:prSet/>
      <dgm:spPr/>
      <dgm:t>
        <a:bodyPr/>
        <a:lstStyle/>
        <a:p>
          <a:endParaRPr lang="en-US"/>
        </a:p>
      </dgm:t>
    </dgm:pt>
    <dgm:pt modelId="{796E22EC-EBF2-402F-87E5-1F0FF55C9D63}">
      <dgm:prSet phldrT="[Text]" custT="1"/>
      <dgm:spPr>
        <a:solidFill>
          <a:srgbClr val="002060"/>
        </a:solidFill>
        <a:ln>
          <a:noFill/>
        </a:ln>
      </dgm:spPr>
      <dgm:t>
        <a:bodyPr/>
        <a:lstStyle/>
        <a:p>
          <a:endParaRPr lang="en-US" sz="1800" dirty="0">
            <a:solidFill>
              <a:schemeClr val="bg1"/>
            </a:solidFill>
          </a:endParaRPr>
        </a:p>
      </dgm:t>
    </dgm:pt>
    <dgm:pt modelId="{61FAF446-6D37-4B10-A587-1404E5067190}" type="sibTrans" cxnId="{D339AEE4-D8E6-49D1-9C08-D29CA81B2B83}">
      <dgm:prSet/>
      <dgm:spPr>
        <a:solidFill>
          <a:schemeClr val="bg1">
            <a:lumMod val="75000"/>
          </a:schemeClr>
        </a:solidFill>
      </dgm:spPr>
      <dgm:t>
        <a:bodyPr/>
        <a:lstStyle/>
        <a:p>
          <a:endParaRPr lang="en-US" dirty="0"/>
        </a:p>
      </dgm:t>
    </dgm:pt>
    <dgm:pt modelId="{CFF8F714-7497-4EA3-ADB0-D8157AD2ADCF}" type="parTrans" cxnId="{D339AEE4-D8E6-49D1-9C08-D29CA81B2B83}">
      <dgm:prSet/>
      <dgm:spPr/>
      <dgm:t>
        <a:bodyPr/>
        <a:lstStyle/>
        <a:p>
          <a:endParaRPr lang="en-US"/>
        </a:p>
      </dgm:t>
    </dgm:pt>
    <dgm:pt modelId="{51EA643F-89EF-4B84-94EC-1C61E8FBDAA6}" type="pres">
      <dgm:prSet presAssocID="{744D4E21-3625-4ACF-874A-B8F2F9DA7486}" presName="Name0" presStyleCnt="0">
        <dgm:presLayoutVars>
          <dgm:dir/>
          <dgm:resizeHandles val="exact"/>
        </dgm:presLayoutVars>
      </dgm:prSet>
      <dgm:spPr/>
    </dgm:pt>
    <dgm:pt modelId="{22187AFA-1CDE-49EC-BCF9-C10287F74B88}" type="pres">
      <dgm:prSet presAssocID="{A8214194-2C77-4ED6-97EF-0A331AAF7798}" presName="Name5" presStyleLbl="vennNode1" presStyleIdx="0" presStyleCnt="3" custLinFactX="-548" custLinFactNeighborX="-100000" custLinFactNeighborY="2949">
        <dgm:presLayoutVars>
          <dgm:bulletEnabled val="1"/>
        </dgm:presLayoutVars>
      </dgm:prSet>
      <dgm:spPr/>
    </dgm:pt>
    <dgm:pt modelId="{1AD73F25-0DCA-4987-8DC0-03C896F713D7}" type="pres">
      <dgm:prSet presAssocID="{A9C43B8E-D716-4DCA-8302-F69608E45F35}" presName="space" presStyleCnt="0"/>
      <dgm:spPr/>
    </dgm:pt>
    <dgm:pt modelId="{1BC87F89-6BDB-4A26-AD20-8EDF8064C133}" type="pres">
      <dgm:prSet presAssocID="{4EED4AF3-ABAA-49B8-AE40-993E3653DABD}" presName="Name5" presStyleLbl="vennNode1" presStyleIdx="1" presStyleCnt="3">
        <dgm:presLayoutVars>
          <dgm:bulletEnabled val="1"/>
        </dgm:presLayoutVars>
      </dgm:prSet>
      <dgm:spPr/>
    </dgm:pt>
    <dgm:pt modelId="{84BEFCEB-F200-49A2-A8E9-4368CBFACCBA}" type="pres">
      <dgm:prSet presAssocID="{C7EA8076-8CB8-426F-A457-3CB81083F48F}" presName="space" presStyleCnt="0"/>
      <dgm:spPr/>
    </dgm:pt>
    <dgm:pt modelId="{DB430045-15A4-4361-8F90-010D9029D4D3}" type="pres">
      <dgm:prSet presAssocID="{796E22EC-EBF2-402F-87E5-1F0FF55C9D63}" presName="Name5" presStyleLbl="vennNode1" presStyleIdx="2" presStyleCnt="3">
        <dgm:presLayoutVars>
          <dgm:bulletEnabled val="1"/>
        </dgm:presLayoutVars>
      </dgm:prSet>
      <dgm:spPr/>
    </dgm:pt>
  </dgm:ptLst>
  <dgm:cxnLst>
    <dgm:cxn modelId="{144BA429-51ED-42E9-9779-36E69ADC6903}" srcId="{744D4E21-3625-4ACF-874A-B8F2F9DA7486}" destId="{4EED4AF3-ABAA-49B8-AE40-993E3653DABD}" srcOrd="1" destOrd="0" parTransId="{D97016FD-B016-4869-9A74-89713B1ED8B5}" sibTransId="{C7EA8076-8CB8-426F-A457-3CB81083F48F}"/>
    <dgm:cxn modelId="{D7A37E66-6B51-4BAC-A92F-3D305210EC31}" type="presOf" srcId="{796E22EC-EBF2-402F-87E5-1F0FF55C9D63}" destId="{DB430045-15A4-4361-8F90-010D9029D4D3}" srcOrd="0" destOrd="0" presId="urn:microsoft.com/office/officeart/2005/8/layout/venn3"/>
    <dgm:cxn modelId="{06DD3D4A-4B08-4F6F-BCD0-EF5FEDFA7407}" type="presOf" srcId="{744D4E21-3625-4ACF-874A-B8F2F9DA7486}" destId="{51EA643F-89EF-4B84-94EC-1C61E8FBDAA6}" srcOrd="0" destOrd="0" presId="urn:microsoft.com/office/officeart/2005/8/layout/venn3"/>
    <dgm:cxn modelId="{DA60A0D2-D885-4ED3-8857-C9823B2F4DA5}" srcId="{744D4E21-3625-4ACF-874A-B8F2F9DA7486}" destId="{A8214194-2C77-4ED6-97EF-0A331AAF7798}" srcOrd="0" destOrd="0" parTransId="{5576BAA6-E5B4-43F9-A665-0E15347BDE67}" sibTransId="{A9C43B8E-D716-4DCA-8302-F69608E45F35}"/>
    <dgm:cxn modelId="{D339AEE4-D8E6-49D1-9C08-D29CA81B2B83}" srcId="{744D4E21-3625-4ACF-874A-B8F2F9DA7486}" destId="{796E22EC-EBF2-402F-87E5-1F0FF55C9D63}" srcOrd="2" destOrd="0" parTransId="{CFF8F714-7497-4EA3-ADB0-D8157AD2ADCF}" sibTransId="{61FAF446-6D37-4B10-A587-1404E5067190}"/>
    <dgm:cxn modelId="{1CB566E8-262D-4A39-BFD2-F09F5EE0B9B2}" type="presOf" srcId="{A8214194-2C77-4ED6-97EF-0A331AAF7798}" destId="{22187AFA-1CDE-49EC-BCF9-C10287F74B88}" srcOrd="0" destOrd="0" presId="urn:microsoft.com/office/officeart/2005/8/layout/venn3"/>
    <dgm:cxn modelId="{C9B242EA-26BB-4B39-A3EF-DDB017D0DD82}" type="presOf" srcId="{4EED4AF3-ABAA-49B8-AE40-993E3653DABD}" destId="{1BC87F89-6BDB-4A26-AD20-8EDF8064C133}" srcOrd="0" destOrd="0" presId="urn:microsoft.com/office/officeart/2005/8/layout/venn3"/>
    <dgm:cxn modelId="{3DC9329A-8FF8-4806-BC8E-C0AAAFE065CA}" type="presParOf" srcId="{51EA643F-89EF-4B84-94EC-1C61E8FBDAA6}" destId="{22187AFA-1CDE-49EC-BCF9-C10287F74B88}" srcOrd="0" destOrd="0" presId="urn:microsoft.com/office/officeart/2005/8/layout/venn3"/>
    <dgm:cxn modelId="{8252B797-3C66-4086-9588-BF77042A76E6}" type="presParOf" srcId="{51EA643F-89EF-4B84-94EC-1C61E8FBDAA6}" destId="{1AD73F25-0DCA-4987-8DC0-03C896F713D7}" srcOrd="1" destOrd="0" presId="urn:microsoft.com/office/officeart/2005/8/layout/venn3"/>
    <dgm:cxn modelId="{9FE428E1-E760-40D1-A665-35E11CF72B80}" type="presParOf" srcId="{51EA643F-89EF-4B84-94EC-1C61E8FBDAA6}" destId="{1BC87F89-6BDB-4A26-AD20-8EDF8064C133}" srcOrd="2" destOrd="0" presId="urn:microsoft.com/office/officeart/2005/8/layout/venn3"/>
    <dgm:cxn modelId="{B5ABAF22-B4B2-4378-8A4D-F61B822491ED}" type="presParOf" srcId="{51EA643F-89EF-4B84-94EC-1C61E8FBDAA6}" destId="{84BEFCEB-F200-49A2-A8E9-4368CBFACCBA}" srcOrd="3" destOrd="0" presId="urn:microsoft.com/office/officeart/2005/8/layout/venn3"/>
    <dgm:cxn modelId="{1BDFFF86-AECA-4DDD-B727-55AE205FFCB3}" type="presParOf" srcId="{51EA643F-89EF-4B84-94EC-1C61E8FBDAA6}" destId="{DB430045-15A4-4361-8F90-010D9029D4D3}"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87AFA-1CDE-49EC-BCF9-C10287F74B88}">
      <dsp:nvSpPr>
        <dsp:cNvPr id="0" name=""/>
        <dsp:cNvSpPr/>
      </dsp:nvSpPr>
      <dsp:spPr>
        <a:xfrm>
          <a:off x="0" y="619031"/>
          <a:ext cx="3014118" cy="3014118"/>
        </a:xfrm>
        <a:prstGeom prst="ellipse">
          <a:avLst/>
        </a:prstGeom>
        <a:solidFill>
          <a:schemeClr val="bg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877" tIns="35560" rIns="165877"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chemeClr val="bg1"/>
            </a:solidFill>
          </a:endParaRPr>
        </a:p>
      </dsp:txBody>
      <dsp:txXfrm>
        <a:off x="441407" y="1060438"/>
        <a:ext cx="2131304" cy="2131304"/>
      </dsp:txXfrm>
    </dsp:sp>
    <dsp:sp modelId="{1BC87F89-6BDB-4A26-AD20-8EDF8064C133}">
      <dsp:nvSpPr>
        <dsp:cNvPr id="0" name=""/>
        <dsp:cNvSpPr/>
      </dsp:nvSpPr>
      <dsp:spPr>
        <a:xfrm>
          <a:off x="2414742" y="530145"/>
          <a:ext cx="3014118" cy="3014118"/>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877" tIns="22860" rIns="165877"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bg1"/>
            </a:solidFill>
          </a:endParaRPr>
        </a:p>
      </dsp:txBody>
      <dsp:txXfrm>
        <a:off x="2856149" y="971552"/>
        <a:ext cx="2131304" cy="2131304"/>
      </dsp:txXfrm>
    </dsp:sp>
    <dsp:sp modelId="{DB430045-15A4-4361-8F90-010D9029D4D3}">
      <dsp:nvSpPr>
        <dsp:cNvPr id="0" name=""/>
        <dsp:cNvSpPr/>
      </dsp:nvSpPr>
      <dsp:spPr>
        <a:xfrm>
          <a:off x="4826037" y="530145"/>
          <a:ext cx="3014118" cy="3014118"/>
        </a:xfrm>
        <a:prstGeom prst="ellipse">
          <a:avLst/>
        </a:prstGeom>
        <a:solidFill>
          <a:srgbClr val="00206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877" tIns="22860" rIns="165877"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bg1"/>
            </a:solidFill>
          </a:endParaRPr>
        </a:p>
      </dsp:txBody>
      <dsp:txXfrm>
        <a:off x="5267444" y="971552"/>
        <a:ext cx="2131304" cy="2131304"/>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2038661-A66F-0143-9FE3-EE4F03840D25}" type="datetimeFigureOut">
              <a:rPr lang="en-US" smtClean="0"/>
              <a:t>09/20/2024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78EE31B-8963-8B42-A0D7-D52670231E5C}" type="slidenum">
              <a:rPr lang="en-US" smtClean="0"/>
              <a:t>‹#›</a:t>
            </a:fld>
            <a:endParaRPr lang="en-US"/>
          </a:p>
        </p:txBody>
      </p:sp>
    </p:spTree>
    <p:extLst>
      <p:ext uri="{BB962C8B-B14F-4D97-AF65-F5344CB8AC3E}">
        <p14:creationId xmlns:p14="http://schemas.microsoft.com/office/powerpoint/2010/main" val="163946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baseline="0" dirty="0"/>
              <a:t>Introduction, Read slide</a:t>
            </a:r>
          </a:p>
          <a:p>
            <a:pPr defTabSz="931774">
              <a:defRPr/>
            </a:pPr>
            <a:endParaRPr lang="en-US" sz="1100" baseline="0" dirty="0"/>
          </a:p>
          <a:p>
            <a:pPr defTabSz="931774">
              <a:defRPr/>
            </a:pPr>
            <a:r>
              <a:rPr lang="en-US" sz="1100" baseline="0" dirty="0"/>
              <a:t>I’m very happy to be with you to go through our Planning for any stage of life presentation, which is focused on understanding the options our clients have when it comes to life insurance products that include LTC or CI coverage. This presentation focuses more on high-level marketing and prospecting concepts to help you think a little more creatively when it comes to beginning the conversation around LTC or CI with your clients, regardless of their age. </a:t>
            </a:r>
          </a:p>
          <a:p>
            <a:pPr defTabSz="931774">
              <a:defRPr/>
            </a:pPr>
            <a:endParaRPr lang="en-US" sz="1100" baseline="0" dirty="0"/>
          </a:p>
        </p:txBody>
      </p:sp>
      <p:sp>
        <p:nvSpPr>
          <p:cNvPr id="4" name="Slide Number Placeholder 3"/>
          <p:cNvSpPr>
            <a:spLocks noGrp="1"/>
          </p:cNvSpPr>
          <p:nvPr>
            <p:ph type="sldNum" sz="quarter" idx="10"/>
          </p:nvPr>
        </p:nvSpPr>
        <p:spPr/>
        <p:txBody>
          <a:bodyPr/>
          <a:lstStyle/>
          <a:p>
            <a:fld id="{578EE31B-8963-8B42-A0D7-D52670231E5C}" type="slidenum">
              <a:rPr lang="en-US" smtClean="0"/>
              <a:t>1</a:t>
            </a:fld>
            <a:endParaRPr lang="en-US" dirty="0"/>
          </a:p>
        </p:txBody>
      </p:sp>
    </p:spTree>
    <p:extLst>
      <p:ext uri="{BB962C8B-B14F-4D97-AF65-F5344CB8AC3E}">
        <p14:creationId xmlns:p14="http://schemas.microsoft.com/office/powerpoint/2010/main" val="3977770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For clients 56</a:t>
            </a:r>
            <a:r>
              <a:rPr lang="en-US" sz="1200" baseline="0" dirty="0"/>
              <a:t> and older, n</a:t>
            </a:r>
            <a:r>
              <a:rPr lang="en-US" sz="1200" dirty="0"/>
              <a:t>eeds change over time, and there is an opportunity to look for ways to leverage assets more effectively.</a:t>
            </a:r>
            <a:r>
              <a:rPr lang="en-US" sz="1200" baseline="0" dirty="0"/>
              <a:t> </a:t>
            </a:r>
            <a:r>
              <a:rPr lang="en-US" sz="1200" b="0" kern="1200" dirty="0">
                <a:solidFill>
                  <a:schemeClr val="tx1"/>
                </a:solidFill>
                <a:latin typeface="+mn-lt"/>
                <a:ea typeface="+mn-ea"/>
                <a:cs typeface="+mn-cs"/>
              </a:rPr>
              <a:t>Cash equivalents in low risk accounts with low interest rates could be repositioned</a:t>
            </a:r>
            <a:r>
              <a:rPr lang="en-US" sz="1200" b="0" kern="1200" baseline="0" dirty="0">
                <a:solidFill>
                  <a:schemeClr val="tx1"/>
                </a:solidFill>
                <a:latin typeface="+mn-lt"/>
                <a:ea typeface="+mn-ea"/>
                <a:cs typeface="+mn-cs"/>
              </a:rPr>
              <a:t> and u</a:t>
            </a:r>
            <a:r>
              <a:rPr lang="en-US" sz="1200" b="0" kern="1200" dirty="0">
                <a:solidFill>
                  <a:schemeClr val="tx1"/>
                </a:solidFill>
                <a:latin typeface="+mn-lt"/>
                <a:ea typeface="+mn-ea"/>
                <a:cs typeface="+mn-cs"/>
              </a:rPr>
              <a:t>nderperforming cash value life insurance products could be 1035 exchanged to fund a policy with LTC or CI benefits</a:t>
            </a:r>
            <a:endParaRPr lang="en-US" sz="1200" dirty="0"/>
          </a:p>
          <a:p>
            <a:endParaRPr lang="en-US" sz="1200" dirty="0"/>
          </a:p>
          <a:p>
            <a:r>
              <a:rPr lang="en-US" sz="1200" dirty="0"/>
              <a:t>These solutions</a:t>
            </a:r>
            <a:r>
              <a:rPr lang="en-US" sz="1200" baseline="0" dirty="0"/>
              <a:t> include: </a:t>
            </a:r>
            <a:r>
              <a:rPr lang="en-US" sz="1200" dirty="0"/>
              <a:t>[Read slide]</a:t>
            </a:r>
          </a:p>
        </p:txBody>
      </p:sp>
      <p:sp>
        <p:nvSpPr>
          <p:cNvPr id="4" name="Slide Number Placeholder 3"/>
          <p:cNvSpPr>
            <a:spLocks noGrp="1"/>
          </p:cNvSpPr>
          <p:nvPr>
            <p:ph type="sldNum" sz="quarter" idx="10"/>
          </p:nvPr>
        </p:nvSpPr>
        <p:spPr/>
        <p:txBody>
          <a:bodyPr/>
          <a:lstStyle/>
          <a:p>
            <a:fld id="{578EE31B-8963-8B42-A0D7-D52670231E5C}" type="slidenum">
              <a:rPr lang="en-US" smtClean="0"/>
              <a:t>10</a:t>
            </a:fld>
            <a:endParaRPr lang="en-US"/>
          </a:p>
        </p:txBody>
      </p:sp>
    </p:spTree>
    <p:extLst>
      <p:ext uri="{BB962C8B-B14F-4D97-AF65-F5344CB8AC3E}">
        <p14:creationId xmlns:p14="http://schemas.microsoft.com/office/powerpoint/2010/main" val="2213774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lets take a look at a case study to show how David and Susan can build their portfolio as they move through each stage of life.</a:t>
            </a:r>
            <a:endParaRPr lang="en-US" dirty="0"/>
          </a:p>
        </p:txBody>
      </p:sp>
      <p:sp>
        <p:nvSpPr>
          <p:cNvPr id="4" name="Slide Number Placeholder 3"/>
          <p:cNvSpPr>
            <a:spLocks noGrp="1"/>
          </p:cNvSpPr>
          <p:nvPr>
            <p:ph type="sldNum" sz="quarter" idx="10"/>
          </p:nvPr>
        </p:nvSpPr>
        <p:spPr/>
        <p:txBody>
          <a:bodyPr/>
          <a:lstStyle/>
          <a:p>
            <a:fld id="{578EE31B-8963-8B42-A0D7-D52670231E5C}" type="slidenum">
              <a:rPr lang="en-US" smtClean="0"/>
              <a:t>11</a:t>
            </a:fld>
            <a:endParaRPr lang="en-US"/>
          </a:p>
        </p:txBody>
      </p:sp>
    </p:spTree>
    <p:extLst>
      <p:ext uri="{BB962C8B-B14F-4D97-AF65-F5344CB8AC3E}">
        <p14:creationId xmlns:p14="http://schemas.microsoft.com/office/powerpoint/2010/main" val="4263148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28, this couple </a:t>
            </a:r>
            <a:r>
              <a:rPr lang="en-US" sz="1200" kern="1200" dirty="0">
                <a:solidFill>
                  <a:schemeClr val="tx1"/>
                </a:solidFill>
                <a:effectLst/>
                <a:latin typeface="+mn-lt"/>
                <a:ea typeface="+mn-ea"/>
                <a:cs typeface="+mn-cs"/>
              </a:rPr>
              <a:t>has a lot of life events going on – they’re newly married, bought</a:t>
            </a:r>
            <a:r>
              <a:rPr lang="en-US" sz="1200" kern="1200" baseline="0" dirty="0">
                <a:solidFill>
                  <a:schemeClr val="tx1"/>
                </a:solidFill>
                <a:effectLst/>
                <a:latin typeface="+mn-lt"/>
                <a:ea typeface="+mn-ea"/>
                <a:cs typeface="+mn-cs"/>
              </a:rPr>
              <a:t> a house, trying to pay down their student debt, and need life insurance to protect their young family. </a:t>
            </a:r>
            <a:r>
              <a:rPr lang="en-US" sz="1200" kern="1200" dirty="0">
                <a:solidFill>
                  <a:schemeClr val="tx1"/>
                </a:solidFill>
                <a:effectLst/>
                <a:latin typeface="+mn-lt"/>
                <a:ea typeface="+mn-ea"/>
                <a:cs typeface="+mn-cs"/>
              </a:rPr>
              <a:t>They need protection at a reasonable price and with term insurance they are able to get the protection their family needs that fits inside their budget.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a:t>
            </a:r>
            <a:r>
              <a:rPr lang="en-US" sz="1200" kern="1200" baseline="0" dirty="0">
                <a:solidFill>
                  <a:schemeClr val="tx1"/>
                </a:solidFill>
                <a:effectLst/>
                <a:latin typeface="+mn-lt"/>
                <a:ea typeface="+mn-ea"/>
                <a:cs typeface="+mn-cs"/>
              </a:rPr>
              <a:t> is the cost if</a:t>
            </a:r>
            <a:r>
              <a:rPr lang="en-US" sz="1200" kern="1200" dirty="0">
                <a:solidFill>
                  <a:schemeClr val="tx1"/>
                </a:solidFill>
                <a:effectLst/>
                <a:latin typeface="+mn-lt"/>
                <a:ea typeface="+mn-ea"/>
                <a:cs typeface="+mn-cs"/>
              </a:rPr>
              <a:t> each client purchases a $500K AES term</a:t>
            </a:r>
            <a:r>
              <a:rPr lang="en-US" sz="1200" kern="1200" baseline="0" dirty="0">
                <a:solidFill>
                  <a:schemeClr val="tx1"/>
                </a:solidFill>
                <a:effectLst/>
                <a:latin typeface="+mn-lt"/>
                <a:ea typeface="+mn-ea"/>
                <a:cs typeface="+mn-cs"/>
              </a:rPr>
              <a:t> contract</a:t>
            </a:r>
            <a:r>
              <a:rPr lang="en-US" sz="1200" kern="1200" dirty="0">
                <a:solidFill>
                  <a:schemeClr val="tx1"/>
                </a:solidFill>
                <a:effectLst/>
                <a:latin typeface="+mn-lt"/>
                <a:ea typeface="+mn-ea"/>
                <a:cs typeface="+mn-cs"/>
              </a:rPr>
              <a:t> with $250K of CICA. By structuring</a:t>
            </a:r>
            <a:r>
              <a:rPr lang="en-US" sz="1200" kern="1200" baseline="0" dirty="0">
                <a:solidFill>
                  <a:schemeClr val="tx1"/>
                </a:solidFill>
                <a:effectLst/>
                <a:latin typeface="+mn-lt"/>
                <a:ea typeface="+mn-ea"/>
                <a:cs typeface="+mn-cs"/>
              </a:rPr>
              <a:t> their contract in this way, the client can build in a way to convert a portion of each contract to meet accumulation and protection needs.</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578EE31B-8963-8B42-A0D7-D52670231E5C}" type="slidenum">
              <a:rPr lang="en-US" smtClean="0"/>
              <a:t>12</a:t>
            </a:fld>
            <a:endParaRPr lang="en-US"/>
          </a:p>
        </p:txBody>
      </p:sp>
    </p:spTree>
    <p:extLst>
      <p:ext uri="{BB962C8B-B14F-4D97-AF65-F5344CB8AC3E}">
        <p14:creationId xmlns:p14="http://schemas.microsoft.com/office/powerpoint/2010/main" val="4274277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45, the clients have more flexibility in their budget</a:t>
            </a:r>
            <a:r>
              <a:rPr lang="en-US" sz="1200" kern="1200" baseline="0" dirty="0">
                <a:solidFill>
                  <a:schemeClr val="tx1"/>
                </a:solidFill>
                <a:effectLst/>
                <a:latin typeface="+mn-lt"/>
                <a:ea typeface="+mn-ea"/>
                <a:cs typeface="+mn-cs"/>
              </a:rPr>
              <a:t> and</a:t>
            </a:r>
            <a:r>
              <a:rPr lang="en-US" sz="1200" kern="1200" dirty="0">
                <a:solidFill>
                  <a:schemeClr val="tx1"/>
                </a:solidFill>
                <a:effectLst/>
                <a:latin typeface="+mn-lt"/>
                <a:ea typeface="+mn-ea"/>
                <a:cs typeface="+mn-cs"/>
              </a:rPr>
              <a:t> they want to add some permanent protection into their life insurance portfolio. Eclipse Protector II IUL offers a simplified alternative for clients that are looking to guarantee their life insurance policy for the least amount of premium on an annual basis while still maintaining</a:t>
            </a:r>
            <a:r>
              <a:rPr lang="en-US" sz="1200" kern="1200" baseline="0" dirty="0">
                <a:solidFill>
                  <a:schemeClr val="tx1"/>
                </a:solidFill>
                <a:effectLst/>
                <a:latin typeface="+mn-lt"/>
                <a:ea typeface="+mn-ea"/>
                <a:cs typeface="+mn-cs"/>
              </a:rPr>
              <a:t> a portion of their term policy</a:t>
            </a:r>
            <a:r>
              <a:rPr lang="en-US" sz="1200" kern="1200" dirty="0">
                <a:solidFill>
                  <a:schemeClr val="tx1"/>
                </a:solidFill>
                <a:effectLst/>
                <a:latin typeface="+mn-lt"/>
                <a:ea typeface="+mn-ea"/>
                <a:cs typeface="+mn-cs"/>
              </a:rPr>
              <a:t>. Similar benefits can be achieved with a VUL Defender, however, the long list of fund allocation options adds more complexity and risk to the product.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a:t>
            </a:r>
            <a:r>
              <a:rPr lang="en-US" sz="1200" kern="1200" baseline="0" dirty="0">
                <a:solidFill>
                  <a:schemeClr val="tx1"/>
                </a:solidFill>
                <a:effectLst/>
                <a:latin typeface="+mn-lt"/>
                <a:ea typeface="+mn-ea"/>
                <a:cs typeface="+mn-cs"/>
              </a:rPr>
              <a:t> $5,097.65 a year, these clients can maintain their death benefit coverage and add $250K of CI coverage with the ADB-CIA.</a:t>
            </a:r>
            <a:endParaRPr lang="en-US" dirty="0"/>
          </a:p>
        </p:txBody>
      </p:sp>
      <p:sp>
        <p:nvSpPr>
          <p:cNvPr id="4" name="Slide Number Placeholder 3"/>
          <p:cNvSpPr>
            <a:spLocks noGrp="1"/>
          </p:cNvSpPr>
          <p:nvPr>
            <p:ph type="sldNum" sz="quarter" idx="10"/>
          </p:nvPr>
        </p:nvSpPr>
        <p:spPr/>
        <p:txBody>
          <a:bodyPr/>
          <a:lstStyle/>
          <a:p>
            <a:fld id="{578EE31B-8963-8B42-A0D7-D52670231E5C}" type="slidenum">
              <a:rPr lang="en-US" smtClean="0"/>
              <a:t>13</a:t>
            </a:fld>
            <a:endParaRPr lang="en-US"/>
          </a:p>
        </p:txBody>
      </p:sp>
    </p:spTree>
    <p:extLst>
      <p:ext uri="{BB962C8B-B14F-4D97-AF65-F5344CB8AC3E}">
        <p14:creationId xmlns:p14="http://schemas.microsoft.com/office/powerpoint/2010/main" val="2713016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the couple</a:t>
            </a:r>
            <a:r>
              <a:rPr lang="en-US" sz="1200" kern="1200" baseline="0" dirty="0">
                <a:solidFill>
                  <a:schemeClr val="tx1"/>
                </a:solidFill>
                <a:effectLst/>
                <a:latin typeface="+mn-lt"/>
                <a:ea typeface="+mn-ea"/>
                <a:cs typeface="+mn-cs"/>
              </a:rPr>
              <a:t> gets </a:t>
            </a:r>
            <a:r>
              <a:rPr lang="en-US" sz="1200" kern="1200" dirty="0">
                <a:solidFill>
                  <a:schemeClr val="tx1"/>
                </a:solidFill>
                <a:effectLst/>
                <a:latin typeface="+mn-lt"/>
                <a:ea typeface="+mn-ea"/>
                <a:cs typeface="+mn-cs"/>
              </a:rPr>
              <a:t>older, their needs change from death benefit protection to long-term care coverage. With </a:t>
            </a:r>
            <a:r>
              <a:rPr lang="en-US" sz="1200" kern="1200" dirty="0" err="1">
                <a:solidFill>
                  <a:schemeClr val="tx1"/>
                </a:solidFill>
                <a:effectLst/>
                <a:latin typeface="+mn-lt"/>
                <a:ea typeface="+mn-ea"/>
                <a:cs typeface="+mn-cs"/>
              </a:rPr>
              <a:t>SecureCare</a:t>
            </a:r>
            <a:r>
              <a:rPr lang="en-US" sz="1200" kern="1200" dirty="0">
                <a:solidFill>
                  <a:schemeClr val="tx1"/>
                </a:solidFill>
                <a:effectLst/>
                <a:latin typeface="+mn-lt"/>
                <a:ea typeface="+mn-ea"/>
                <a:cs typeface="+mn-cs"/>
              </a:rPr>
              <a:t> III, they can</a:t>
            </a:r>
            <a:r>
              <a:rPr lang="en-US" sz="1200" kern="1200" baseline="0" dirty="0">
                <a:solidFill>
                  <a:schemeClr val="tx1"/>
                </a:solidFill>
                <a:effectLst/>
                <a:latin typeface="+mn-lt"/>
                <a:ea typeface="+mn-ea"/>
                <a:cs typeface="+mn-cs"/>
              </a:rPr>
              <a:t> add</a:t>
            </a:r>
            <a:r>
              <a:rPr lang="en-US" sz="1200" kern="1200" dirty="0">
                <a:solidFill>
                  <a:schemeClr val="tx1"/>
                </a:solidFill>
                <a:effectLst/>
                <a:latin typeface="+mn-lt"/>
                <a:ea typeface="+mn-ea"/>
                <a:cs typeface="+mn-cs"/>
              </a:rPr>
              <a:t> some death benefit, but the focus of this product is LTC and by adding optional inflation protection to the product, which is not available on any of our other LTC offerings, they can help their benefits keep up with the cost of care over time.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single</a:t>
            </a:r>
            <a:r>
              <a:rPr lang="en-US" sz="1200" kern="1200" baseline="0" dirty="0">
                <a:solidFill>
                  <a:schemeClr val="tx1"/>
                </a:solidFill>
                <a:effectLst/>
                <a:latin typeface="+mn-lt"/>
                <a:ea typeface="+mn-ea"/>
                <a:cs typeface="+mn-cs"/>
              </a:rPr>
              <a:t> pay of $50K each can get them each a 6 year contract with 3% compound inflation and LTC Boost for the return of premium option.</a:t>
            </a:r>
            <a:endParaRPr lang="en-US" dirty="0"/>
          </a:p>
        </p:txBody>
      </p:sp>
      <p:sp>
        <p:nvSpPr>
          <p:cNvPr id="4" name="Slide Number Placeholder 3"/>
          <p:cNvSpPr>
            <a:spLocks noGrp="1"/>
          </p:cNvSpPr>
          <p:nvPr>
            <p:ph type="sldNum" sz="quarter" idx="10"/>
          </p:nvPr>
        </p:nvSpPr>
        <p:spPr/>
        <p:txBody>
          <a:bodyPr/>
          <a:lstStyle/>
          <a:p>
            <a:fld id="{578EE31B-8963-8B42-A0D7-D52670231E5C}" type="slidenum">
              <a:rPr lang="en-US" smtClean="0"/>
              <a:t>14</a:t>
            </a:fld>
            <a:endParaRPr lang="en-US"/>
          </a:p>
        </p:txBody>
      </p:sp>
    </p:spTree>
    <p:extLst>
      <p:ext uri="{BB962C8B-B14F-4D97-AF65-F5344CB8AC3E}">
        <p14:creationId xmlns:p14="http://schemas.microsoft.com/office/powerpoint/2010/main" val="1672478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David and Susan purchased the products</a:t>
            </a:r>
            <a:r>
              <a:rPr lang="en-US" baseline="0" dirty="0"/>
              <a:t> listed on the previous slides, here is a look at the total benefits available in their portfolios:</a:t>
            </a:r>
          </a:p>
          <a:p>
            <a:endParaRPr lang="en-US" baseline="0" dirty="0"/>
          </a:p>
          <a:p>
            <a:r>
              <a:rPr lang="en-US" baseline="0" dirty="0"/>
              <a:t>Read slide. </a:t>
            </a:r>
          </a:p>
        </p:txBody>
      </p:sp>
      <p:sp>
        <p:nvSpPr>
          <p:cNvPr id="4" name="Slide Number Placeholder 3"/>
          <p:cNvSpPr>
            <a:spLocks noGrp="1"/>
          </p:cNvSpPr>
          <p:nvPr>
            <p:ph type="sldNum" sz="quarter" idx="10"/>
          </p:nvPr>
        </p:nvSpPr>
        <p:spPr/>
        <p:txBody>
          <a:bodyPr/>
          <a:lstStyle/>
          <a:p>
            <a:fld id="{578EE31B-8963-8B42-A0D7-D52670231E5C}" type="slidenum">
              <a:rPr lang="en-US" smtClean="0"/>
              <a:t>15</a:t>
            </a:fld>
            <a:endParaRPr lang="en-US"/>
          </a:p>
        </p:txBody>
      </p:sp>
    </p:spTree>
    <p:extLst>
      <p:ext uri="{BB962C8B-B14F-4D97-AF65-F5344CB8AC3E}">
        <p14:creationId xmlns:p14="http://schemas.microsoft.com/office/powerpoint/2010/main" val="1390165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a:t>
            </a:r>
            <a:r>
              <a:rPr lang="en-US" sz="1200" kern="1200" baseline="0" dirty="0">
                <a:solidFill>
                  <a:schemeClr val="tx1"/>
                </a:solidFill>
                <a:effectLst/>
                <a:latin typeface="+mn-lt"/>
                <a:ea typeface="+mn-ea"/>
                <a:cs typeface="+mn-cs"/>
              </a:rPr>
              <a:t> let’s see how a claim scenario could play out for David based on his current portfolio and how inflation plays a role as he receives increasing levels of care throughout his claim, and you </a:t>
            </a:r>
            <a:r>
              <a:rPr lang="en-US" sz="1200" kern="1200" dirty="0">
                <a:solidFill>
                  <a:schemeClr val="tx1"/>
                </a:solidFill>
                <a:effectLst/>
                <a:latin typeface="+mn-lt"/>
                <a:ea typeface="+mn-ea"/>
                <a:cs typeface="+mn-cs"/>
              </a:rPr>
              <a:t>can see the benefit pools available for each product during each two-year period. </a:t>
            </a:r>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The first thing to point out is that you can see we are taking benefits from David’s</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SecureCare</a:t>
            </a:r>
            <a:r>
              <a:rPr lang="en-US" sz="1800" kern="1200" baseline="0" dirty="0">
                <a:solidFill>
                  <a:schemeClr val="tx1"/>
                </a:solidFill>
                <a:effectLst/>
                <a:latin typeface="+mn-lt"/>
                <a:ea typeface="+mn-ea"/>
                <a:cs typeface="+mn-cs"/>
              </a:rPr>
              <a:t> III policy first. </a:t>
            </a:r>
            <a:r>
              <a:rPr lang="en-US" sz="1800" dirty="0">
                <a:effectLst/>
                <a:highlight>
                  <a:srgbClr val="FFFF00"/>
                </a:highlight>
                <a:latin typeface="Calibri" panose="020F0502020204030204" pitchFamily="34" charset="0"/>
                <a:ea typeface="Calibri" panose="020F0502020204030204" pitchFamily="34" charset="0"/>
              </a:rPr>
              <a:t>This is because the main source of leverage in a </a:t>
            </a:r>
            <a:r>
              <a:rPr lang="en-US" sz="1800" dirty="0" err="1">
                <a:effectLst/>
                <a:highlight>
                  <a:srgbClr val="FFFF00"/>
                </a:highlight>
                <a:latin typeface="Calibri" panose="020F0502020204030204" pitchFamily="34" charset="0"/>
                <a:ea typeface="Calibri" panose="020F0502020204030204" pitchFamily="34" charset="0"/>
              </a:rPr>
              <a:t>SecureCare</a:t>
            </a:r>
            <a:r>
              <a:rPr lang="en-US" sz="1800" dirty="0">
                <a:effectLst/>
                <a:highlight>
                  <a:srgbClr val="FFFF00"/>
                </a:highlight>
                <a:latin typeface="Calibri" panose="020F0502020204030204" pitchFamily="34" charset="0"/>
                <a:ea typeface="Calibri" panose="020F0502020204030204" pitchFamily="34" charset="0"/>
              </a:rPr>
              <a:t> III contract comes from the Extension of Benefits agreement, which is 4 years in this scenario. It is important to note that </a:t>
            </a:r>
            <a:r>
              <a:rPr lang="en-US" sz="1800" dirty="0">
                <a:effectLst/>
                <a:latin typeface="Calibri" panose="020F0502020204030204" pitchFamily="34" charset="0"/>
                <a:ea typeface="Calibri" panose="020F0502020204030204" pitchFamily="34" charset="0"/>
              </a:rPr>
              <a:t>unlike the Chronic Illness agreement, which provides a static pool of benefits supported by David’s Eclipse Protector II death benefit proceeds, </a:t>
            </a:r>
            <a:r>
              <a:rPr lang="en-US" sz="1800" dirty="0" err="1">
                <a:effectLst/>
                <a:highlight>
                  <a:srgbClr val="FFFF00"/>
                </a:highlight>
                <a:latin typeface="Calibri" panose="020F0502020204030204" pitchFamily="34" charset="0"/>
                <a:ea typeface="Calibri" panose="020F0502020204030204" pitchFamily="34" charset="0"/>
              </a:rPr>
              <a:t>SecureCare</a:t>
            </a:r>
            <a:r>
              <a:rPr lang="en-US" sz="1800" dirty="0">
                <a:effectLst/>
                <a:highlight>
                  <a:srgbClr val="FFFF00"/>
                </a:highlight>
                <a:latin typeface="Calibri" panose="020F0502020204030204" pitchFamily="34" charset="0"/>
                <a:ea typeface="Calibri" panose="020F0502020204030204" pitchFamily="34" charset="0"/>
              </a:rPr>
              <a:t> III’s Extension of Benefits Agreement is not backed by a death benefit and is therefore not paid out to his beneficiaries at death</a:t>
            </a:r>
            <a:r>
              <a:rPr lang="en-US" sz="1800" dirty="0">
                <a:effectLst/>
                <a:latin typeface="Calibri" panose="020F0502020204030204" pitchFamily="34" charset="0"/>
                <a:ea typeface="Calibri" panose="020F0502020204030204" pitchFamily="34" charset="0"/>
              </a:rPr>
              <a:t>. So by accelerating benefits from David’s </a:t>
            </a:r>
            <a:r>
              <a:rPr lang="en-US" sz="1800" dirty="0" err="1">
                <a:effectLst/>
                <a:latin typeface="Calibri" panose="020F0502020204030204" pitchFamily="34" charset="0"/>
                <a:ea typeface="Calibri" panose="020F0502020204030204" pitchFamily="34" charset="0"/>
              </a:rPr>
              <a:t>SecureCare</a:t>
            </a:r>
            <a:r>
              <a:rPr lang="en-US" sz="1800" dirty="0">
                <a:effectLst/>
                <a:latin typeface="Calibri" panose="020F0502020204030204" pitchFamily="34" charset="0"/>
                <a:ea typeface="Calibri" panose="020F0502020204030204" pitchFamily="34" charset="0"/>
              </a:rPr>
              <a:t> III contract first, David can leave the Eclipse Protector II contract alone, which allows him to maximize his total benefit pool and gives Susan more options down the road. For example, if David continues to need care after year 6, She can choose to use the benefits they have already banked from </a:t>
            </a:r>
            <a:r>
              <a:rPr lang="en-US" sz="1800" dirty="0" err="1">
                <a:effectLst/>
                <a:latin typeface="Calibri" panose="020F0502020204030204" pitchFamily="34" charset="0"/>
                <a:ea typeface="Calibri" panose="020F0502020204030204" pitchFamily="34" charset="0"/>
              </a:rPr>
              <a:t>SecureCare</a:t>
            </a:r>
            <a:r>
              <a:rPr lang="en-US" sz="1800" dirty="0">
                <a:effectLst/>
                <a:latin typeface="Calibri" panose="020F0502020204030204" pitchFamily="34" charset="0"/>
                <a:ea typeface="Calibri" panose="020F0502020204030204" pitchFamily="34" charset="0"/>
              </a:rPr>
              <a:t> III, or accelerate the chronic illness benefits on his Eclipse Protector policy to help fund his continued care needs. However, if David passes away in year 6, Susan could use the tax-free death benefit from his Eclipse Protector II to help replenish assets used to pay for care or leave a legacy to a charitable organization.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next thing you will notice is that there are times during David’s claim where </a:t>
            </a:r>
            <a:r>
              <a:rPr lang="en-US" sz="1200" kern="1200" dirty="0" err="1">
                <a:solidFill>
                  <a:schemeClr val="tx1"/>
                </a:solidFill>
                <a:effectLst/>
                <a:latin typeface="+mn-lt"/>
                <a:ea typeface="+mn-ea"/>
                <a:cs typeface="+mn-cs"/>
              </a:rPr>
              <a:t>SecureCare</a:t>
            </a:r>
            <a:r>
              <a:rPr lang="en-US" sz="1200" kern="1200" dirty="0">
                <a:solidFill>
                  <a:schemeClr val="tx1"/>
                </a:solidFill>
                <a:effectLst/>
                <a:latin typeface="+mn-lt"/>
                <a:ea typeface="+mn-ea"/>
                <a:cs typeface="+mn-cs"/>
              </a:rPr>
              <a:t> III pays out more benefits than what is shown as the total cost during that time frame and that is because of </a:t>
            </a:r>
            <a:r>
              <a:rPr lang="en-US" sz="1200" kern="1200" dirty="0" err="1">
                <a:solidFill>
                  <a:schemeClr val="tx1"/>
                </a:solidFill>
                <a:effectLst/>
                <a:latin typeface="+mn-lt"/>
                <a:ea typeface="+mn-ea"/>
                <a:cs typeface="+mn-cs"/>
              </a:rPr>
              <a:t>SecureCare</a:t>
            </a:r>
            <a:r>
              <a:rPr lang="en-US" sz="1200" kern="1200" dirty="0">
                <a:solidFill>
                  <a:schemeClr val="tx1"/>
                </a:solidFill>
                <a:effectLst/>
                <a:latin typeface="+mn-lt"/>
                <a:ea typeface="+mn-ea"/>
                <a:cs typeface="+mn-cs"/>
              </a:rPr>
              <a:t> III’s cash indemnity benefit structure.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from a reimbursement contract’s perspective, informal care provided by a loved one doesn’t produce a “tangible” cost: there are no official bills or receipts to provide to the carrier so there’s nothing to reimburse. But we at Securian Financial know there are indeed costs associated with Informal Care. Time spent caring for loved ones, time taken off work, the actual gas required to drive a loved one to the doctor or to pick up groceries are all examples of real costs incurred during an informal care scenario. So that even though in the first two years there is a total cost shown of $0, the client has access to their full monthly benefit and they can also bank any excess benefits during that time for use later in during their claim.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Read slide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78EE31B-8963-8B42-A0D7-D52670231E5C}" type="slidenum">
              <a:rPr lang="en-US" smtClean="0"/>
              <a:t>16</a:t>
            </a:fld>
            <a:endParaRPr lang="en-US"/>
          </a:p>
        </p:txBody>
      </p:sp>
    </p:spTree>
    <p:extLst>
      <p:ext uri="{BB962C8B-B14F-4D97-AF65-F5344CB8AC3E}">
        <p14:creationId xmlns:p14="http://schemas.microsoft.com/office/powerpoint/2010/main" val="1939133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based on the claim scenario on the previous slide, in 6 years, David has received a total of: Read Slide</a:t>
            </a:r>
          </a:p>
        </p:txBody>
      </p:sp>
      <p:sp>
        <p:nvSpPr>
          <p:cNvPr id="4" name="Slide Number Placeholder 3"/>
          <p:cNvSpPr>
            <a:spLocks noGrp="1"/>
          </p:cNvSpPr>
          <p:nvPr>
            <p:ph type="sldNum" sz="quarter" idx="10"/>
          </p:nvPr>
        </p:nvSpPr>
        <p:spPr/>
        <p:txBody>
          <a:bodyPr/>
          <a:lstStyle/>
          <a:p>
            <a:fld id="{578EE31B-8963-8B42-A0D7-D52670231E5C}" type="slidenum">
              <a:rPr lang="en-US" smtClean="0"/>
              <a:t>17</a:t>
            </a:fld>
            <a:endParaRPr lang="en-US"/>
          </a:p>
        </p:txBody>
      </p:sp>
    </p:spTree>
    <p:extLst>
      <p:ext uri="{BB962C8B-B14F-4D97-AF65-F5344CB8AC3E}">
        <p14:creationId xmlns:p14="http://schemas.microsoft.com/office/powerpoint/2010/main" val="1224107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Once the insured is certified as chronically ill, their claim is approved, and they have satisfied their elimination period, we will begin paying the client their monthly benefit. Nothing needs to be submitted on a monthly basis, there are no restrictions on how benefits can be used, including informal care, your clients may be able to access their benefits earlier than they could with a reimbursement policy, and gives them the freedom to decide where, when and how they want to be cared for!</a:t>
            </a:r>
          </a:p>
          <a:p>
            <a:endParaRPr lang="en-US" baseline="0" dirty="0"/>
          </a:p>
          <a:p>
            <a:r>
              <a:rPr lang="en-US" baseline="0" dirty="0"/>
              <a:t>Hopefully, this case study has made it abundantly clear how the power of a cash indemnity policy can benefit your clients during an extended health care event, and I am very proud to say that every single product currently available in Securian </a:t>
            </a:r>
            <a:r>
              <a:rPr lang="en-US" baseline="0" dirty="0" err="1"/>
              <a:t>Financial’s</a:t>
            </a:r>
            <a:r>
              <a:rPr lang="en-US" baseline="0" dirty="0"/>
              <a:t> Long-Term Care or Chronic Illness portfolio is designed with a Cash Indemnity benefit payment structure.</a:t>
            </a:r>
          </a:p>
        </p:txBody>
      </p:sp>
      <p:sp>
        <p:nvSpPr>
          <p:cNvPr id="4" name="Slide Number Placeholder 3"/>
          <p:cNvSpPr>
            <a:spLocks noGrp="1"/>
          </p:cNvSpPr>
          <p:nvPr>
            <p:ph type="sldNum" sz="quarter" idx="10"/>
          </p:nvPr>
        </p:nvSpPr>
        <p:spPr/>
        <p:txBody>
          <a:bodyPr/>
          <a:lstStyle/>
          <a:p>
            <a:fld id="{578EE31B-8963-8B42-A0D7-D52670231E5C}" type="slidenum">
              <a:rPr lang="en-US" smtClean="0"/>
              <a:t>18</a:t>
            </a:fld>
            <a:endParaRPr lang="en-US"/>
          </a:p>
        </p:txBody>
      </p:sp>
    </p:spTree>
    <p:extLst>
      <p:ext uri="{BB962C8B-B14F-4D97-AF65-F5344CB8AC3E}">
        <p14:creationId xmlns:p14="http://schemas.microsoft.com/office/powerpoint/2010/main" val="1177056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let’s go back and think about the opportunity that you have at your finger tips.</a:t>
            </a:r>
          </a:p>
        </p:txBody>
      </p:sp>
      <p:sp>
        <p:nvSpPr>
          <p:cNvPr id="4" name="Slide Number Placeholder 3"/>
          <p:cNvSpPr>
            <a:spLocks noGrp="1"/>
          </p:cNvSpPr>
          <p:nvPr>
            <p:ph type="sldNum" sz="quarter" idx="10"/>
          </p:nvPr>
        </p:nvSpPr>
        <p:spPr/>
        <p:txBody>
          <a:bodyPr/>
          <a:lstStyle/>
          <a:p>
            <a:fld id="{578EE31B-8963-8B42-A0D7-D52670231E5C}" type="slidenum">
              <a:rPr lang="en-US" smtClean="0"/>
              <a:t>19</a:t>
            </a:fld>
            <a:endParaRPr lang="en-US"/>
          </a:p>
        </p:txBody>
      </p:sp>
    </p:spTree>
    <p:extLst>
      <p:ext uri="{BB962C8B-B14F-4D97-AF65-F5344CB8AC3E}">
        <p14:creationId xmlns:p14="http://schemas.microsoft.com/office/powerpoint/2010/main" val="3820117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100" dirty="0">
                <a:latin typeface="+mn-lt"/>
                <a:cs typeface="Calibri" panose="020F0502020204030204" pitchFamily="34" charset="0"/>
              </a:rPr>
              <a:t>If we take a look at the population breakdown in the United States,</a:t>
            </a:r>
            <a:r>
              <a:rPr lang="en-US" sz="1100" baseline="0" dirty="0">
                <a:latin typeface="+mn-lt"/>
                <a:cs typeface="Calibri" panose="020F0502020204030204" pitchFamily="34" charset="0"/>
              </a:rPr>
              <a:t> the generation that immediately comes to mind when thinking about LTC planning is the baby boomers.  And that makes a lot of sense because o</a:t>
            </a:r>
            <a:r>
              <a:rPr lang="en-US" sz="1100" dirty="0">
                <a:latin typeface="+mn-lt"/>
                <a:cs typeface="Calibri" panose="020F0502020204030204" pitchFamily="34" charset="0"/>
              </a:rPr>
              <a:t>ne of the most noteworthy</a:t>
            </a:r>
            <a:r>
              <a:rPr lang="en-US" sz="1100" baseline="0" dirty="0">
                <a:latin typeface="+mn-lt"/>
                <a:cs typeface="Calibri" panose="020F0502020204030204" pitchFamily="34" charset="0"/>
              </a:rPr>
              <a:t> stats I consistently see is that about 60% of </a:t>
            </a:r>
            <a:r>
              <a:rPr lang="en-US" sz="1100" dirty="0">
                <a:latin typeface="+mn-lt"/>
                <a:cs typeface="Calibri" panose="020F0502020204030204" pitchFamily="34" charset="0"/>
              </a:rPr>
              <a:t>Americans turning age 65 today will need some form of long-term care during their lives</a:t>
            </a:r>
            <a:r>
              <a:rPr lang="en-US" sz="1100" baseline="30000" dirty="0">
                <a:latin typeface="+mn-lt"/>
                <a:cs typeface="Calibri" panose="020F0502020204030204" pitchFamily="34" charset="0"/>
              </a:rPr>
              <a:t>1</a:t>
            </a:r>
            <a:r>
              <a:rPr lang="en-US" sz="1100" dirty="0">
                <a:latin typeface="+mn-lt"/>
                <a:cs typeface="Calibri" panose="020F0502020204030204" pitchFamily="34" charset="0"/>
              </a:rPr>
              <a:t>, and </a:t>
            </a:r>
            <a:r>
              <a:rPr lang="en-US" sz="1100" baseline="0" dirty="0">
                <a:latin typeface="+mn-lt"/>
                <a:cs typeface="Calibri" panose="020F0502020204030204" pitchFamily="34" charset="0"/>
              </a:rPr>
              <a:t>due to the massive size of the Boomer Generation, </a:t>
            </a:r>
            <a:r>
              <a:rPr lang="en-US" sz="1100" dirty="0">
                <a:latin typeface="+mn-lt"/>
                <a:cs typeface="Calibri" panose="020F0502020204030204" pitchFamily="34" charset="0"/>
              </a:rPr>
              <a:t>10,000</a:t>
            </a:r>
            <a:r>
              <a:rPr lang="en-US" sz="1100" baseline="0" dirty="0">
                <a:latin typeface="+mn-lt"/>
                <a:cs typeface="Calibri" panose="020F0502020204030204" pitchFamily="34" charset="0"/>
              </a:rPr>
              <a:t> people will turn 65 years old every single day, until 2030</a:t>
            </a:r>
            <a:r>
              <a:rPr lang="en-US" sz="1100" baseline="30000" dirty="0">
                <a:latin typeface="+mn-lt"/>
                <a:cs typeface="Calibri" panose="020F0502020204030204" pitchFamily="34" charset="0"/>
              </a:rPr>
              <a:t>2.</a:t>
            </a:r>
            <a:r>
              <a:rPr lang="en-US" sz="1100" baseline="0" dirty="0">
                <a:latin typeface="+mn-lt"/>
                <a:cs typeface="Calibri" panose="020F0502020204030204" pitchFamily="34" charset="0"/>
              </a:rPr>
              <a:t> </a:t>
            </a:r>
          </a:p>
          <a:p>
            <a:pPr>
              <a:spcBef>
                <a:spcPct val="0"/>
              </a:spcBef>
            </a:pPr>
            <a:endParaRPr lang="en-US" altLang="en-US" sz="1100" baseline="0" dirty="0">
              <a:solidFill>
                <a:schemeClr val="tx1">
                  <a:lumMod val="65000"/>
                  <a:lumOff val="35000"/>
                </a:schemeClr>
              </a:solidFill>
              <a:latin typeface="+mn-lt"/>
              <a:cs typeface="Arial"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100" baseline="0" dirty="0">
                <a:solidFill>
                  <a:schemeClr val="tx1">
                    <a:lumMod val="65000"/>
                    <a:lumOff val="35000"/>
                  </a:schemeClr>
                </a:solidFill>
                <a:latin typeface="+mn-lt"/>
                <a:cs typeface="Arial" charset="0"/>
              </a:rPr>
              <a:t>Although the need for LTC coverage may be more pertinent for the Baby Boomers, the reality is that the person receiving care is not the only one impacted by a long-term care event. There can be huge personal, professional and financial costs to those people closest to the insured, which is why individuals in Generation X, the Millennials, and Generation Z are getting a front row seat to the true cost of a LTC event by witnessing their grandparents and parents begin to need care. These real-life experiences are driving home the importance of including LTC/CI planning in their overall financial strategy especially if you consider that as long as life expectancy continues to increase, we can only speculate what percentage of younger generations will need care at some point in their lives.</a:t>
            </a:r>
          </a:p>
          <a:p>
            <a:pPr>
              <a:spcBef>
                <a:spcPct val="0"/>
              </a:spcBef>
            </a:pPr>
            <a:endParaRPr lang="en-US" altLang="en-US" sz="1100" baseline="0" dirty="0">
              <a:solidFill>
                <a:schemeClr val="tx1">
                  <a:lumMod val="65000"/>
                  <a:lumOff val="35000"/>
                </a:schemeClr>
              </a:solidFill>
              <a:latin typeface="+mn-lt"/>
              <a:cs typeface="Arial" charset="0"/>
            </a:endParaRPr>
          </a:p>
          <a:p>
            <a:pPr>
              <a:spcBef>
                <a:spcPct val="0"/>
              </a:spcBef>
            </a:pPr>
            <a:endParaRPr lang="en-US" altLang="en-US" sz="1100" baseline="0" dirty="0">
              <a:solidFill>
                <a:schemeClr val="tx1">
                  <a:lumMod val="65000"/>
                  <a:lumOff val="35000"/>
                </a:schemeClr>
              </a:solidFill>
              <a:latin typeface="+mn-lt"/>
              <a:cs typeface="Arial" charset="0"/>
            </a:endParaRPr>
          </a:p>
          <a:p>
            <a:pPr>
              <a:spcBef>
                <a:spcPct val="0"/>
              </a:spcBef>
            </a:pPr>
            <a:endParaRPr lang="en-US" altLang="en-US" sz="1100" baseline="0" dirty="0">
              <a:solidFill>
                <a:schemeClr val="tx1">
                  <a:lumMod val="65000"/>
                  <a:lumOff val="35000"/>
                </a:schemeClr>
              </a:solidFill>
              <a:latin typeface="+mn-lt"/>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800" dirty="0">
                <a:solidFill>
                  <a:schemeClr val="tx1">
                    <a:lumMod val="65000"/>
                    <a:lumOff val="35000"/>
                  </a:schemeClr>
                </a:solidFill>
                <a:latin typeface="+mn-lt"/>
                <a:cs typeface="Arial" charset="0"/>
              </a:rPr>
              <a:t>1.</a:t>
            </a:r>
            <a:r>
              <a:rPr lang="en-US" sz="800" baseline="0" dirty="0">
                <a:solidFill>
                  <a:schemeClr val="tx1">
                    <a:lumMod val="65000"/>
                    <a:lumOff val="35000"/>
                  </a:schemeClr>
                </a:solidFill>
                <a:latin typeface="+mn-lt"/>
                <a:cs typeface="Arial" charset="0"/>
              </a:rPr>
              <a:t> </a:t>
            </a:r>
            <a:r>
              <a:rPr lang="en-US" sz="800" dirty="0">
                <a:latin typeface="+mn-lt"/>
              </a:rPr>
              <a:t>“What is long-term care and who needs it?” Administration for Community Living, January 2021. https://acl.gov/ltc</a:t>
            </a:r>
            <a:endParaRPr lang="en-US" altLang="en-US" sz="800" dirty="0">
              <a:latin typeface="+mn-lt"/>
              <a:cs typeface="Arial"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100" dirty="0"/>
              <a:t>2. “Aging”, U.S. Department of Health and Human Services, April 2022. https://www.hhs.gov/aging/index.html</a:t>
            </a:r>
          </a:p>
          <a:p>
            <a:pPr>
              <a:spcBef>
                <a:spcPct val="0"/>
              </a:spcBef>
            </a:pPr>
            <a:endParaRPr lang="en-US" sz="1100" baseline="0" dirty="0">
              <a:solidFill>
                <a:schemeClr val="tx1">
                  <a:lumMod val="65000"/>
                  <a:lumOff val="35000"/>
                </a:schemeClr>
              </a:solidFill>
              <a:latin typeface="Arial Narrow" panose="020B0606020202030204" pitchFamily="34" charset="0"/>
              <a:cs typeface="Arial" charset="0"/>
            </a:endParaRPr>
          </a:p>
          <a:p>
            <a:pPr>
              <a:spcBef>
                <a:spcPct val="0"/>
              </a:spcBef>
            </a:pPr>
            <a:endParaRPr lang="en-US" sz="1100" dirty="0">
              <a:latin typeface="Calibri" panose="020F0502020204030204" pitchFamily="34" charset="0"/>
              <a:cs typeface="Calibri" panose="020F0502020204030204" pitchFamily="34" charset="0"/>
            </a:endParaRPr>
          </a:p>
          <a:p>
            <a:endParaRPr lang="en-US" sz="1100" dirty="0"/>
          </a:p>
        </p:txBody>
      </p:sp>
      <p:sp>
        <p:nvSpPr>
          <p:cNvPr id="4" name="Slide Number Placeholder 3"/>
          <p:cNvSpPr>
            <a:spLocks noGrp="1"/>
          </p:cNvSpPr>
          <p:nvPr>
            <p:ph type="sldNum" sz="quarter" idx="10"/>
          </p:nvPr>
        </p:nvSpPr>
        <p:spPr/>
        <p:txBody>
          <a:bodyPr/>
          <a:lstStyle/>
          <a:p>
            <a:fld id="{578EE31B-8963-8B42-A0D7-D52670231E5C}" type="slidenum">
              <a:rPr lang="en-US" smtClean="0"/>
              <a:t>2</a:t>
            </a:fld>
            <a:endParaRPr lang="en-US"/>
          </a:p>
        </p:txBody>
      </p:sp>
    </p:spTree>
    <p:extLst>
      <p:ext uri="{BB962C8B-B14F-4D97-AF65-F5344CB8AC3E}">
        <p14:creationId xmlns:p14="http://schemas.microsoft.com/office/powerpoint/2010/main" val="842551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there is a growing need for LTC protection as more and more people are experiencing the need for care as they age. Second, obtaining coverage becomes more and more difficult as our clients get older. Third, younger generations are beginning to see the need to plan ahead for this ever important need. Which is why you can feel confident knowing that with Securian </a:t>
            </a:r>
            <a:r>
              <a:rPr lang="en-US" baseline="0" dirty="0" err="1"/>
              <a:t>Financial’s</a:t>
            </a:r>
            <a:r>
              <a:rPr lang="en-US" baseline="0" dirty="0"/>
              <a:t> portfolio of affordable product solutions, and exceptional financial strength, you can help them start preparing today and secure their families future, regardless of what stage of life they are in.  </a:t>
            </a:r>
            <a:endParaRPr lang="en-US" dirty="0"/>
          </a:p>
          <a:p>
            <a:endParaRPr lang="en-US" dirty="0"/>
          </a:p>
        </p:txBody>
      </p:sp>
      <p:sp>
        <p:nvSpPr>
          <p:cNvPr id="4" name="Slide Number Placeholder 3"/>
          <p:cNvSpPr>
            <a:spLocks noGrp="1"/>
          </p:cNvSpPr>
          <p:nvPr>
            <p:ph type="sldNum" sz="quarter" idx="10"/>
          </p:nvPr>
        </p:nvSpPr>
        <p:spPr/>
        <p:txBody>
          <a:bodyPr/>
          <a:lstStyle/>
          <a:p>
            <a:fld id="{578EE31B-8963-8B42-A0D7-D52670231E5C}" type="slidenum">
              <a:rPr lang="en-US" smtClean="0"/>
              <a:t>20</a:t>
            </a:fld>
            <a:endParaRPr lang="en-US"/>
          </a:p>
        </p:txBody>
      </p:sp>
    </p:spTree>
    <p:extLst>
      <p:ext uri="{BB962C8B-B14F-4D97-AF65-F5344CB8AC3E}">
        <p14:creationId xmlns:p14="http://schemas.microsoft.com/office/powerpoint/2010/main" val="4064225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more information on the hybrid solutions offered by Securian Financial, please contact your sales support team.</a:t>
            </a:r>
          </a:p>
          <a:p>
            <a:endParaRPr lang="en-US" baseline="0" dirty="0"/>
          </a:p>
          <a:p>
            <a:r>
              <a:rPr lang="en-US" baseline="0" dirty="0"/>
              <a:t>Thank you for your time today and we appreciate your business. Have a nice day!</a:t>
            </a:r>
          </a:p>
          <a:p>
            <a:endParaRPr lang="en-US" dirty="0"/>
          </a:p>
        </p:txBody>
      </p:sp>
      <p:sp>
        <p:nvSpPr>
          <p:cNvPr id="4" name="Slide Number Placeholder 3"/>
          <p:cNvSpPr>
            <a:spLocks noGrp="1"/>
          </p:cNvSpPr>
          <p:nvPr>
            <p:ph type="sldNum" sz="quarter" idx="10"/>
          </p:nvPr>
        </p:nvSpPr>
        <p:spPr/>
        <p:txBody>
          <a:bodyPr/>
          <a:lstStyle/>
          <a:p>
            <a:fld id="{578EE31B-8963-8B42-A0D7-D52670231E5C}" type="slidenum">
              <a:rPr lang="en-US" smtClean="0"/>
              <a:t>21</a:t>
            </a:fld>
            <a:endParaRPr lang="en-US"/>
          </a:p>
        </p:txBody>
      </p:sp>
    </p:spTree>
    <p:extLst>
      <p:ext uri="{BB962C8B-B14F-4D97-AF65-F5344CB8AC3E}">
        <p14:creationId xmlns:p14="http://schemas.microsoft.com/office/powerpoint/2010/main" val="2901393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8EE31B-8963-8B42-A0D7-D52670231E5C}" type="slidenum">
              <a:rPr lang="en-US" smtClean="0"/>
              <a:t>23</a:t>
            </a:fld>
            <a:endParaRPr lang="en-US"/>
          </a:p>
        </p:txBody>
      </p:sp>
    </p:spTree>
    <p:extLst>
      <p:ext uri="{BB962C8B-B14F-4D97-AF65-F5344CB8AC3E}">
        <p14:creationId xmlns:p14="http://schemas.microsoft.com/office/powerpoint/2010/main" val="376305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This table shows the potential cost of a client waiting to apply for LTC insurance. For example, if a client who is age 55 decides to wait 10 years to apply for LTC insurance, the same initial coverage would cost 49.9% more. And that’s if they’re even able to get approved – health tends to decrease with age so approval rates for long-term care insurance also often decrease with age.</a:t>
            </a:r>
            <a:endParaRPr lang="en-US" sz="10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This</a:t>
            </a:r>
            <a:r>
              <a:rPr lang="en-US" sz="1000" baseline="0" dirty="0"/>
              <a:t> data shows how important it is for clients to start thinking about LTC/CI when they are younger, healthier, and have a higher chance of insurability.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t>As mentioned on the previous slide, people often think buying LTC insurance is only about them and their care needs, but it’s more than that. Waiting too long to put a strategy in place could put their ability to protect their family and loved ones at risk.</a:t>
            </a:r>
          </a:p>
        </p:txBody>
      </p:sp>
      <p:sp>
        <p:nvSpPr>
          <p:cNvPr id="4" name="Slide Number Placeholder 3"/>
          <p:cNvSpPr>
            <a:spLocks noGrp="1"/>
          </p:cNvSpPr>
          <p:nvPr>
            <p:ph type="sldNum" sz="quarter" idx="10"/>
          </p:nvPr>
        </p:nvSpPr>
        <p:spPr/>
        <p:txBody>
          <a:bodyPr/>
          <a:lstStyle/>
          <a:p>
            <a:fld id="{4F3E1D09-1D10-476B-87F3-22F96DB9C743}" type="slidenum">
              <a:rPr lang="en-US" smtClean="0"/>
              <a:t>3</a:t>
            </a:fld>
            <a:endParaRPr lang="en-US"/>
          </a:p>
        </p:txBody>
      </p:sp>
    </p:spTree>
    <p:extLst>
      <p:ext uri="{BB962C8B-B14F-4D97-AF65-F5344CB8AC3E}">
        <p14:creationId xmlns:p14="http://schemas.microsoft.com/office/powerpoint/2010/main" val="270705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Thankfully, LTC/CI preparation is no longer seen as only one product, one sale and one solution. Today, there are a variety of different options available with various levels of affordability, which means clients can now begin building their LTC/CI portfolio earlier in life than they ever could before. And given </a:t>
            </a:r>
            <a:r>
              <a:rPr lang="en-US" sz="1200" baseline="0" dirty="0"/>
              <a:t>the current statistics regarding the likelihood of needing care with age, the old sentiment of “I’ll wait and see” is an objection that is now more than ever unacceptable.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This chart was designed to illustrate the leverage these different products can provide to help protect against an LTC event. Traditional LTC products can still provide some of the most robust benefits but hybrid solutions eliminate concerns about “use it or lose it” coverage and future premium rate increases.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Securian Financial offers many of the LTC/CI options you see inside the Hybrid Solutions section.</a:t>
            </a:r>
          </a:p>
        </p:txBody>
      </p:sp>
      <p:sp>
        <p:nvSpPr>
          <p:cNvPr id="4" name="Slide Number Placeholder 3"/>
          <p:cNvSpPr>
            <a:spLocks noGrp="1"/>
          </p:cNvSpPr>
          <p:nvPr>
            <p:ph type="sldNum" sz="quarter" idx="10"/>
          </p:nvPr>
        </p:nvSpPr>
        <p:spPr/>
        <p:txBody>
          <a:bodyPr/>
          <a:lstStyle/>
          <a:p>
            <a:fld id="{578EE31B-8963-8B42-A0D7-D52670231E5C}" type="slidenum">
              <a:rPr lang="en-US" smtClean="0"/>
              <a:t>4</a:t>
            </a:fld>
            <a:endParaRPr lang="en-US" dirty="0"/>
          </a:p>
        </p:txBody>
      </p:sp>
    </p:spTree>
    <p:extLst>
      <p:ext uri="{BB962C8B-B14F-4D97-AF65-F5344CB8AC3E}">
        <p14:creationId xmlns:p14="http://schemas.microsoft.com/office/powerpoint/2010/main" val="1769310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a quick look at Securian </a:t>
            </a:r>
            <a:r>
              <a:rPr lang="en-US" baseline="0" dirty="0" err="1"/>
              <a:t>Financial’s</a:t>
            </a:r>
            <a:r>
              <a:rPr lang="en-US" baseline="0" dirty="0"/>
              <a:t> LTC and CI options in our Life Portfolio.</a:t>
            </a:r>
          </a:p>
          <a:p>
            <a:endParaRPr lang="en-US" baseline="0" dirty="0"/>
          </a:p>
          <a:p>
            <a:r>
              <a:rPr lang="en-US" baseline="0" dirty="0"/>
              <a:t>The biggest take away from this slide, is that regardless of your client’s financial situation, if they are young and on a budget, or nearing retirement with a solid net worth, we can help protect them and their families! </a:t>
            </a:r>
            <a:endParaRPr lang="en-US" dirty="0"/>
          </a:p>
        </p:txBody>
      </p:sp>
      <p:sp>
        <p:nvSpPr>
          <p:cNvPr id="4" name="Slide Number Placeholder 3"/>
          <p:cNvSpPr>
            <a:spLocks noGrp="1"/>
          </p:cNvSpPr>
          <p:nvPr>
            <p:ph type="sldNum" sz="quarter" idx="10"/>
          </p:nvPr>
        </p:nvSpPr>
        <p:spPr/>
        <p:txBody>
          <a:bodyPr/>
          <a:lstStyle/>
          <a:p>
            <a:fld id="{578EE31B-8963-8B42-A0D7-D52670231E5C}" type="slidenum">
              <a:rPr lang="en-US" smtClean="0"/>
              <a:t>5</a:t>
            </a:fld>
            <a:endParaRPr lang="en-US"/>
          </a:p>
        </p:txBody>
      </p:sp>
    </p:spTree>
    <p:extLst>
      <p:ext uri="{BB962C8B-B14F-4D97-AF65-F5344CB8AC3E}">
        <p14:creationId xmlns:p14="http://schemas.microsoft.com/office/powerpoint/2010/main" val="3795152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covered some fun industry background, lets go back to the focus of this presentation and take a look at the opportunity for</a:t>
            </a:r>
            <a:r>
              <a:rPr lang="en-US" baseline="0" dirty="0"/>
              <a:t> clients to acquire coverage at various points in their lives.</a:t>
            </a:r>
            <a:endParaRPr lang="en-US" dirty="0"/>
          </a:p>
        </p:txBody>
      </p:sp>
      <p:sp>
        <p:nvSpPr>
          <p:cNvPr id="4" name="Slide Number Placeholder 3"/>
          <p:cNvSpPr>
            <a:spLocks noGrp="1"/>
          </p:cNvSpPr>
          <p:nvPr>
            <p:ph type="sldNum" sz="quarter" idx="10"/>
          </p:nvPr>
        </p:nvSpPr>
        <p:spPr/>
        <p:txBody>
          <a:bodyPr/>
          <a:lstStyle/>
          <a:p>
            <a:fld id="{578EE31B-8963-8B42-A0D7-D52670231E5C}" type="slidenum">
              <a:rPr lang="en-US" smtClean="0"/>
              <a:t>6</a:t>
            </a:fld>
            <a:endParaRPr lang="en-US"/>
          </a:p>
        </p:txBody>
      </p:sp>
    </p:spTree>
    <p:extLst>
      <p:ext uri="{BB962C8B-B14F-4D97-AF65-F5344CB8AC3E}">
        <p14:creationId xmlns:p14="http://schemas.microsoft.com/office/powerpoint/2010/main" val="2234382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the opportunity</a:t>
            </a:r>
            <a:r>
              <a:rPr lang="en-US" baseline="0" dirty="0"/>
              <a:t>… [</a:t>
            </a:r>
            <a:r>
              <a:rPr lang="en-US" dirty="0"/>
              <a:t>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few slides will be a quick overview of three different life stages your clients typically go through and talk about the opportunities and product solutions for each particular stage. As a note, the age ranges for these stages are just a general guide to what may or may not be going on in someone’s life, so don’t worry too much if you have older or younger clients that don’t quite fit the “profile”.</a:t>
            </a:r>
          </a:p>
          <a:p>
            <a:endParaRPr lang="en-US" dirty="0"/>
          </a:p>
        </p:txBody>
      </p:sp>
      <p:sp>
        <p:nvSpPr>
          <p:cNvPr id="4" name="Slide Number Placeholder 3"/>
          <p:cNvSpPr>
            <a:spLocks noGrp="1"/>
          </p:cNvSpPr>
          <p:nvPr>
            <p:ph type="sldNum" sz="quarter" idx="10"/>
          </p:nvPr>
        </p:nvSpPr>
        <p:spPr/>
        <p:txBody>
          <a:bodyPr/>
          <a:lstStyle/>
          <a:p>
            <a:fld id="{578EE31B-8963-8B42-A0D7-D52670231E5C}" type="slidenum">
              <a:rPr lang="en-US" smtClean="0"/>
              <a:t>7</a:t>
            </a:fld>
            <a:endParaRPr lang="en-US"/>
          </a:p>
        </p:txBody>
      </p:sp>
    </p:spTree>
    <p:extLst>
      <p:ext uri="{BB962C8B-B14F-4D97-AF65-F5344CB8AC3E}">
        <p14:creationId xmlns:p14="http://schemas.microsoft.com/office/powerpoint/2010/main" val="4021071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clients between the ages of 25-40</a:t>
            </a:r>
            <a:r>
              <a:rPr lang="en-US" baseline="0" dirty="0"/>
              <a:t> the opportunity is helping</a:t>
            </a:r>
            <a:r>
              <a:rPr lang="en-US" sz="1200" kern="1200" dirty="0">
                <a:solidFill>
                  <a:schemeClr val="tx1"/>
                </a:solidFill>
                <a:latin typeface="+mn-lt"/>
                <a:ea typeface="+mn-ea"/>
                <a:cs typeface="+mn-cs"/>
              </a:rPr>
              <a:t> clients acquire the death benefit protection they need at a reasonable price and get a jump start on shielding their assets and loved ones from an extended health care event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produc</a:t>
            </a:r>
            <a:r>
              <a:rPr lang="en-US" sz="1200" kern="1200" baseline="0" dirty="0">
                <a:solidFill>
                  <a:schemeClr val="tx1"/>
                </a:solidFill>
                <a:latin typeface="+mn-lt"/>
                <a:ea typeface="+mn-ea"/>
                <a:cs typeface="+mn-cs"/>
              </a:rPr>
              <a:t>t solutions available to achieve this are: </a:t>
            </a:r>
            <a:r>
              <a:rPr lang="en-US" sz="1200" kern="1200" dirty="0">
                <a:solidFill>
                  <a:schemeClr val="tx1"/>
                </a:solidFill>
                <a:latin typeface="+mn-lt"/>
                <a:ea typeface="+mn-ea"/>
                <a:cs typeface="+mn-cs"/>
              </a:rPr>
              <a:t>[read slide]</a:t>
            </a:r>
            <a:endParaRPr lang="en-US" dirty="0"/>
          </a:p>
          <a:p>
            <a:endParaRPr lang="en-US" dirty="0"/>
          </a:p>
        </p:txBody>
      </p:sp>
      <p:sp>
        <p:nvSpPr>
          <p:cNvPr id="4" name="Slide Number Placeholder 3"/>
          <p:cNvSpPr>
            <a:spLocks noGrp="1"/>
          </p:cNvSpPr>
          <p:nvPr>
            <p:ph type="sldNum" sz="quarter" idx="10"/>
          </p:nvPr>
        </p:nvSpPr>
        <p:spPr/>
        <p:txBody>
          <a:bodyPr/>
          <a:lstStyle/>
          <a:p>
            <a:fld id="{578EE31B-8963-8B42-A0D7-D52670231E5C}" type="slidenum">
              <a:rPr lang="en-US" smtClean="0"/>
              <a:t>8</a:t>
            </a:fld>
            <a:endParaRPr lang="en-US"/>
          </a:p>
        </p:txBody>
      </p:sp>
    </p:spTree>
    <p:extLst>
      <p:ext uri="{BB962C8B-B14F-4D97-AF65-F5344CB8AC3E}">
        <p14:creationId xmlns:p14="http://schemas.microsoft.com/office/powerpoint/2010/main" val="2365415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clients between </a:t>
            </a:r>
            <a:r>
              <a:rPr lang="en-US" dirty="0"/>
              <a:t>41-55 the opportunity</a:t>
            </a:r>
            <a:r>
              <a:rPr lang="en-US" baseline="0" dirty="0"/>
              <a:t> is to h</a:t>
            </a:r>
            <a:r>
              <a:rPr lang="en-US" sz="1200" kern="1200" dirty="0">
                <a:solidFill>
                  <a:schemeClr val="tx1"/>
                </a:solidFill>
                <a:latin typeface="+mn-lt"/>
                <a:ea typeface="+mn-ea"/>
                <a:cs typeface="+mn-cs"/>
              </a:rPr>
              <a:t>elp balance your client’s portfolio with a combination of protection- and</a:t>
            </a:r>
            <a:r>
              <a:rPr lang="en-US" sz="1200" kern="1200" baseline="0" dirty="0">
                <a:solidFill>
                  <a:schemeClr val="tx1"/>
                </a:solidFill>
                <a:latin typeface="+mn-lt"/>
                <a:ea typeface="+mn-ea"/>
                <a:cs typeface="+mn-cs"/>
              </a:rPr>
              <a:t> a</a:t>
            </a:r>
            <a:r>
              <a:rPr lang="en-US" sz="1200" kern="1200" dirty="0">
                <a:solidFill>
                  <a:schemeClr val="tx1"/>
                </a:solidFill>
                <a:latin typeface="+mn-lt"/>
                <a:ea typeface="+mn-ea"/>
                <a:cs typeface="+mn-cs"/>
              </a:rPr>
              <a:t>ccumulation-focused products, helping to fill any gaps in their overall financial strategy</a:t>
            </a:r>
            <a:endParaRPr lang="en-US" dirty="0"/>
          </a:p>
          <a:p>
            <a:endParaRPr lang="en-US" dirty="0"/>
          </a:p>
          <a:p>
            <a:r>
              <a:rPr lang="en-US" dirty="0"/>
              <a:t>Product</a:t>
            </a:r>
            <a:r>
              <a:rPr lang="en-US" baseline="0" dirty="0"/>
              <a:t> solutions are: </a:t>
            </a:r>
            <a:r>
              <a:rPr lang="en-US" dirty="0"/>
              <a:t>[Read slide]</a:t>
            </a:r>
          </a:p>
        </p:txBody>
      </p:sp>
      <p:sp>
        <p:nvSpPr>
          <p:cNvPr id="4" name="Slide Number Placeholder 3"/>
          <p:cNvSpPr>
            <a:spLocks noGrp="1"/>
          </p:cNvSpPr>
          <p:nvPr>
            <p:ph type="sldNum" sz="quarter" idx="10"/>
          </p:nvPr>
        </p:nvSpPr>
        <p:spPr/>
        <p:txBody>
          <a:bodyPr/>
          <a:lstStyle/>
          <a:p>
            <a:fld id="{578EE31B-8963-8B42-A0D7-D52670231E5C}" type="slidenum">
              <a:rPr lang="en-US" smtClean="0"/>
              <a:t>9</a:t>
            </a:fld>
            <a:endParaRPr lang="en-US"/>
          </a:p>
        </p:txBody>
      </p:sp>
    </p:spTree>
    <p:extLst>
      <p:ext uri="{BB962C8B-B14F-4D97-AF65-F5344CB8AC3E}">
        <p14:creationId xmlns:p14="http://schemas.microsoft.com/office/powerpoint/2010/main" val="486789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 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1340" y="1130300"/>
            <a:ext cx="4642658" cy="4584469"/>
          </a:xfrm>
          <a:prstGeom prst="rect">
            <a:avLst/>
          </a:prstGeom>
        </p:spPr>
      </p:pic>
      <p:sp>
        <p:nvSpPr>
          <p:cNvPr id="17" name="Text Placeholder 16"/>
          <p:cNvSpPr>
            <a:spLocks noGrp="1"/>
          </p:cNvSpPr>
          <p:nvPr>
            <p:ph type="body" sz="quarter" idx="10" hasCustomPrompt="1"/>
          </p:nvPr>
        </p:nvSpPr>
        <p:spPr>
          <a:xfrm>
            <a:off x="685921" y="3759061"/>
            <a:ext cx="3133725" cy="224420"/>
          </a:xfrm>
          <a:prstGeom prst="rect">
            <a:avLst/>
          </a:prstGeom>
        </p:spPr>
        <p:txBody>
          <a:bodyPr wrap="none" lIns="0" tIns="0" rIns="0" bIns="0"/>
          <a:lstStyle>
            <a:lvl1pPr>
              <a:defRPr sz="1400" b="1" i="0" spc="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a:lnSpc>
                <a:spcPts val="1600"/>
              </a:lnSpc>
              <a:spcBef>
                <a:spcPts val="0"/>
              </a:spcBef>
            </a:pPr>
            <a:r>
              <a:rPr lang="en-US" sz="1400" dirty="0">
                <a:solidFill>
                  <a:schemeClr val="tx2"/>
                </a:solidFill>
              </a:rPr>
              <a:t>Presenter Name 1 </a:t>
            </a:r>
            <a:r>
              <a:rPr lang="en-US" sz="1400" dirty="0" err="1">
                <a:solidFill>
                  <a:schemeClr val="tx2"/>
                </a:solidFill>
              </a:rPr>
              <a:t>SemiBold</a:t>
            </a:r>
            <a:endParaRPr lang="en-US" sz="1400" dirty="0">
              <a:solidFill>
                <a:schemeClr val="tx2"/>
              </a:solidFill>
            </a:endParaRPr>
          </a:p>
        </p:txBody>
      </p:sp>
      <p:sp>
        <p:nvSpPr>
          <p:cNvPr id="27" name="Text Placeholder 26"/>
          <p:cNvSpPr>
            <a:spLocks noGrp="1"/>
          </p:cNvSpPr>
          <p:nvPr>
            <p:ph type="body" sz="quarter" idx="16" hasCustomPrompt="1"/>
          </p:nvPr>
        </p:nvSpPr>
        <p:spPr>
          <a:xfrm>
            <a:off x="685362" y="3987505"/>
            <a:ext cx="3134284" cy="212083"/>
          </a:xfrm>
          <a:prstGeom prst="rect">
            <a:avLst/>
          </a:prstGeom>
        </p:spPr>
        <p:txBody>
          <a:bodyPr lIns="0" tIns="0" rIns="0" bIns="0"/>
          <a:lstStyle>
            <a:lvl1pPr>
              <a:defRPr sz="1400" b="0" i="0" spc="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14/16 </a:t>
            </a:r>
            <a:r>
              <a:rPr lang="en-US" dirty="0" err="1"/>
              <a:t>Hurme</a:t>
            </a:r>
            <a:r>
              <a:rPr lang="en-US" dirty="0"/>
              <a:t> 3 </a:t>
            </a:r>
            <a:r>
              <a:rPr lang="en-US" dirty="0" err="1"/>
              <a:t>Reg</a:t>
            </a:r>
            <a:endParaRPr lang="en-US" dirty="0"/>
          </a:p>
        </p:txBody>
      </p:sp>
      <p:sp>
        <p:nvSpPr>
          <p:cNvPr id="30" name="Text Placeholder 16"/>
          <p:cNvSpPr>
            <a:spLocks noGrp="1"/>
          </p:cNvSpPr>
          <p:nvPr>
            <p:ph type="body" sz="quarter" idx="17" hasCustomPrompt="1"/>
          </p:nvPr>
        </p:nvSpPr>
        <p:spPr>
          <a:xfrm>
            <a:off x="685921" y="4274447"/>
            <a:ext cx="3133725" cy="224420"/>
          </a:xfrm>
          <a:prstGeom prst="rect">
            <a:avLst/>
          </a:prstGeom>
        </p:spPr>
        <p:txBody>
          <a:bodyPr wrap="none" lIns="0" tIns="0" rIns="0" bIns="0"/>
          <a:lstStyle>
            <a:lvl1pPr>
              <a:defRPr sz="1400" b="1" i="0" spc="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a:lnSpc>
                <a:spcPts val="1600"/>
              </a:lnSpc>
              <a:spcBef>
                <a:spcPts val="0"/>
              </a:spcBef>
            </a:pPr>
            <a:r>
              <a:rPr lang="en-US" sz="1400" dirty="0">
                <a:solidFill>
                  <a:schemeClr val="tx2"/>
                </a:solidFill>
              </a:rPr>
              <a:t>Presenter Name 1 </a:t>
            </a:r>
            <a:r>
              <a:rPr lang="en-US" sz="1400" dirty="0" err="1">
                <a:solidFill>
                  <a:schemeClr val="tx2"/>
                </a:solidFill>
              </a:rPr>
              <a:t>SemiBold</a:t>
            </a:r>
            <a:endParaRPr lang="en-US" sz="1400" dirty="0">
              <a:solidFill>
                <a:schemeClr val="tx2"/>
              </a:solidFill>
            </a:endParaRPr>
          </a:p>
        </p:txBody>
      </p:sp>
      <p:sp>
        <p:nvSpPr>
          <p:cNvPr id="31" name="Text Placeholder 26"/>
          <p:cNvSpPr>
            <a:spLocks noGrp="1"/>
          </p:cNvSpPr>
          <p:nvPr>
            <p:ph type="body" sz="quarter" idx="18" hasCustomPrompt="1"/>
          </p:nvPr>
        </p:nvSpPr>
        <p:spPr>
          <a:xfrm>
            <a:off x="685362" y="4502891"/>
            <a:ext cx="3134284" cy="212083"/>
          </a:xfrm>
          <a:prstGeom prst="rect">
            <a:avLst/>
          </a:prstGeom>
        </p:spPr>
        <p:txBody>
          <a:bodyPr lIns="0" tIns="0" rIns="0" bIns="0"/>
          <a:lstStyle>
            <a:lvl1pPr>
              <a:defRPr sz="1400" b="0" i="0" spc="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14/16 </a:t>
            </a:r>
            <a:r>
              <a:rPr lang="en-US" dirty="0" err="1"/>
              <a:t>Hurme</a:t>
            </a:r>
            <a:r>
              <a:rPr lang="en-US" dirty="0"/>
              <a:t> 3 </a:t>
            </a:r>
            <a:r>
              <a:rPr lang="en-US" dirty="0" err="1"/>
              <a:t>Reg</a:t>
            </a:r>
            <a:endParaRPr lang="en-US" dirty="0"/>
          </a:p>
        </p:txBody>
      </p:sp>
      <p:sp>
        <p:nvSpPr>
          <p:cNvPr id="32" name="Text Placeholder 16"/>
          <p:cNvSpPr>
            <a:spLocks noGrp="1"/>
          </p:cNvSpPr>
          <p:nvPr>
            <p:ph type="body" sz="quarter" idx="19" hasCustomPrompt="1"/>
          </p:nvPr>
        </p:nvSpPr>
        <p:spPr>
          <a:xfrm>
            <a:off x="685921" y="4781528"/>
            <a:ext cx="3133725" cy="224420"/>
          </a:xfrm>
          <a:prstGeom prst="rect">
            <a:avLst/>
          </a:prstGeom>
        </p:spPr>
        <p:txBody>
          <a:bodyPr wrap="none" lIns="0" tIns="0" rIns="0" bIns="0"/>
          <a:lstStyle>
            <a:lvl1pPr>
              <a:defRPr sz="1400" b="1" i="0" spc="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a:lnSpc>
                <a:spcPts val="1600"/>
              </a:lnSpc>
              <a:spcBef>
                <a:spcPts val="0"/>
              </a:spcBef>
            </a:pPr>
            <a:r>
              <a:rPr lang="en-US" sz="1400" dirty="0">
                <a:solidFill>
                  <a:schemeClr val="tx2"/>
                </a:solidFill>
              </a:rPr>
              <a:t>Presenter Name 1 </a:t>
            </a:r>
            <a:r>
              <a:rPr lang="en-US" sz="1400" dirty="0" err="1">
                <a:solidFill>
                  <a:schemeClr val="tx2"/>
                </a:solidFill>
              </a:rPr>
              <a:t>SemiBold</a:t>
            </a:r>
            <a:endParaRPr lang="en-US" sz="1400" dirty="0">
              <a:solidFill>
                <a:schemeClr val="tx2"/>
              </a:solidFill>
            </a:endParaRPr>
          </a:p>
        </p:txBody>
      </p:sp>
      <p:sp>
        <p:nvSpPr>
          <p:cNvPr id="33" name="Text Placeholder 26"/>
          <p:cNvSpPr>
            <a:spLocks noGrp="1"/>
          </p:cNvSpPr>
          <p:nvPr>
            <p:ph type="body" sz="quarter" idx="20" hasCustomPrompt="1"/>
          </p:nvPr>
        </p:nvSpPr>
        <p:spPr>
          <a:xfrm>
            <a:off x="685362" y="5009972"/>
            <a:ext cx="3134284" cy="212083"/>
          </a:xfrm>
          <a:prstGeom prst="rect">
            <a:avLst/>
          </a:prstGeom>
        </p:spPr>
        <p:txBody>
          <a:bodyPr lIns="0" tIns="0" rIns="0" bIns="0"/>
          <a:lstStyle>
            <a:lvl1pPr>
              <a:defRPr sz="1400" b="0" i="0" spc="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14/16 </a:t>
            </a:r>
            <a:r>
              <a:rPr lang="en-US" dirty="0" err="1"/>
              <a:t>Hurme</a:t>
            </a:r>
            <a:r>
              <a:rPr lang="en-US" dirty="0"/>
              <a:t> 3 </a:t>
            </a:r>
            <a:r>
              <a:rPr lang="en-US" dirty="0" err="1"/>
              <a:t>Reg</a:t>
            </a:r>
            <a:endParaRPr lang="en-US" dirty="0"/>
          </a:p>
        </p:txBody>
      </p:sp>
      <p:sp>
        <p:nvSpPr>
          <p:cNvPr id="40" name="Title Placeholder 1"/>
          <p:cNvSpPr>
            <a:spLocks noGrp="1"/>
          </p:cNvSpPr>
          <p:nvPr>
            <p:ph type="title"/>
          </p:nvPr>
        </p:nvSpPr>
        <p:spPr>
          <a:xfrm>
            <a:off x="668740" y="1502288"/>
            <a:ext cx="3225721" cy="933756"/>
          </a:xfrm>
          <a:prstGeom prst="rect">
            <a:avLst/>
          </a:prstGeom>
        </p:spPr>
        <p:txBody>
          <a:bodyPr vert="horz" wrap="square" lIns="0" tIns="0" rIns="0" bIns="0" rtlCol="0" anchor="t" anchorCtr="0">
            <a:noAutofit/>
          </a:bodyPr>
          <a:lstStyle>
            <a:lvl1pPr>
              <a:defRPr b="1" spc="0" baseline="0">
                <a:latin typeface="Arial" panose="020B0604020202020204" pitchFamily="34" charset="0"/>
                <a:cs typeface="Arial" panose="020B0604020202020204" pitchFamily="34" charset="0"/>
              </a:defRPr>
            </a:lvl1pPr>
          </a:lstStyle>
          <a:p>
            <a:r>
              <a:rPr lang="en-US" dirty="0"/>
              <a:t>Headline 32/33</a:t>
            </a:r>
            <a:br>
              <a:rPr lang="en-US" dirty="0"/>
            </a:br>
            <a:r>
              <a:rPr lang="en-US" dirty="0" err="1"/>
              <a:t>Hurme</a:t>
            </a:r>
            <a:r>
              <a:rPr lang="en-US" dirty="0"/>
              <a:t> 4 Bold</a:t>
            </a:r>
          </a:p>
        </p:txBody>
      </p:sp>
      <p:sp>
        <p:nvSpPr>
          <p:cNvPr id="42" name="Text Placeholder 41"/>
          <p:cNvSpPr>
            <a:spLocks noGrp="1"/>
          </p:cNvSpPr>
          <p:nvPr>
            <p:ph type="body" sz="quarter" idx="21" hasCustomPrompt="1"/>
          </p:nvPr>
        </p:nvSpPr>
        <p:spPr>
          <a:xfrm>
            <a:off x="685362" y="2561453"/>
            <a:ext cx="3208338" cy="577850"/>
          </a:xfrm>
          <a:prstGeom prst="rect">
            <a:avLst/>
          </a:prstGeom>
        </p:spPr>
        <p:txBody>
          <a:bodyPr wrap="square" lIns="0" tIns="0" rIns="0" bIns="0"/>
          <a:lstStyle>
            <a:lvl1pPr>
              <a:lnSpc>
                <a:spcPts val="2200"/>
              </a:lnSpc>
              <a:spcBef>
                <a:spcPts val="0"/>
              </a:spcBef>
              <a:defRPr spc="0" baseline="0">
                <a:latin typeface="Arial" panose="020B0604020202020204" pitchFamily="34" charset="0"/>
                <a:cs typeface="Arial" panose="020B0604020202020204" pitchFamily="34" charset="0"/>
              </a:defRPr>
            </a:lvl1pPr>
          </a:lstStyle>
          <a:p>
            <a:pPr lvl="0"/>
            <a:r>
              <a:rPr lang="en-US" dirty="0"/>
              <a:t>Kicker 20/22 Hurme4</a:t>
            </a:r>
            <a:br>
              <a:rPr lang="en-US" dirty="0"/>
            </a:br>
            <a:r>
              <a:rPr lang="en-US" dirty="0" err="1"/>
              <a:t>SemiBold</a:t>
            </a:r>
            <a:endParaRPr lang="en-US" dirty="0"/>
          </a:p>
        </p:txBody>
      </p:sp>
      <p:sp>
        <p:nvSpPr>
          <p:cNvPr id="3" name="Text Placeholder 2"/>
          <p:cNvSpPr>
            <a:spLocks noGrp="1"/>
          </p:cNvSpPr>
          <p:nvPr>
            <p:ph type="body" sz="quarter" idx="22" hasCustomPrompt="1"/>
          </p:nvPr>
        </p:nvSpPr>
        <p:spPr>
          <a:xfrm>
            <a:off x="685800" y="5568011"/>
            <a:ext cx="1747058" cy="227012"/>
          </a:xfrm>
          <a:prstGeom prst="rect">
            <a:avLst/>
          </a:prstGeom>
        </p:spPr>
        <p:txBody>
          <a:bodyPr wrap="none" lIns="0" tIns="0" rIns="0" bIns="0"/>
          <a:lstStyle>
            <a:lvl1pPr>
              <a:defRPr sz="800" spc="0" baseline="0">
                <a:solidFill>
                  <a:schemeClr val="tx2"/>
                </a:solidFill>
                <a:latin typeface="Arial" panose="020B0604020202020204" pitchFamily="34" charset="0"/>
                <a:ea typeface="Arial" panose="020B0604020202020204" pitchFamily="34" charset="0"/>
                <a:cs typeface="Arial" panose="020B0604020202020204" pitchFamily="34" charset="0"/>
              </a:defRPr>
            </a:lvl1pPr>
            <a:lvl2pPr>
              <a:defRPr sz="900"/>
            </a:lvl2pPr>
            <a:lvl3pPr>
              <a:defRPr sz="900"/>
            </a:lvl3pPr>
            <a:lvl4pPr>
              <a:defRPr sz="900"/>
            </a:lvl4pPr>
            <a:lvl5pPr>
              <a:defRPr sz="900"/>
            </a:lvl5pPr>
          </a:lstStyle>
          <a:p>
            <a:pPr lvl="0"/>
            <a:r>
              <a:rPr lang="en-US" dirty="0"/>
              <a:t>CLICK TO ADD 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Callout Chapter (Grass)">
    <p:spTree>
      <p:nvGrpSpPr>
        <p:cNvPr id="1" name=""/>
        <p:cNvGrpSpPr/>
        <p:nvPr/>
      </p:nvGrpSpPr>
      <p:grpSpPr>
        <a:xfrm>
          <a:off x="0" y="0"/>
          <a:ext cx="0" cy="0"/>
          <a:chOff x="0" y="0"/>
          <a:chExt cx="0" cy="0"/>
        </a:xfrm>
      </p:grpSpPr>
      <p:sp>
        <p:nvSpPr>
          <p:cNvPr id="48" name="object 4"/>
          <p:cNvSpPr txBox="1"/>
          <p:nvPr userDrawn="1"/>
        </p:nvSpPr>
        <p:spPr>
          <a:xfrm>
            <a:off x="7289210" y="583570"/>
            <a:ext cx="1586865"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lang="en-US" sz="800" spc="15" dirty="0">
                <a:solidFill>
                  <a:srgbClr val="636466"/>
                </a:solidFill>
                <a:latin typeface="Arial" panose="020B0604020202020204" pitchFamily="34" charset="0"/>
                <a:cs typeface="Arial" panose="020B0604020202020204" pitchFamily="34" charset="0"/>
              </a:rPr>
              <a:t>SECURIA</a:t>
            </a:r>
            <a:r>
              <a:rPr lang="en-US" sz="800" dirty="0">
                <a:solidFill>
                  <a:srgbClr val="636466"/>
                </a:solidFill>
                <a:latin typeface="Arial" panose="020B0604020202020204" pitchFamily="34" charset="0"/>
                <a:cs typeface="Arial" panose="020B0604020202020204" pitchFamily="34" charset="0"/>
              </a:rPr>
              <a:t>N</a:t>
            </a:r>
            <a:r>
              <a:rPr lang="en-US" sz="800" spc="40" dirty="0">
                <a:solidFill>
                  <a:srgbClr val="636466"/>
                </a:solidFill>
                <a:latin typeface="Arial" panose="020B0604020202020204" pitchFamily="34" charset="0"/>
                <a:cs typeface="Arial" panose="020B0604020202020204" pitchFamily="34" charset="0"/>
              </a:rPr>
              <a:t> </a:t>
            </a:r>
            <a:r>
              <a:rPr lang="en-US" sz="800" spc="15" dirty="0">
                <a:solidFill>
                  <a:srgbClr val="636466"/>
                </a:solidFill>
                <a:latin typeface="Arial" panose="020B0604020202020204" pitchFamily="34" charset="0"/>
                <a:cs typeface="Arial" panose="020B0604020202020204" pitchFamily="34" charset="0"/>
              </a:rPr>
              <a:t>FINANCIA</a:t>
            </a:r>
            <a:r>
              <a:rPr lang="en-US" sz="800" dirty="0">
                <a:solidFill>
                  <a:srgbClr val="636466"/>
                </a:solidFill>
                <a:latin typeface="Arial" panose="020B0604020202020204" pitchFamily="34" charset="0"/>
                <a:cs typeface="Arial" panose="020B0604020202020204" pitchFamily="34" charset="0"/>
              </a:rPr>
              <a:t>L   </a:t>
            </a:r>
            <a:r>
              <a:rPr lang="en-US" sz="800" spc="75" dirty="0">
                <a:solidFill>
                  <a:srgbClr val="636466"/>
                </a:solidFill>
                <a:latin typeface="Arial" panose="020B0604020202020204" pitchFamily="34" charset="0"/>
                <a:cs typeface="Arial" panose="020B0604020202020204" pitchFamily="34" charset="0"/>
              </a:rPr>
              <a:t> </a:t>
            </a:r>
            <a:r>
              <a:rPr lang="en-US"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sp>
        <p:nvSpPr>
          <p:cNvPr id="12" name="object 2" title="Chapter Slide (Grass)"/>
          <p:cNvSpPr/>
          <p:nvPr userDrawn="1"/>
        </p:nvSpPr>
        <p:spPr>
          <a:xfrm>
            <a:off x="228600" y="1298447"/>
            <a:ext cx="8686800" cy="5331460"/>
          </a:xfrm>
          <a:custGeom>
            <a:avLst/>
            <a:gdLst/>
            <a:ahLst/>
            <a:cxnLst/>
            <a:rect l="l" t="t" r="r" b="b"/>
            <a:pathLst>
              <a:path w="8686800" h="5331459">
                <a:moveTo>
                  <a:pt x="0" y="5330952"/>
                </a:moveTo>
                <a:lnTo>
                  <a:pt x="8686800" y="5330952"/>
                </a:lnTo>
                <a:lnTo>
                  <a:pt x="8686800" y="0"/>
                </a:lnTo>
                <a:lnTo>
                  <a:pt x="0" y="0"/>
                </a:lnTo>
                <a:lnTo>
                  <a:pt x="0" y="5330952"/>
                </a:lnTo>
                <a:close/>
              </a:path>
            </a:pathLst>
          </a:custGeom>
          <a:solidFill>
            <a:schemeClr val="bg2"/>
          </a:solidFill>
        </p:spPr>
        <p:txBody>
          <a:bodyPr wrap="square" lIns="0" tIns="0" rIns="0" bIns="0" rtlCol="0"/>
          <a:lstStyle/>
          <a:p>
            <a:endParaRPr/>
          </a:p>
        </p:txBody>
      </p:sp>
      <p:sp>
        <p:nvSpPr>
          <p:cNvPr id="13" name="Text Placeholder 49" descr="Default base template with brand colors" title="Chapter Slide (Leaf Color)"/>
          <p:cNvSpPr>
            <a:spLocks noGrp="1"/>
          </p:cNvSpPr>
          <p:nvPr>
            <p:ph type="body" sz="quarter" idx="10" hasCustomPrompt="1"/>
          </p:nvPr>
        </p:nvSpPr>
        <p:spPr>
          <a:xfrm>
            <a:off x="684964" y="1552260"/>
            <a:ext cx="7800975" cy="4010340"/>
          </a:xfrm>
          <a:prstGeom prst="rect">
            <a:avLst/>
          </a:prstGeom>
        </p:spPr>
        <p:txBody>
          <a:bodyPr wrap="square" lIns="0" tIns="0" rIns="0" bIns="0"/>
          <a:lstStyle>
            <a:lvl1pPr>
              <a:lnSpc>
                <a:spcPts val="5200"/>
              </a:lnSpc>
              <a:spcBef>
                <a:spcPts val="0"/>
              </a:spcBef>
              <a:defRPr sz="5000" b="1" i="0" spc="-80" baseline="0">
                <a:solidFill>
                  <a:schemeClr val="bg1"/>
                </a:solidFill>
                <a:latin typeface="Hurme Geometric Sans 4" charset="0"/>
                <a:ea typeface="Hurme Geometric Sans 4" charset="0"/>
                <a:cs typeface="Hurme Geometric Sans 4" charset="0"/>
              </a:defRPr>
            </a:lvl1pPr>
            <a:lvl2pPr>
              <a:defRPr sz="5000"/>
            </a:lvl2pPr>
            <a:lvl3pPr>
              <a:defRPr sz="5000"/>
            </a:lvl3pPr>
            <a:lvl4pPr>
              <a:defRPr sz="5000"/>
            </a:lvl4pPr>
            <a:lvl5pPr>
              <a:defRPr sz="5000"/>
            </a:lvl5pPr>
          </a:lstStyle>
          <a:p>
            <a:pPr lvl="0"/>
            <a:r>
              <a:rPr lang="en-US" dirty="0"/>
              <a:t>Chapter Slide 50/52</a:t>
            </a:r>
            <a:br>
              <a:rPr lang="en-US" dirty="0"/>
            </a:br>
            <a:r>
              <a:rPr lang="en-US" dirty="0" err="1"/>
              <a:t>Hurme</a:t>
            </a:r>
            <a:r>
              <a:rPr lang="en-US" dirty="0"/>
              <a:t> 4 Bold</a:t>
            </a:r>
            <a:br>
              <a:rPr lang="en-US" dirty="0"/>
            </a:br>
            <a:r>
              <a:rPr lang="en-US" dirty="0"/>
              <a:t>Lorem ipsum dolor</a:t>
            </a:r>
          </a:p>
        </p:txBody>
      </p:sp>
      <p:sp>
        <p:nvSpPr>
          <p:cNvPr id="14" name="Picture Placeholder 2"/>
          <p:cNvSpPr>
            <a:spLocks noGrp="1"/>
          </p:cNvSpPr>
          <p:nvPr>
            <p:ph type="pic" sz="quarter" idx="11"/>
          </p:nvPr>
        </p:nvSpPr>
        <p:spPr>
          <a:xfrm>
            <a:off x="685800" y="5562600"/>
            <a:ext cx="725488" cy="723900"/>
          </a:xfrm>
          <a:prstGeom prst="rect">
            <a:avLst/>
          </a:prstGeom>
        </p:spPr>
        <p:txBody>
          <a:bodyPr/>
          <a:lstStyle>
            <a:lvl1pPr>
              <a:defRPr sz="800">
                <a:solidFill>
                  <a:schemeClr val="bg1"/>
                </a:solidFill>
              </a:defRPr>
            </a:lvl1pPr>
          </a:lstStyle>
          <a:p>
            <a:endParaRPr lang="en-US" dirty="0"/>
          </a:p>
        </p:txBody>
      </p:sp>
      <p:sp>
        <p:nvSpPr>
          <p:cNvPr id="15" name="Rectangle 14"/>
          <p:cNvSpPr/>
          <p:nvPr userDrawn="1"/>
        </p:nvSpPr>
        <p:spPr>
          <a:xfrm>
            <a:off x="642851" y="465513"/>
            <a:ext cx="1390996"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 Icon Callout Chapter (Leaf)">
    <p:spTree>
      <p:nvGrpSpPr>
        <p:cNvPr id="1" name=""/>
        <p:cNvGrpSpPr/>
        <p:nvPr/>
      </p:nvGrpSpPr>
      <p:grpSpPr>
        <a:xfrm>
          <a:off x="0" y="0"/>
          <a:ext cx="0" cy="0"/>
          <a:chOff x="0" y="0"/>
          <a:chExt cx="0" cy="0"/>
        </a:xfrm>
      </p:grpSpPr>
      <p:sp>
        <p:nvSpPr>
          <p:cNvPr id="48" name="object 4"/>
          <p:cNvSpPr txBox="1"/>
          <p:nvPr userDrawn="1"/>
        </p:nvSpPr>
        <p:spPr>
          <a:xfrm>
            <a:off x="7289210" y="583570"/>
            <a:ext cx="1586865"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lang="en-US" sz="800" spc="15" dirty="0">
                <a:solidFill>
                  <a:srgbClr val="636466"/>
                </a:solidFill>
                <a:latin typeface="Arial" panose="020B0604020202020204" pitchFamily="34" charset="0"/>
                <a:cs typeface="Arial" panose="020B0604020202020204" pitchFamily="34" charset="0"/>
              </a:rPr>
              <a:t>SECURIA</a:t>
            </a:r>
            <a:r>
              <a:rPr lang="en-US" sz="800" dirty="0">
                <a:solidFill>
                  <a:srgbClr val="636466"/>
                </a:solidFill>
                <a:latin typeface="Arial" panose="020B0604020202020204" pitchFamily="34" charset="0"/>
                <a:cs typeface="Arial" panose="020B0604020202020204" pitchFamily="34" charset="0"/>
              </a:rPr>
              <a:t>N</a:t>
            </a:r>
            <a:r>
              <a:rPr lang="en-US" sz="800" spc="40" dirty="0">
                <a:solidFill>
                  <a:srgbClr val="636466"/>
                </a:solidFill>
                <a:latin typeface="Arial" panose="020B0604020202020204" pitchFamily="34" charset="0"/>
                <a:cs typeface="Arial" panose="020B0604020202020204" pitchFamily="34" charset="0"/>
              </a:rPr>
              <a:t> </a:t>
            </a:r>
            <a:r>
              <a:rPr lang="en-US" sz="800" spc="15" dirty="0">
                <a:solidFill>
                  <a:srgbClr val="636466"/>
                </a:solidFill>
                <a:latin typeface="Arial" panose="020B0604020202020204" pitchFamily="34" charset="0"/>
                <a:cs typeface="Arial" panose="020B0604020202020204" pitchFamily="34" charset="0"/>
              </a:rPr>
              <a:t>FINANCIA</a:t>
            </a:r>
            <a:r>
              <a:rPr lang="en-US" sz="800" dirty="0">
                <a:solidFill>
                  <a:srgbClr val="636466"/>
                </a:solidFill>
                <a:latin typeface="Arial" panose="020B0604020202020204" pitchFamily="34" charset="0"/>
                <a:cs typeface="Arial" panose="020B0604020202020204" pitchFamily="34" charset="0"/>
              </a:rPr>
              <a:t>L   </a:t>
            </a:r>
            <a:r>
              <a:rPr lang="en-US" sz="800" spc="75" dirty="0">
                <a:solidFill>
                  <a:srgbClr val="636466"/>
                </a:solidFill>
                <a:latin typeface="Arial" panose="020B0604020202020204" pitchFamily="34" charset="0"/>
                <a:cs typeface="Arial" panose="020B0604020202020204" pitchFamily="34" charset="0"/>
              </a:rPr>
              <a:t> </a:t>
            </a:r>
            <a:r>
              <a:rPr lang="en-US"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sp>
        <p:nvSpPr>
          <p:cNvPr id="13" name="object 2" title="Chapter Slide (Leaf) Bottom Callout"/>
          <p:cNvSpPr/>
          <p:nvPr userDrawn="1"/>
        </p:nvSpPr>
        <p:spPr>
          <a:xfrm>
            <a:off x="228600" y="1298447"/>
            <a:ext cx="8686800" cy="5331460"/>
          </a:xfrm>
          <a:custGeom>
            <a:avLst/>
            <a:gdLst/>
            <a:ahLst/>
            <a:cxnLst/>
            <a:rect l="l" t="t" r="r" b="b"/>
            <a:pathLst>
              <a:path w="8686800" h="5331459">
                <a:moveTo>
                  <a:pt x="0" y="5330952"/>
                </a:moveTo>
                <a:lnTo>
                  <a:pt x="8686800" y="5330952"/>
                </a:lnTo>
                <a:lnTo>
                  <a:pt x="8686800" y="0"/>
                </a:lnTo>
                <a:lnTo>
                  <a:pt x="0" y="0"/>
                </a:lnTo>
                <a:lnTo>
                  <a:pt x="0" y="5330952"/>
                </a:lnTo>
                <a:close/>
              </a:path>
            </a:pathLst>
          </a:custGeom>
          <a:solidFill>
            <a:srgbClr val="0AA147"/>
          </a:solidFill>
        </p:spPr>
        <p:txBody>
          <a:bodyPr wrap="square" lIns="0" tIns="0" rIns="0" bIns="0" rtlCol="0"/>
          <a:lstStyle/>
          <a:p>
            <a:endParaRPr/>
          </a:p>
        </p:txBody>
      </p:sp>
      <p:sp>
        <p:nvSpPr>
          <p:cNvPr id="16" name="Rectangle 15"/>
          <p:cNvSpPr/>
          <p:nvPr userDrawn="1"/>
        </p:nvSpPr>
        <p:spPr>
          <a:xfrm>
            <a:off x="642851" y="465513"/>
            <a:ext cx="1390996"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
          <p:cNvSpPr>
            <a:spLocks noGrp="1"/>
          </p:cNvSpPr>
          <p:nvPr>
            <p:ph type="pic" sz="quarter" idx="11"/>
          </p:nvPr>
        </p:nvSpPr>
        <p:spPr>
          <a:xfrm>
            <a:off x="685800" y="1552260"/>
            <a:ext cx="725488" cy="723900"/>
          </a:xfrm>
          <a:prstGeom prst="rect">
            <a:avLst/>
          </a:prstGeom>
        </p:spPr>
        <p:txBody>
          <a:bodyPr/>
          <a:lstStyle>
            <a:lvl1pPr>
              <a:defRPr sz="800">
                <a:solidFill>
                  <a:schemeClr val="bg1"/>
                </a:solidFill>
              </a:defRPr>
            </a:lvl1pPr>
          </a:lstStyle>
          <a:p>
            <a:endParaRPr lang="en-US" dirty="0"/>
          </a:p>
        </p:txBody>
      </p:sp>
      <p:sp>
        <p:nvSpPr>
          <p:cNvPr id="9" name="Text Placeholder 49" descr="Default base template with brand colors" title="Chapter Slide (Leaf Color)"/>
          <p:cNvSpPr>
            <a:spLocks noGrp="1"/>
          </p:cNvSpPr>
          <p:nvPr>
            <p:ph type="body" sz="quarter" idx="10" hasCustomPrompt="1"/>
          </p:nvPr>
        </p:nvSpPr>
        <p:spPr>
          <a:xfrm>
            <a:off x="684964" y="2370411"/>
            <a:ext cx="7800975" cy="4140022"/>
          </a:xfrm>
          <a:prstGeom prst="rect">
            <a:avLst/>
          </a:prstGeom>
        </p:spPr>
        <p:txBody>
          <a:bodyPr wrap="square" lIns="0" tIns="0" rIns="0" bIns="0"/>
          <a:lstStyle>
            <a:lvl1pPr>
              <a:lnSpc>
                <a:spcPts val="5200"/>
              </a:lnSpc>
              <a:spcBef>
                <a:spcPts val="0"/>
              </a:spcBef>
              <a:defRPr sz="5000" b="1" i="0" spc="-80" baseline="0">
                <a:solidFill>
                  <a:schemeClr val="bg1"/>
                </a:solidFill>
                <a:latin typeface="Hurme Geometric Sans 4" charset="0"/>
                <a:ea typeface="Hurme Geometric Sans 4" charset="0"/>
                <a:cs typeface="Hurme Geometric Sans 4" charset="0"/>
              </a:defRPr>
            </a:lvl1pPr>
            <a:lvl2pPr>
              <a:defRPr sz="5000"/>
            </a:lvl2pPr>
            <a:lvl3pPr>
              <a:defRPr sz="5000"/>
            </a:lvl3pPr>
            <a:lvl4pPr>
              <a:defRPr sz="5000"/>
            </a:lvl4pPr>
            <a:lvl5pPr>
              <a:defRPr sz="5000"/>
            </a:lvl5pPr>
          </a:lstStyle>
          <a:p>
            <a:pPr lvl="0"/>
            <a:r>
              <a:rPr lang="en-US" dirty="0"/>
              <a:t>Chapter Slide 50/52</a:t>
            </a:r>
            <a:br>
              <a:rPr lang="en-US" dirty="0"/>
            </a:br>
            <a:r>
              <a:rPr lang="en-US" dirty="0" err="1"/>
              <a:t>Hurme</a:t>
            </a:r>
            <a:r>
              <a:rPr lang="en-US" dirty="0"/>
              <a:t> 4 Bold</a:t>
            </a:r>
            <a:br>
              <a:rPr lang="en-US" dirty="0"/>
            </a:br>
            <a:r>
              <a:rPr lang="en-US" dirty="0"/>
              <a:t>Lorem ipsum dolor</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p Icon Callout Chapter (Grass)">
    <p:spTree>
      <p:nvGrpSpPr>
        <p:cNvPr id="1" name=""/>
        <p:cNvGrpSpPr/>
        <p:nvPr/>
      </p:nvGrpSpPr>
      <p:grpSpPr>
        <a:xfrm>
          <a:off x="0" y="0"/>
          <a:ext cx="0" cy="0"/>
          <a:chOff x="0" y="0"/>
          <a:chExt cx="0" cy="0"/>
        </a:xfrm>
      </p:grpSpPr>
      <p:sp>
        <p:nvSpPr>
          <p:cNvPr id="48" name="object 4"/>
          <p:cNvSpPr txBox="1"/>
          <p:nvPr userDrawn="1"/>
        </p:nvSpPr>
        <p:spPr>
          <a:xfrm>
            <a:off x="7289210" y="583570"/>
            <a:ext cx="1586865"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lang="en-US" sz="800" spc="15" dirty="0">
                <a:solidFill>
                  <a:srgbClr val="636466"/>
                </a:solidFill>
                <a:latin typeface="Arial" panose="020B0604020202020204" pitchFamily="34" charset="0"/>
                <a:cs typeface="Arial" panose="020B0604020202020204" pitchFamily="34" charset="0"/>
              </a:rPr>
              <a:t>SECURIA</a:t>
            </a:r>
            <a:r>
              <a:rPr lang="en-US" sz="800" dirty="0">
                <a:solidFill>
                  <a:srgbClr val="636466"/>
                </a:solidFill>
                <a:latin typeface="Arial" panose="020B0604020202020204" pitchFamily="34" charset="0"/>
                <a:cs typeface="Arial" panose="020B0604020202020204" pitchFamily="34" charset="0"/>
              </a:rPr>
              <a:t>N</a:t>
            </a:r>
            <a:r>
              <a:rPr lang="en-US" sz="800" spc="40" dirty="0">
                <a:solidFill>
                  <a:srgbClr val="636466"/>
                </a:solidFill>
                <a:latin typeface="Arial" panose="020B0604020202020204" pitchFamily="34" charset="0"/>
                <a:cs typeface="Arial" panose="020B0604020202020204" pitchFamily="34" charset="0"/>
              </a:rPr>
              <a:t> </a:t>
            </a:r>
            <a:r>
              <a:rPr lang="en-US" sz="800" spc="15" dirty="0">
                <a:solidFill>
                  <a:srgbClr val="636466"/>
                </a:solidFill>
                <a:latin typeface="Arial" panose="020B0604020202020204" pitchFamily="34" charset="0"/>
                <a:cs typeface="Arial" panose="020B0604020202020204" pitchFamily="34" charset="0"/>
              </a:rPr>
              <a:t>FINANCIA</a:t>
            </a:r>
            <a:r>
              <a:rPr lang="en-US" sz="800" dirty="0">
                <a:solidFill>
                  <a:srgbClr val="636466"/>
                </a:solidFill>
                <a:latin typeface="Arial" panose="020B0604020202020204" pitchFamily="34" charset="0"/>
                <a:cs typeface="Arial" panose="020B0604020202020204" pitchFamily="34" charset="0"/>
              </a:rPr>
              <a:t>L   </a:t>
            </a:r>
            <a:r>
              <a:rPr lang="en-US" sz="800" spc="75" dirty="0">
                <a:solidFill>
                  <a:srgbClr val="636466"/>
                </a:solidFill>
                <a:latin typeface="Arial" panose="020B0604020202020204" pitchFamily="34" charset="0"/>
                <a:cs typeface="Arial" panose="020B0604020202020204" pitchFamily="34" charset="0"/>
              </a:rPr>
              <a:t> </a:t>
            </a:r>
            <a:r>
              <a:rPr lang="en-US"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sp>
        <p:nvSpPr>
          <p:cNvPr id="12" name="object 2" title="Chapter Slide (Grass)"/>
          <p:cNvSpPr/>
          <p:nvPr userDrawn="1"/>
        </p:nvSpPr>
        <p:spPr>
          <a:xfrm>
            <a:off x="228600" y="1298447"/>
            <a:ext cx="8686800" cy="5331460"/>
          </a:xfrm>
          <a:custGeom>
            <a:avLst/>
            <a:gdLst/>
            <a:ahLst/>
            <a:cxnLst/>
            <a:rect l="l" t="t" r="r" b="b"/>
            <a:pathLst>
              <a:path w="8686800" h="5331459">
                <a:moveTo>
                  <a:pt x="0" y="5330952"/>
                </a:moveTo>
                <a:lnTo>
                  <a:pt x="8686800" y="5330952"/>
                </a:lnTo>
                <a:lnTo>
                  <a:pt x="8686800" y="0"/>
                </a:lnTo>
                <a:lnTo>
                  <a:pt x="0" y="0"/>
                </a:lnTo>
                <a:lnTo>
                  <a:pt x="0" y="5330952"/>
                </a:lnTo>
                <a:close/>
              </a:path>
            </a:pathLst>
          </a:custGeom>
          <a:solidFill>
            <a:schemeClr val="bg2"/>
          </a:solidFill>
        </p:spPr>
        <p:txBody>
          <a:bodyPr wrap="square" lIns="0" tIns="0" rIns="0" bIns="0" rtlCol="0"/>
          <a:lstStyle/>
          <a:p>
            <a:endParaRPr/>
          </a:p>
        </p:txBody>
      </p:sp>
      <p:sp>
        <p:nvSpPr>
          <p:cNvPr id="13" name="Text Placeholder 49" descr="Default base template with brand colors" title="Chapter Slide (Leaf Color)"/>
          <p:cNvSpPr>
            <a:spLocks noGrp="1"/>
          </p:cNvSpPr>
          <p:nvPr>
            <p:ph type="body" sz="quarter" idx="10" hasCustomPrompt="1"/>
          </p:nvPr>
        </p:nvSpPr>
        <p:spPr>
          <a:xfrm>
            <a:off x="684964" y="2370411"/>
            <a:ext cx="7800975" cy="4140022"/>
          </a:xfrm>
          <a:prstGeom prst="rect">
            <a:avLst/>
          </a:prstGeom>
        </p:spPr>
        <p:txBody>
          <a:bodyPr wrap="square" lIns="0" tIns="0" rIns="0" bIns="0"/>
          <a:lstStyle>
            <a:lvl1pPr>
              <a:lnSpc>
                <a:spcPts val="5200"/>
              </a:lnSpc>
              <a:spcBef>
                <a:spcPts val="0"/>
              </a:spcBef>
              <a:defRPr sz="5000" b="1" i="0" spc="-80" baseline="0">
                <a:solidFill>
                  <a:schemeClr val="bg1"/>
                </a:solidFill>
                <a:latin typeface="Hurme Geometric Sans 4" charset="0"/>
                <a:ea typeface="Hurme Geometric Sans 4" charset="0"/>
                <a:cs typeface="Hurme Geometric Sans 4" charset="0"/>
              </a:defRPr>
            </a:lvl1pPr>
            <a:lvl2pPr>
              <a:defRPr sz="5000"/>
            </a:lvl2pPr>
            <a:lvl3pPr>
              <a:defRPr sz="5000"/>
            </a:lvl3pPr>
            <a:lvl4pPr>
              <a:defRPr sz="5000"/>
            </a:lvl4pPr>
            <a:lvl5pPr>
              <a:defRPr sz="5000"/>
            </a:lvl5pPr>
          </a:lstStyle>
          <a:p>
            <a:pPr lvl="0"/>
            <a:r>
              <a:rPr lang="en-US" dirty="0"/>
              <a:t>Chapter Slide 50/52</a:t>
            </a:r>
            <a:br>
              <a:rPr lang="en-US" dirty="0"/>
            </a:br>
            <a:r>
              <a:rPr lang="en-US" dirty="0" err="1"/>
              <a:t>Hurme</a:t>
            </a:r>
            <a:r>
              <a:rPr lang="en-US" dirty="0"/>
              <a:t> 4 Bold</a:t>
            </a:r>
            <a:br>
              <a:rPr lang="en-US" dirty="0"/>
            </a:br>
            <a:r>
              <a:rPr lang="en-US" dirty="0"/>
              <a:t>Lorem ipsum dolor</a:t>
            </a:r>
          </a:p>
        </p:txBody>
      </p:sp>
      <p:sp>
        <p:nvSpPr>
          <p:cNvPr id="14" name="Picture Placeholder 2"/>
          <p:cNvSpPr>
            <a:spLocks noGrp="1"/>
          </p:cNvSpPr>
          <p:nvPr>
            <p:ph type="pic" sz="quarter" idx="11"/>
          </p:nvPr>
        </p:nvSpPr>
        <p:spPr>
          <a:xfrm>
            <a:off x="685800" y="1552260"/>
            <a:ext cx="725488" cy="723900"/>
          </a:xfrm>
          <a:prstGeom prst="rect">
            <a:avLst/>
          </a:prstGeom>
        </p:spPr>
        <p:txBody>
          <a:bodyPr/>
          <a:lstStyle>
            <a:lvl1pPr>
              <a:defRPr sz="800">
                <a:solidFill>
                  <a:schemeClr val="bg1"/>
                </a:solidFill>
              </a:defRPr>
            </a:lvl1pPr>
          </a:lstStyle>
          <a:p>
            <a:endParaRPr lang="en-US" dirty="0"/>
          </a:p>
        </p:txBody>
      </p:sp>
      <p:sp>
        <p:nvSpPr>
          <p:cNvPr id="15" name="Rectangle 14"/>
          <p:cNvSpPr/>
          <p:nvPr userDrawn="1"/>
        </p:nvSpPr>
        <p:spPr>
          <a:xfrm>
            <a:off x="642851" y="465513"/>
            <a:ext cx="1390996"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Divider (Leaf)">
    <p:spTree>
      <p:nvGrpSpPr>
        <p:cNvPr id="1" name=""/>
        <p:cNvGrpSpPr/>
        <p:nvPr/>
      </p:nvGrpSpPr>
      <p:grpSpPr>
        <a:xfrm>
          <a:off x="0" y="0"/>
          <a:ext cx="0" cy="0"/>
          <a:chOff x="0" y="0"/>
          <a:chExt cx="0" cy="0"/>
        </a:xfrm>
      </p:grpSpPr>
      <p:sp>
        <p:nvSpPr>
          <p:cNvPr id="48" name="object 4"/>
          <p:cNvSpPr txBox="1"/>
          <p:nvPr userDrawn="1"/>
        </p:nvSpPr>
        <p:spPr>
          <a:xfrm>
            <a:off x="7289210" y="583570"/>
            <a:ext cx="1586865"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lang="en-US" sz="800" spc="15" dirty="0">
                <a:solidFill>
                  <a:srgbClr val="636466"/>
                </a:solidFill>
                <a:latin typeface="Arial" panose="020B0604020202020204" pitchFamily="34" charset="0"/>
                <a:cs typeface="Arial" panose="020B0604020202020204" pitchFamily="34" charset="0"/>
              </a:rPr>
              <a:t>SECURIA</a:t>
            </a:r>
            <a:r>
              <a:rPr lang="en-US" sz="800" dirty="0">
                <a:solidFill>
                  <a:srgbClr val="636466"/>
                </a:solidFill>
                <a:latin typeface="Arial" panose="020B0604020202020204" pitchFamily="34" charset="0"/>
                <a:cs typeface="Arial" panose="020B0604020202020204" pitchFamily="34" charset="0"/>
              </a:rPr>
              <a:t>N</a:t>
            </a:r>
            <a:r>
              <a:rPr lang="en-US" sz="800" spc="40" dirty="0">
                <a:solidFill>
                  <a:srgbClr val="636466"/>
                </a:solidFill>
                <a:latin typeface="Arial" panose="020B0604020202020204" pitchFamily="34" charset="0"/>
                <a:cs typeface="Arial" panose="020B0604020202020204" pitchFamily="34" charset="0"/>
              </a:rPr>
              <a:t> </a:t>
            </a:r>
            <a:r>
              <a:rPr lang="en-US" sz="800" spc="15" dirty="0">
                <a:solidFill>
                  <a:srgbClr val="636466"/>
                </a:solidFill>
                <a:latin typeface="Arial" panose="020B0604020202020204" pitchFamily="34" charset="0"/>
                <a:cs typeface="Arial" panose="020B0604020202020204" pitchFamily="34" charset="0"/>
              </a:rPr>
              <a:t>FINANCIA</a:t>
            </a:r>
            <a:r>
              <a:rPr lang="en-US" sz="800" dirty="0">
                <a:solidFill>
                  <a:srgbClr val="636466"/>
                </a:solidFill>
                <a:latin typeface="Arial" panose="020B0604020202020204" pitchFamily="34" charset="0"/>
                <a:cs typeface="Arial" panose="020B0604020202020204" pitchFamily="34" charset="0"/>
              </a:rPr>
              <a:t>L   </a:t>
            </a:r>
            <a:r>
              <a:rPr lang="en-US" sz="800" spc="75" dirty="0">
                <a:solidFill>
                  <a:srgbClr val="636466"/>
                </a:solidFill>
                <a:latin typeface="Arial" panose="020B0604020202020204" pitchFamily="34" charset="0"/>
                <a:cs typeface="Arial" panose="020B0604020202020204" pitchFamily="34" charset="0"/>
              </a:rPr>
              <a:t> </a:t>
            </a:r>
            <a:r>
              <a:rPr lang="en-US"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sp>
        <p:nvSpPr>
          <p:cNvPr id="13" name="object 2" title="Chapter Slide (Leaf) Bottom Callout"/>
          <p:cNvSpPr/>
          <p:nvPr userDrawn="1"/>
        </p:nvSpPr>
        <p:spPr>
          <a:xfrm>
            <a:off x="228600" y="1298447"/>
            <a:ext cx="8686800" cy="5331460"/>
          </a:xfrm>
          <a:custGeom>
            <a:avLst/>
            <a:gdLst/>
            <a:ahLst/>
            <a:cxnLst/>
            <a:rect l="l" t="t" r="r" b="b"/>
            <a:pathLst>
              <a:path w="8686800" h="5331459">
                <a:moveTo>
                  <a:pt x="0" y="5330952"/>
                </a:moveTo>
                <a:lnTo>
                  <a:pt x="8686800" y="5330952"/>
                </a:lnTo>
                <a:lnTo>
                  <a:pt x="8686800" y="0"/>
                </a:lnTo>
                <a:lnTo>
                  <a:pt x="0" y="0"/>
                </a:lnTo>
                <a:lnTo>
                  <a:pt x="0" y="5330952"/>
                </a:lnTo>
                <a:close/>
              </a:path>
            </a:pathLst>
          </a:custGeom>
          <a:solidFill>
            <a:srgbClr val="0AA147"/>
          </a:solidFill>
        </p:spPr>
        <p:txBody>
          <a:bodyPr wrap="square" lIns="0" tIns="0" rIns="0" bIns="0" rtlCol="0"/>
          <a:lstStyle/>
          <a:p>
            <a:endParaRPr/>
          </a:p>
        </p:txBody>
      </p:sp>
      <p:sp>
        <p:nvSpPr>
          <p:cNvPr id="14" name="Text Placeholder 49" descr="Default base template with brand colors" title="Chapter Slide (Leaf Color)"/>
          <p:cNvSpPr>
            <a:spLocks noGrp="1"/>
          </p:cNvSpPr>
          <p:nvPr>
            <p:ph type="body" sz="quarter" idx="10" hasCustomPrompt="1"/>
          </p:nvPr>
        </p:nvSpPr>
        <p:spPr>
          <a:xfrm>
            <a:off x="684964" y="1523306"/>
            <a:ext cx="5904749" cy="4886640"/>
          </a:xfrm>
          <a:prstGeom prst="rect">
            <a:avLst/>
          </a:prstGeom>
        </p:spPr>
        <p:txBody>
          <a:bodyPr wrap="square" lIns="0" tIns="0" rIns="0" bIns="0"/>
          <a:lstStyle>
            <a:lvl1pPr>
              <a:lnSpc>
                <a:spcPts val="6300"/>
              </a:lnSpc>
              <a:spcBef>
                <a:spcPts val="0"/>
              </a:spcBef>
              <a:defRPr sz="6600" b="1" i="0" spc="-80" baseline="0">
                <a:solidFill>
                  <a:schemeClr val="bg1"/>
                </a:solidFill>
                <a:latin typeface="Hurme Geometric Sans 4 SemiBold" charset="0"/>
                <a:ea typeface="Hurme Geometric Sans 4 SemiBold" charset="0"/>
                <a:cs typeface="Hurme Geometric Sans 4 SemiBold" charset="0"/>
              </a:defRPr>
            </a:lvl1pPr>
            <a:lvl2pPr>
              <a:defRPr sz="5000"/>
            </a:lvl2pPr>
            <a:lvl3pPr>
              <a:defRPr sz="5000"/>
            </a:lvl3pPr>
            <a:lvl4pPr>
              <a:defRPr sz="5000"/>
            </a:lvl4pPr>
            <a:lvl5pPr>
              <a:defRPr sz="5000"/>
            </a:lvl5pPr>
          </a:lstStyle>
          <a:p>
            <a:pPr lvl="0"/>
            <a:r>
              <a:rPr lang="en-US" dirty="0"/>
              <a:t>Chapter </a:t>
            </a:r>
            <a:br>
              <a:rPr lang="en-US" dirty="0"/>
            </a:br>
            <a:r>
              <a:rPr lang="en-US" dirty="0"/>
              <a:t>Slide </a:t>
            </a:r>
            <a:br>
              <a:rPr lang="en-US" dirty="0"/>
            </a:br>
            <a:r>
              <a:rPr lang="en-US" dirty="0"/>
              <a:t>66/63</a:t>
            </a:r>
            <a:br>
              <a:rPr lang="en-US" dirty="0"/>
            </a:br>
            <a:r>
              <a:rPr lang="en-US" dirty="0" err="1"/>
              <a:t>Hurme</a:t>
            </a:r>
            <a:r>
              <a:rPr lang="en-US" dirty="0"/>
              <a:t> 4 </a:t>
            </a:r>
            <a:br>
              <a:rPr lang="en-US" dirty="0"/>
            </a:br>
            <a:r>
              <a:rPr lang="en-US" dirty="0"/>
              <a:t>Lorem</a:t>
            </a:r>
            <a:br>
              <a:rPr lang="en-US" dirty="0"/>
            </a:br>
            <a:r>
              <a:rPr lang="en-US" dirty="0"/>
              <a:t>ipsum</a:t>
            </a:r>
          </a:p>
        </p:txBody>
      </p:sp>
      <p:sp>
        <p:nvSpPr>
          <p:cNvPr id="16" name="Rectangle 15"/>
          <p:cNvSpPr/>
          <p:nvPr userDrawn="1"/>
        </p:nvSpPr>
        <p:spPr>
          <a:xfrm>
            <a:off x="642851" y="465513"/>
            <a:ext cx="1390996"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 Divider (Grass)">
    <p:spTree>
      <p:nvGrpSpPr>
        <p:cNvPr id="1" name=""/>
        <p:cNvGrpSpPr/>
        <p:nvPr/>
      </p:nvGrpSpPr>
      <p:grpSpPr>
        <a:xfrm>
          <a:off x="0" y="0"/>
          <a:ext cx="0" cy="0"/>
          <a:chOff x="0" y="0"/>
          <a:chExt cx="0" cy="0"/>
        </a:xfrm>
      </p:grpSpPr>
      <p:sp>
        <p:nvSpPr>
          <p:cNvPr id="48" name="object 4"/>
          <p:cNvSpPr txBox="1"/>
          <p:nvPr userDrawn="1"/>
        </p:nvSpPr>
        <p:spPr>
          <a:xfrm>
            <a:off x="7289210" y="583570"/>
            <a:ext cx="1586865"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lang="en-US" sz="800" spc="15" dirty="0">
                <a:solidFill>
                  <a:srgbClr val="636466"/>
                </a:solidFill>
                <a:latin typeface="Arial" panose="020B0604020202020204" pitchFamily="34" charset="0"/>
                <a:cs typeface="Arial" panose="020B0604020202020204" pitchFamily="34" charset="0"/>
              </a:rPr>
              <a:t>SECURIA</a:t>
            </a:r>
            <a:r>
              <a:rPr lang="en-US" sz="800" dirty="0">
                <a:solidFill>
                  <a:srgbClr val="636466"/>
                </a:solidFill>
                <a:latin typeface="Arial" panose="020B0604020202020204" pitchFamily="34" charset="0"/>
                <a:cs typeface="Arial" panose="020B0604020202020204" pitchFamily="34" charset="0"/>
              </a:rPr>
              <a:t>N</a:t>
            </a:r>
            <a:r>
              <a:rPr lang="en-US" sz="800" spc="40" dirty="0">
                <a:solidFill>
                  <a:srgbClr val="636466"/>
                </a:solidFill>
                <a:latin typeface="Arial" panose="020B0604020202020204" pitchFamily="34" charset="0"/>
                <a:cs typeface="Arial" panose="020B0604020202020204" pitchFamily="34" charset="0"/>
              </a:rPr>
              <a:t> </a:t>
            </a:r>
            <a:r>
              <a:rPr lang="en-US" sz="800" spc="15" dirty="0">
                <a:solidFill>
                  <a:srgbClr val="636466"/>
                </a:solidFill>
                <a:latin typeface="Arial" panose="020B0604020202020204" pitchFamily="34" charset="0"/>
                <a:cs typeface="Arial" panose="020B0604020202020204" pitchFamily="34" charset="0"/>
              </a:rPr>
              <a:t>FINANCIA</a:t>
            </a:r>
            <a:r>
              <a:rPr lang="en-US" sz="800" dirty="0">
                <a:solidFill>
                  <a:srgbClr val="636466"/>
                </a:solidFill>
                <a:latin typeface="Arial" panose="020B0604020202020204" pitchFamily="34" charset="0"/>
                <a:cs typeface="Arial" panose="020B0604020202020204" pitchFamily="34" charset="0"/>
              </a:rPr>
              <a:t>L   </a:t>
            </a:r>
            <a:r>
              <a:rPr lang="en-US" sz="800" spc="75" dirty="0">
                <a:solidFill>
                  <a:srgbClr val="636466"/>
                </a:solidFill>
                <a:latin typeface="Arial" panose="020B0604020202020204" pitchFamily="34" charset="0"/>
                <a:cs typeface="Arial" panose="020B0604020202020204" pitchFamily="34" charset="0"/>
              </a:rPr>
              <a:t> </a:t>
            </a:r>
            <a:r>
              <a:rPr lang="en-US"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sp>
        <p:nvSpPr>
          <p:cNvPr id="13" name="object 2" title="Chapter Slide (Leaf) Bottom Callout"/>
          <p:cNvSpPr/>
          <p:nvPr userDrawn="1"/>
        </p:nvSpPr>
        <p:spPr>
          <a:xfrm>
            <a:off x="228600" y="1298447"/>
            <a:ext cx="8686800" cy="5331460"/>
          </a:xfrm>
          <a:custGeom>
            <a:avLst/>
            <a:gdLst/>
            <a:ahLst/>
            <a:cxnLst/>
            <a:rect l="l" t="t" r="r" b="b"/>
            <a:pathLst>
              <a:path w="8686800" h="5331459">
                <a:moveTo>
                  <a:pt x="0" y="5330952"/>
                </a:moveTo>
                <a:lnTo>
                  <a:pt x="8686800" y="5330952"/>
                </a:lnTo>
                <a:lnTo>
                  <a:pt x="8686800" y="0"/>
                </a:lnTo>
                <a:lnTo>
                  <a:pt x="0" y="0"/>
                </a:lnTo>
                <a:lnTo>
                  <a:pt x="0" y="5330952"/>
                </a:lnTo>
                <a:close/>
              </a:path>
            </a:pathLst>
          </a:custGeom>
          <a:solidFill>
            <a:schemeClr val="bg2"/>
          </a:solidFill>
        </p:spPr>
        <p:txBody>
          <a:bodyPr wrap="square" lIns="0" tIns="0" rIns="0" bIns="0" rtlCol="0"/>
          <a:lstStyle/>
          <a:p>
            <a:endParaRPr/>
          </a:p>
        </p:txBody>
      </p:sp>
      <p:sp>
        <p:nvSpPr>
          <p:cNvPr id="14" name="Text Placeholder 49" descr="Default base template with brand colors" title="Chapter Slide (Leaf Color)"/>
          <p:cNvSpPr>
            <a:spLocks noGrp="1"/>
          </p:cNvSpPr>
          <p:nvPr>
            <p:ph type="body" sz="quarter" idx="10" hasCustomPrompt="1"/>
          </p:nvPr>
        </p:nvSpPr>
        <p:spPr>
          <a:xfrm>
            <a:off x="684964" y="1523306"/>
            <a:ext cx="7800975" cy="4886640"/>
          </a:xfrm>
          <a:prstGeom prst="rect">
            <a:avLst/>
          </a:prstGeom>
        </p:spPr>
        <p:txBody>
          <a:bodyPr wrap="square" lIns="0" tIns="0" rIns="0" bIns="0"/>
          <a:lstStyle>
            <a:lvl1pPr>
              <a:lnSpc>
                <a:spcPts val="6300"/>
              </a:lnSpc>
              <a:spcBef>
                <a:spcPts val="0"/>
              </a:spcBef>
              <a:defRPr sz="6600" b="1" i="0" spc="-80" baseline="0">
                <a:solidFill>
                  <a:schemeClr val="bg1"/>
                </a:solidFill>
                <a:latin typeface="Hurme Geometric Sans 4 SemiBold" charset="0"/>
                <a:ea typeface="Hurme Geometric Sans 4 SemiBold" charset="0"/>
                <a:cs typeface="Hurme Geometric Sans 4 SemiBold" charset="0"/>
              </a:defRPr>
            </a:lvl1pPr>
            <a:lvl2pPr>
              <a:defRPr sz="5000"/>
            </a:lvl2pPr>
            <a:lvl3pPr>
              <a:defRPr sz="5000"/>
            </a:lvl3pPr>
            <a:lvl4pPr>
              <a:defRPr sz="5000"/>
            </a:lvl4pPr>
            <a:lvl5pPr>
              <a:defRPr sz="5000"/>
            </a:lvl5pPr>
          </a:lstStyle>
          <a:p>
            <a:pPr lvl="0"/>
            <a:r>
              <a:rPr lang="en-US" dirty="0"/>
              <a:t>Chapter </a:t>
            </a:r>
            <a:br>
              <a:rPr lang="en-US" dirty="0"/>
            </a:br>
            <a:r>
              <a:rPr lang="en-US" dirty="0"/>
              <a:t>Slide </a:t>
            </a:r>
            <a:br>
              <a:rPr lang="en-US" dirty="0"/>
            </a:br>
            <a:r>
              <a:rPr lang="en-US" dirty="0"/>
              <a:t>66/63</a:t>
            </a:r>
            <a:br>
              <a:rPr lang="en-US" dirty="0"/>
            </a:br>
            <a:r>
              <a:rPr lang="en-US" dirty="0" err="1"/>
              <a:t>Hurme</a:t>
            </a:r>
            <a:r>
              <a:rPr lang="en-US" dirty="0"/>
              <a:t> 4 </a:t>
            </a:r>
            <a:br>
              <a:rPr lang="en-US" dirty="0"/>
            </a:br>
            <a:r>
              <a:rPr lang="en-US" dirty="0"/>
              <a:t>Lorem</a:t>
            </a:r>
            <a:br>
              <a:rPr lang="en-US" dirty="0"/>
            </a:br>
            <a:r>
              <a:rPr lang="en-US" dirty="0"/>
              <a:t>ipsum</a:t>
            </a:r>
          </a:p>
        </p:txBody>
      </p:sp>
      <p:sp>
        <p:nvSpPr>
          <p:cNvPr id="5" name="Rectangle 4"/>
          <p:cNvSpPr/>
          <p:nvPr userDrawn="1"/>
        </p:nvSpPr>
        <p:spPr>
          <a:xfrm>
            <a:off x="642851" y="465513"/>
            <a:ext cx="1390996"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Large Quote">
    <p:spTree>
      <p:nvGrpSpPr>
        <p:cNvPr id="1" name=""/>
        <p:cNvGrpSpPr/>
        <p:nvPr/>
      </p:nvGrpSpPr>
      <p:grpSpPr>
        <a:xfrm>
          <a:off x="0" y="0"/>
          <a:ext cx="0" cy="0"/>
          <a:chOff x="0" y="0"/>
          <a:chExt cx="0" cy="0"/>
        </a:xfrm>
      </p:grpSpPr>
      <p:sp>
        <p:nvSpPr>
          <p:cNvPr id="48" name="object 4"/>
          <p:cNvSpPr txBox="1"/>
          <p:nvPr userDrawn="1"/>
        </p:nvSpPr>
        <p:spPr>
          <a:xfrm>
            <a:off x="7289210" y="583570"/>
            <a:ext cx="1586865"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sz="800" spc="15" dirty="0">
                <a:solidFill>
                  <a:srgbClr val="636466"/>
                </a:solidFill>
                <a:latin typeface="Hurme Geometric Sans 4"/>
                <a:cs typeface="Hurme Geometric Sans 4"/>
              </a:rPr>
              <a:t>SECURIA</a:t>
            </a:r>
            <a:r>
              <a:rPr sz="800" dirty="0">
                <a:solidFill>
                  <a:srgbClr val="636466"/>
                </a:solidFill>
                <a:latin typeface="Hurme Geometric Sans 4"/>
                <a:cs typeface="Hurme Geometric Sans 4"/>
              </a:rPr>
              <a:t>N</a:t>
            </a:r>
            <a:r>
              <a:rPr sz="800" spc="40" dirty="0">
                <a:solidFill>
                  <a:srgbClr val="636466"/>
                </a:solidFill>
                <a:latin typeface="Hurme Geometric Sans 4"/>
                <a:cs typeface="Hurme Geometric Sans 4"/>
              </a:rPr>
              <a:t> </a:t>
            </a:r>
            <a:r>
              <a:rPr sz="800" spc="15" dirty="0">
                <a:solidFill>
                  <a:srgbClr val="636466"/>
                </a:solidFill>
                <a:latin typeface="Hurme Geometric Sans 4"/>
                <a:cs typeface="Hurme Geometric Sans 4"/>
              </a:rPr>
              <a:t>FINANCIA</a:t>
            </a:r>
            <a:r>
              <a:rPr sz="800" dirty="0">
                <a:solidFill>
                  <a:srgbClr val="636466"/>
                </a:solidFill>
                <a:latin typeface="Hurme Geometric Sans 4"/>
                <a:cs typeface="Hurme Geometric Sans 4"/>
              </a:rPr>
              <a:t>L   </a:t>
            </a:r>
            <a:r>
              <a:rPr sz="800" spc="75" dirty="0">
                <a:solidFill>
                  <a:srgbClr val="636466"/>
                </a:solidFill>
                <a:latin typeface="Hurme Geometric Sans 4"/>
                <a:cs typeface="Hurme Geometric Sans 4"/>
              </a:rPr>
              <a:t> </a:t>
            </a:r>
            <a:r>
              <a:rPr sz="800" dirty="0">
                <a:solidFill>
                  <a:srgbClr val="636466"/>
                </a:solidFill>
                <a:latin typeface="Hurme Geometric Sans 4"/>
                <a:cs typeface="Hurme Geometric Sans 4"/>
              </a:rPr>
              <a:t>|	</a:t>
            </a:r>
            <a:fld id="{16B042B7-5665-9041-9B5F-5A409D3D1B85}" type="slidenum">
              <a:rPr lang="uk-UA" sz="800" b="1" smtClean="0">
                <a:solidFill>
                  <a:srgbClr val="636466"/>
                </a:solidFill>
                <a:latin typeface="Hurme Geometric Sans 4"/>
                <a:cs typeface="Hurme Geometric Sans 4"/>
              </a:rPr>
              <a:t>‹#›</a:t>
            </a:fld>
            <a:endParaRPr sz="800" dirty="0">
              <a:latin typeface="Hurme Geometric Sans 4"/>
              <a:cs typeface="Hurme Geometric Sans 4"/>
            </a:endParaRPr>
          </a:p>
        </p:txBody>
      </p:sp>
      <p:sp>
        <p:nvSpPr>
          <p:cNvPr id="13" name="object 2" title="Chapter Slide (Leaf) Bottom Callout"/>
          <p:cNvSpPr/>
          <p:nvPr userDrawn="1"/>
        </p:nvSpPr>
        <p:spPr>
          <a:xfrm>
            <a:off x="228600" y="1298447"/>
            <a:ext cx="8686800" cy="5331460"/>
          </a:xfrm>
          <a:custGeom>
            <a:avLst/>
            <a:gdLst/>
            <a:ahLst/>
            <a:cxnLst/>
            <a:rect l="l" t="t" r="r" b="b"/>
            <a:pathLst>
              <a:path w="8686800" h="5331459">
                <a:moveTo>
                  <a:pt x="0" y="5330952"/>
                </a:moveTo>
                <a:lnTo>
                  <a:pt x="8686800" y="5330952"/>
                </a:lnTo>
                <a:lnTo>
                  <a:pt x="8686800" y="0"/>
                </a:lnTo>
                <a:lnTo>
                  <a:pt x="0" y="0"/>
                </a:lnTo>
                <a:lnTo>
                  <a:pt x="0" y="5330952"/>
                </a:lnTo>
                <a:close/>
              </a:path>
            </a:pathLst>
          </a:custGeom>
          <a:solidFill>
            <a:srgbClr val="0AA147"/>
          </a:solidFill>
        </p:spPr>
        <p:txBody>
          <a:bodyPr wrap="square" lIns="0" tIns="0" rIns="0" bIns="0" rtlCol="0"/>
          <a:lstStyle/>
          <a:p>
            <a:endParaRPr/>
          </a:p>
        </p:txBody>
      </p:sp>
      <p:sp>
        <p:nvSpPr>
          <p:cNvPr id="14" name="Text Placeholder 49" descr="Larger statement" title="Quote Text"/>
          <p:cNvSpPr>
            <a:spLocks noGrp="1"/>
          </p:cNvSpPr>
          <p:nvPr>
            <p:ph type="body" sz="quarter" idx="10" hasCustomPrompt="1"/>
          </p:nvPr>
        </p:nvSpPr>
        <p:spPr>
          <a:xfrm>
            <a:off x="1300249" y="1923011"/>
            <a:ext cx="6613440" cy="3639590"/>
          </a:xfrm>
          <a:prstGeom prst="rect">
            <a:avLst/>
          </a:prstGeom>
        </p:spPr>
        <p:txBody>
          <a:bodyPr wrap="square" lIns="0" tIns="0" rIns="0" bIns="0"/>
          <a:lstStyle>
            <a:lvl1pPr>
              <a:lnSpc>
                <a:spcPts val="4500"/>
              </a:lnSpc>
              <a:spcBef>
                <a:spcPts val="0"/>
              </a:spcBef>
              <a:defRPr sz="4000" b="1" i="0" spc="-100" baseline="0">
                <a:solidFill>
                  <a:schemeClr val="bg1"/>
                </a:solidFill>
                <a:latin typeface="Hurme Geometric Sans 3 SemiBold" charset="0"/>
                <a:ea typeface="Hurme Geometric Sans 3 SemiBold" charset="0"/>
                <a:cs typeface="Hurme Geometric Sans 3 SemiBold" charset="0"/>
              </a:defRPr>
            </a:lvl1pPr>
            <a:lvl2pPr>
              <a:defRPr sz="5000"/>
            </a:lvl2pPr>
            <a:lvl3pPr>
              <a:defRPr sz="5000"/>
            </a:lvl3pPr>
            <a:lvl4pPr>
              <a:defRPr sz="5000"/>
            </a:lvl4pPr>
            <a:lvl5pPr>
              <a:defRPr sz="5000"/>
            </a:lvl5pPr>
          </a:lstStyle>
          <a:p>
            <a:pPr lvl="0"/>
            <a:r>
              <a:rPr lang="en-US" dirty="0"/>
              <a:t>Large statement message</a:t>
            </a:r>
            <a:br>
              <a:rPr lang="en-US" dirty="0"/>
            </a:br>
            <a:r>
              <a:rPr lang="en-US" dirty="0"/>
              <a:t>or pull quote 40/45 </a:t>
            </a:r>
            <a:r>
              <a:rPr lang="en-US" dirty="0" err="1"/>
              <a:t>Hurme</a:t>
            </a:r>
            <a:r>
              <a:rPr lang="en-US" dirty="0"/>
              <a:t> 3 Semi Bold </a:t>
            </a:r>
            <a:r>
              <a:rPr lang="en-US" dirty="0" err="1"/>
              <a:t>Pudam</a:t>
            </a:r>
            <a:r>
              <a:rPr lang="en-US" dirty="0"/>
              <a:t> </a:t>
            </a:r>
            <a:r>
              <a:rPr lang="en-US" dirty="0" err="1"/>
              <a:t>nosecti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non </a:t>
            </a:r>
            <a:r>
              <a:rPr lang="en-US" dirty="0" err="1"/>
              <a:t>ped</a:t>
            </a:r>
            <a:r>
              <a:rPr lang="en-US" dirty="0"/>
              <a:t> </a:t>
            </a:r>
            <a:r>
              <a:rPr lang="en-US" dirty="0" err="1"/>
              <a:t>bumh</a:t>
            </a:r>
            <a:r>
              <a:rPr lang="en-US" dirty="0"/>
              <a:t> </a:t>
            </a:r>
            <a:r>
              <a:rPr lang="en-US" dirty="0" err="1"/>
              <a:t>incto</a:t>
            </a:r>
            <a:r>
              <a:rPr lang="en-US" dirty="0"/>
              <a:t> dolor intis</a:t>
            </a:r>
          </a:p>
        </p:txBody>
      </p:sp>
      <p:sp>
        <p:nvSpPr>
          <p:cNvPr id="9" name="object 3"/>
          <p:cNvSpPr txBox="1"/>
          <p:nvPr userDrawn="1"/>
        </p:nvSpPr>
        <p:spPr>
          <a:xfrm>
            <a:off x="517651" y="1629398"/>
            <a:ext cx="558800" cy="1549400"/>
          </a:xfrm>
          <a:prstGeom prst="rect">
            <a:avLst/>
          </a:prstGeom>
        </p:spPr>
        <p:txBody>
          <a:bodyPr vert="horz" wrap="square" lIns="0" tIns="12700" rIns="0" bIns="0" rtlCol="0">
            <a:spAutoFit/>
          </a:bodyPr>
          <a:lstStyle/>
          <a:p>
            <a:pPr marL="12700">
              <a:lnSpc>
                <a:spcPct val="100000"/>
              </a:lnSpc>
              <a:spcBef>
                <a:spcPts val="100"/>
              </a:spcBef>
            </a:pPr>
            <a:r>
              <a:rPr sz="10000" b="1" dirty="0">
                <a:solidFill>
                  <a:srgbClr val="FFFFFF"/>
                </a:solidFill>
                <a:latin typeface="HurmeGeometricSans3-SemiBold"/>
                <a:cs typeface="HurmeGeometricSans3-SemiBold"/>
              </a:rPr>
              <a:t>“</a:t>
            </a:r>
            <a:endParaRPr sz="10000">
              <a:latin typeface="HurmeGeometricSans3-SemiBold"/>
              <a:cs typeface="HurmeGeometricSans3-SemiBold"/>
            </a:endParaRPr>
          </a:p>
        </p:txBody>
      </p:sp>
      <p:sp>
        <p:nvSpPr>
          <p:cNvPr id="10" name="object 4"/>
          <p:cNvSpPr txBox="1"/>
          <p:nvPr userDrawn="1"/>
        </p:nvSpPr>
        <p:spPr>
          <a:xfrm>
            <a:off x="7913689" y="1629398"/>
            <a:ext cx="565150" cy="1549400"/>
          </a:xfrm>
          <a:prstGeom prst="rect">
            <a:avLst/>
          </a:prstGeom>
        </p:spPr>
        <p:txBody>
          <a:bodyPr vert="horz" wrap="square" lIns="0" tIns="12700" rIns="0" bIns="0" rtlCol="0">
            <a:spAutoFit/>
          </a:bodyPr>
          <a:lstStyle/>
          <a:p>
            <a:pPr marL="12700">
              <a:lnSpc>
                <a:spcPct val="100000"/>
              </a:lnSpc>
              <a:spcBef>
                <a:spcPts val="100"/>
              </a:spcBef>
            </a:pPr>
            <a:r>
              <a:rPr sz="10000" b="1" dirty="0">
                <a:solidFill>
                  <a:srgbClr val="FFFFFF"/>
                </a:solidFill>
                <a:latin typeface="HurmeGeometricSans3-SemiBold"/>
                <a:cs typeface="HurmeGeometricSans3-SemiBold"/>
              </a:rPr>
              <a:t>”</a:t>
            </a:r>
            <a:endParaRPr sz="10000" dirty="0">
              <a:latin typeface="HurmeGeometricSans3-SemiBold"/>
              <a:cs typeface="HurmeGeometricSans3-SemiBold"/>
            </a:endParaRPr>
          </a:p>
        </p:txBody>
      </p:sp>
      <p:sp>
        <p:nvSpPr>
          <p:cNvPr id="3" name="Text Placeholder 2" title="Quote Name"/>
          <p:cNvSpPr>
            <a:spLocks noGrp="1"/>
          </p:cNvSpPr>
          <p:nvPr>
            <p:ph type="body" sz="quarter" idx="11" hasCustomPrompt="1"/>
          </p:nvPr>
        </p:nvSpPr>
        <p:spPr>
          <a:xfrm>
            <a:off x="1333500" y="5562600"/>
            <a:ext cx="2540000" cy="217488"/>
          </a:xfrm>
          <a:prstGeom prst="rect">
            <a:avLst/>
          </a:prstGeom>
        </p:spPr>
        <p:txBody>
          <a:bodyPr wrap="none" lIns="0" tIns="0" rIns="0" bIns="0"/>
          <a:lstStyle>
            <a:lvl1pPr>
              <a:defRPr sz="900" baseline="0">
                <a:solidFill>
                  <a:schemeClr val="tx2"/>
                </a:solidFill>
              </a:defRPr>
            </a:lvl1pPr>
          </a:lstStyle>
          <a:p>
            <a:pPr lvl="0"/>
            <a:r>
              <a:rPr lang="en-US" dirty="0"/>
              <a:t>FIRSTNAME LASTNAME</a:t>
            </a:r>
          </a:p>
        </p:txBody>
      </p:sp>
      <p:sp>
        <p:nvSpPr>
          <p:cNvPr id="16" name="Rectangle 15"/>
          <p:cNvSpPr/>
          <p:nvPr userDrawn="1"/>
        </p:nvSpPr>
        <p:spPr>
          <a:xfrm>
            <a:off x="642851" y="465513"/>
            <a:ext cx="1390996"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72" y="1407100"/>
            <a:ext cx="598323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7" name="Text Placeholder 6"/>
          <p:cNvSpPr>
            <a:spLocks noGrp="1"/>
          </p:cNvSpPr>
          <p:nvPr>
            <p:ph type="body" sz="quarter" idx="10" hasCustomPrompt="1"/>
          </p:nvPr>
        </p:nvSpPr>
        <p:spPr>
          <a:xfrm>
            <a:off x="663632" y="2482156"/>
            <a:ext cx="7022870" cy="2727325"/>
          </a:xfrm>
          <a:prstGeom prst="rect">
            <a:avLst/>
          </a:prstGeom>
        </p:spPr>
        <p:txBody>
          <a:bodyPr lIns="0" tIns="0" rIns="0" bIns="0"/>
          <a:lstStyle>
            <a:lvl1pPr>
              <a:lnSpc>
                <a:spcPts val="2800"/>
              </a:lnSpc>
              <a:defRPr sz="2400" b="0"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 Geometric Sans 3 SemiBold" charset="0"/>
                <a:ea typeface="Hurme Geometric Sans 3 SemiBold" charset="0"/>
                <a:cs typeface="Hurme Geometric Sans 3 SemiBold" charset="0"/>
              </a:defRPr>
            </a:lvl2pPr>
            <a:lvl3pPr>
              <a:defRPr sz="2400" b="1" i="0">
                <a:solidFill>
                  <a:schemeClr val="accent2"/>
                </a:solidFill>
                <a:latin typeface="Hurme Geometric Sans 3 SemiBold" charset="0"/>
                <a:ea typeface="Hurme Geometric Sans 3 SemiBold" charset="0"/>
                <a:cs typeface="Hurme Geometric Sans 3 SemiBold" charset="0"/>
              </a:defRPr>
            </a:lvl3pPr>
            <a:lvl4pPr>
              <a:defRPr sz="2400" b="1" i="0">
                <a:solidFill>
                  <a:schemeClr val="accent2"/>
                </a:solidFill>
                <a:latin typeface="Hurme Geometric Sans 3 SemiBold" charset="0"/>
                <a:ea typeface="Hurme Geometric Sans 3 SemiBold" charset="0"/>
                <a:cs typeface="Hurme Geometric Sans 3 SemiBold" charset="0"/>
              </a:defRPr>
            </a:lvl4pPr>
            <a:lvl5pPr>
              <a:defRPr sz="2400" b="1" i="0">
                <a:solidFill>
                  <a:schemeClr val="accent2"/>
                </a:solidFill>
                <a:latin typeface="Hurme Geometric Sans 3 SemiBold" charset="0"/>
                <a:ea typeface="Hurme Geometric Sans 3 SemiBold" charset="0"/>
                <a:cs typeface="Hurme Geometric Sans 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 </a:t>
            </a:r>
            <a:r>
              <a:rPr lang="en-US" dirty="0" err="1"/>
              <a:t>explam</a:t>
            </a:r>
            <a:r>
              <a:rPr lang="en-US" dirty="0"/>
              <a:t>, et quam </a:t>
            </a:r>
            <a:r>
              <a:rPr lang="en-US" dirty="0" err="1"/>
              <a:t>quiam</a:t>
            </a:r>
            <a:r>
              <a:rPr lang="en-US" dirty="0"/>
              <a:t>, </a:t>
            </a:r>
            <a:r>
              <a:rPr lang="en-US" dirty="0" err="1"/>
              <a:t>ilitas</a:t>
            </a:r>
            <a:r>
              <a:rPr lang="en-US" dirty="0"/>
              <a:t> </a:t>
            </a:r>
            <a:r>
              <a:rPr lang="en-US" dirty="0" err="1"/>
              <a:t>deliat</a:t>
            </a:r>
            <a:r>
              <a:rPr lang="en-US" dirty="0"/>
              <a:t> </a:t>
            </a:r>
            <a:r>
              <a:rPr lang="en-US" dirty="0" err="1"/>
              <a:t>quis</a:t>
            </a:r>
            <a:r>
              <a:rPr lang="en-US" dirty="0"/>
              <a:t> </a:t>
            </a:r>
            <a:r>
              <a:rPr lang="en-US" dirty="0" err="1"/>
              <a:t>escimodio</a:t>
            </a:r>
            <a:r>
              <a:rPr lang="en-US" dirty="0"/>
              <a:t>. </a:t>
            </a:r>
            <a:r>
              <a:rPr lang="en-US" dirty="0" err="1"/>
              <a:t>Ita</a:t>
            </a:r>
            <a:r>
              <a:rPr lang="en-US" dirty="0"/>
              <a:t> </a:t>
            </a:r>
            <a:r>
              <a:rPr lang="en-US" dirty="0" err="1"/>
              <a:t>cubalica</a:t>
            </a:r>
            <a:r>
              <a:rPr lang="en-US" dirty="0"/>
              <a:t> in rest, </a:t>
            </a:r>
            <a:r>
              <a:rPr lang="en-US" dirty="0" err="1"/>
              <a:t>tendit</a:t>
            </a:r>
            <a:r>
              <a:rPr lang="en-US" dirty="0"/>
              <a:t> </a:t>
            </a:r>
            <a:r>
              <a:rPr lang="en-US" dirty="0" err="1"/>
              <a:t>omnis</a:t>
            </a:r>
            <a:r>
              <a:rPr lang="en-US" dirty="0"/>
              <a:t> el </a:t>
            </a:r>
            <a:r>
              <a:rPr lang="en-US" dirty="0" err="1"/>
              <a:t>iuntur</a:t>
            </a:r>
            <a:r>
              <a:rPr lang="en-US" dirty="0"/>
              <a:t>, </a:t>
            </a:r>
            <a:r>
              <a:rPr lang="en-US" dirty="0" err="1"/>
              <a:t>quat</a:t>
            </a:r>
            <a:r>
              <a:rPr lang="en-US" dirty="0"/>
              <a:t>.</a:t>
            </a:r>
          </a:p>
        </p:txBody>
      </p:sp>
      <p:sp>
        <p:nvSpPr>
          <p:cNvPr id="5" name="object 4"/>
          <p:cNvSpPr txBox="1"/>
          <p:nvPr userDrawn="1"/>
        </p:nvSpPr>
        <p:spPr>
          <a:xfrm>
            <a:off x="7289210" y="583570"/>
            <a:ext cx="1586865"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lang="en-US" sz="800" spc="15" dirty="0">
                <a:solidFill>
                  <a:srgbClr val="636466"/>
                </a:solidFill>
                <a:latin typeface="Arial" panose="020B0604020202020204" pitchFamily="34" charset="0"/>
                <a:cs typeface="Arial" panose="020B0604020202020204" pitchFamily="34" charset="0"/>
              </a:rPr>
              <a:t>SECURIA</a:t>
            </a:r>
            <a:r>
              <a:rPr lang="en-US" sz="800" dirty="0">
                <a:solidFill>
                  <a:srgbClr val="636466"/>
                </a:solidFill>
                <a:latin typeface="Arial" panose="020B0604020202020204" pitchFamily="34" charset="0"/>
                <a:cs typeface="Arial" panose="020B0604020202020204" pitchFamily="34" charset="0"/>
              </a:rPr>
              <a:t>N</a:t>
            </a:r>
            <a:r>
              <a:rPr lang="en-US" sz="800" spc="40" dirty="0">
                <a:solidFill>
                  <a:srgbClr val="636466"/>
                </a:solidFill>
                <a:latin typeface="Arial" panose="020B0604020202020204" pitchFamily="34" charset="0"/>
                <a:cs typeface="Arial" panose="020B0604020202020204" pitchFamily="34" charset="0"/>
              </a:rPr>
              <a:t> </a:t>
            </a:r>
            <a:r>
              <a:rPr lang="en-US" sz="800" spc="15" dirty="0">
                <a:solidFill>
                  <a:srgbClr val="636466"/>
                </a:solidFill>
                <a:latin typeface="Arial" panose="020B0604020202020204" pitchFamily="34" charset="0"/>
                <a:cs typeface="Arial" panose="020B0604020202020204" pitchFamily="34" charset="0"/>
              </a:rPr>
              <a:t>FINANCIA</a:t>
            </a:r>
            <a:r>
              <a:rPr lang="en-US" sz="800" dirty="0">
                <a:solidFill>
                  <a:srgbClr val="636466"/>
                </a:solidFill>
                <a:latin typeface="Arial" panose="020B0604020202020204" pitchFamily="34" charset="0"/>
                <a:cs typeface="Arial" panose="020B0604020202020204" pitchFamily="34" charset="0"/>
              </a:rPr>
              <a:t>L   </a:t>
            </a:r>
            <a:r>
              <a:rPr lang="en-US" sz="800" spc="75" dirty="0">
                <a:solidFill>
                  <a:srgbClr val="636466"/>
                </a:solidFill>
                <a:latin typeface="Arial" panose="020B0604020202020204" pitchFamily="34" charset="0"/>
                <a:cs typeface="Arial" panose="020B0604020202020204" pitchFamily="34" charset="0"/>
              </a:rPr>
              <a:t> </a:t>
            </a:r>
            <a:r>
              <a:rPr lang="en-US"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sp>
        <p:nvSpPr>
          <p:cNvPr id="6" name="Rectangle 5"/>
          <p:cNvSpPr/>
          <p:nvPr userDrawn="1"/>
        </p:nvSpPr>
        <p:spPr>
          <a:xfrm>
            <a:off x="642851" y="465513"/>
            <a:ext cx="1390996"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02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72" y="1407100"/>
            <a:ext cx="3939253"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7" name="Text Placeholder 6"/>
          <p:cNvSpPr>
            <a:spLocks noGrp="1"/>
          </p:cNvSpPr>
          <p:nvPr>
            <p:ph type="body" sz="quarter" idx="10" hasCustomPrompt="1"/>
          </p:nvPr>
        </p:nvSpPr>
        <p:spPr>
          <a:xfrm>
            <a:off x="663632" y="2482156"/>
            <a:ext cx="3854393" cy="3080444"/>
          </a:xfrm>
          <a:prstGeom prst="rect">
            <a:avLst/>
          </a:prstGeom>
        </p:spPr>
        <p:txBody>
          <a:bodyPr lIns="0" tIns="0" rIns="0" bIns="0"/>
          <a:lstStyle>
            <a:lvl1pPr>
              <a:lnSpc>
                <a:spcPts val="2800"/>
              </a:lnSpc>
              <a:defRPr sz="2400" b="0" i="0" spc="-100" baseline="0">
                <a:solidFill>
                  <a:schemeClr val="tx1"/>
                </a:solidFill>
                <a:latin typeface="Hurme Geometric Sans 3 SemiBold" charset="0"/>
                <a:ea typeface="Hurme Geometric Sans 3 SemiBold" charset="0"/>
                <a:cs typeface="Hurme Geometric Sans 3 SemiBold" charset="0"/>
              </a:defRPr>
            </a:lvl1pPr>
            <a:lvl2pPr>
              <a:defRPr sz="2400" b="1" i="0">
                <a:solidFill>
                  <a:schemeClr val="accent2"/>
                </a:solidFill>
                <a:latin typeface="Hurme Geometric Sans 3 SemiBold" charset="0"/>
                <a:ea typeface="Hurme Geometric Sans 3 SemiBold" charset="0"/>
                <a:cs typeface="Hurme Geometric Sans 3 SemiBold" charset="0"/>
              </a:defRPr>
            </a:lvl2pPr>
            <a:lvl3pPr>
              <a:defRPr sz="2400" b="1" i="0">
                <a:solidFill>
                  <a:schemeClr val="accent2"/>
                </a:solidFill>
                <a:latin typeface="Hurme Geometric Sans 3 SemiBold" charset="0"/>
                <a:ea typeface="Hurme Geometric Sans 3 SemiBold" charset="0"/>
                <a:cs typeface="Hurme Geometric Sans 3 SemiBold" charset="0"/>
              </a:defRPr>
            </a:lvl3pPr>
            <a:lvl4pPr>
              <a:defRPr sz="2400" b="1" i="0">
                <a:solidFill>
                  <a:schemeClr val="accent2"/>
                </a:solidFill>
                <a:latin typeface="Hurme Geometric Sans 3 SemiBold" charset="0"/>
                <a:ea typeface="Hurme Geometric Sans 3 SemiBold" charset="0"/>
                <a:cs typeface="Hurme Geometric Sans 3 SemiBold" charset="0"/>
              </a:defRPr>
            </a:lvl4pPr>
            <a:lvl5pPr>
              <a:defRPr sz="2400" b="1" i="0">
                <a:solidFill>
                  <a:schemeClr val="accent2"/>
                </a:solidFill>
                <a:latin typeface="Hurme Geometric Sans 3 SemiBold" charset="0"/>
                <a:ea typeface="Hurme Geometric Sans 3 SemiBold" charset="0"/>
                <a:cs typeface="Hurme Geometric Sans 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5" name="Chart Placeholder 4"/>
          <p:cNvSpPr>
            <a:spLocks noGrp="1"/>
          </p:cNvSpPr>
          <p:nvPr>
            <p:ph type="chart" sz="quarter" idx="11"/>
          </p:nvPr>
        </p:nvSpPr>
        <p:spPr>
          <a:xfrm>
            <a:off x="4619625" y="2000250"/>
            <a:ext cx="4295775" cy="3802063"/>
          </a:xfrm>
          <a:prstGeom prst="rect">
            <a:avLst/>
          </a:prstGeom>
        </p:spPr>
        <p:txBody>
          <a:bodyPr/>
          <a:lstStyle>
            <a:lvl1pPr>
              <a:defRPr sz="1200"/>
            </a:lvl1pPr>
          </a:lstStyle>
          <a:p>
            <a:endParaRPr lang="en-US" dirty="0"/>
          </a:p>
        </p:txBody>
      </p:sp>
      <p:sp>
        <p:nvSpPr>
          <p:cNvPr id="6" name="object 4"/>
          <p:cNvSpPr txBox="1"/>
          <p:nvPr userDrawn="1"/>
        </p:nvSpPr>
        <p:spPr>
          <a:xfrm>
            <a:off x="7289210" y="583570"/>
            <a:ext cx="1586865"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lang="en-US" sz="800" spc="15" dirty="0">
                <a:solidFill>
                  <a:srgbClr val="636466"/>
                </a:solidFill>
                <a:latin typeface="Arial" panose="020B0604020202020204" pitchFamily="34" charset="0"/>
                <a:cs typeface="Arial" panose="020B0604020202020204" pitchFamily="34" charset="0"/>
              </a:rPr>
              <a:t>SECURIA</a:t>
            </a:r>
            <a:r>
              <a:rPr lang="en-US" sz="800" dirty="0">
                <a:solidFill>
                  <a:srgbClr val="636466"/>
                </a:solidFill>
                <a:latin typeface="Arial" panose="020B0604020202020204" pitchFamily="34" charset="0"/>
                <a:cs typeface="Arial" panose="020B0604020202020204" pitchFamily="34" charset="0"/>
              </a:rPr>
              <a:t>N</a:t>
            </a:r>
            <a:r>
              <a:rPr lang="en-US" sz="800" spc="40" dirty="0">
                <a:solidFill>
                  <a:srgbClr val="636466"/>
                </a:solidFill>
                <a:latin typeface="Arial" panose="020B0604020202020204" pitchFamily="34" charset="0"/>
                <a:cs typeface="Arial" panose="020B0604020202020204" pitchFamily="34" charset="0"/>
              </a:rPr>
              <a:t> </a:t>
            </a:r>
            <a:r>
              <a:rPr lang="en-US" sz="800" spc="15" dirty="0">
                <a:solidFill>
                  <a:srgbClr val="636466"/>
                </a:solidFill>
                <a:latin typeface="Arial" panose="020B0604020202020204" pitchFamily="34" charset="0"/>
                <a:cs typeface="Arial" panose="020B0604020202020204" pitchFamily="34" charset="0"/>
              </a:rPr>
              <a:t>FINANCIA</a:t>
            </a:r>
            <a:r>
              <a:rPr lang="en-US" sz="800" dirty="0">
                <a:solidFill>
                  <a:srgbClr val="636466"/>
                </a:solidFill>
                <a:latin typeface="Arial" panose="020B0604020202020204" pitchFamily="34" charset="0"/>
                <a:cs typeface="Arial" panose="020B0604020202020204" pitchFamily="34" charset="0"/>
              </a:rPr>
              <a:t>L   </a:t>
            </a:r>
            <a:r>
              <a:rPr lang="en-US" sz="800" spc="75" dirty="0">
                <a:solidFill>
                  <a:srgbClr val="636466"/>
                </a:solidFill>
                <a:latin typeface="Arial" panose="020B0604020202020204" pitchFamily="34" charset="0"/>
                <a:cs typeface="Arial" panose="020B0604020202020204" pitchFamily="34" charset="0"/>
              </a:rPr>
              <a:t> </a:t>
            </a:r>
            <a:r>
              <a:rPr lang="en-US"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sp>
        <p:nvSpPr>
          <p:cNvPr id="8" name="Rectangle 7"/>
          <p:cNvSpPr/>
          <p:nvPr userDrawn="1"/>
        </p:nvSpPr>
        <p:spPr>
          <a:xfrm>
            <a:off x="642851" y="465513"/>
            <a:ext cx="1390996"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72" y="1407100"/>
            <a:ext cx="598323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7" name="Text Placeholder 6"/>
          <p:cNvSpPr>
            <a:spLocks noGrp="1"/>
          </p:cNvSpPr>
          <p:nvPr>
            <p:ph type="body" sz="quarter" idx="10" hasCustomPrompt="1"/>
          </p:nvPr>
        </p:nvSpPr>
        <p:spPr>
          <a:xfrm>
            <a:off x="680258" y="2482156"/>
            <a:ext cx="7022870" cy="2727325"/>
          </a:xfrm>
          <a:prstGeom prst="rect">
            <a:avLst/>
          </a:prstGeom>
        </p:spPr>
        <p:txBody>
          <a:bodyPr lIns="0" tIns="0" rIns="0" bIns="0"/>
          <a:lstStyle>
            <a:lvl1pPr marL="176213" indent="-176213">
              <a:lnSpc>
                <a:spcPts val="2600"/>
              </a:lnSpc>
              <a:buFont typeface="Arial" charset="0"/>
              <a:buChar char="•"/>
              <a:tabLst/>
              <a:defRPr sz="2400" b="0"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 Geometric Sans 3 SemiBold" charset="0"/>
                <a:ea typeface="Hurme Geometric Sans 3 SemiBold" charset="0"/>
                <a:cs typeface="Hurme Geometric Sans 3 SemiBold" charset="0"/>
              </a:defRPr>
            </a:lvl2pPr>
            <a:lvl3pPr>
              <a:defRPr sz="2400" b="1" i="0">
                <a:solidFill>
                  <a:schemeClr val="accent2"/>
                </a:solidFill>
                <a:latin typeface="Hurme Geometric Sans 3 SemiBold" charset="0"/>
                <a:ea typeface="Hurme Geometric Sans 3 SemiBold" charset="0"/>
                <a:cs typeface="Hurme Geometric Sans 3 SemiBold" charset="0"/>
              </a:defRPr>
            </a:lvl3pPr>
            <a:lvl4pPr>
              <a:defRPr sz="2400" b="1" i="0">
                <a:solidFill>
                  <a:schemeClr val="accent2"/>
                </a:solidFill>
                <a:latin typeface="Hurme Geometric Sans 3 SemiBold" charset="0"/>
                <a:ea typeface="Hurme Geometric Sans 3 SemiBold" charset="0"/>
                <a:cs typeface="Hurme Geometric Sans 3 SemiBold" charset="0"/>
              </a:defRPr>
            </a:lvl4pPr>
            <a:lvl5pPr>
              <a:defRPr sz="2400" b="1" i="0">
                <a:solidFill>
                  <a:schemeClr val="accent2"/>
                </a:solidFill>
                <a:latin typeface="Hurme Geometric Sans 3 SemiBold" charset="0"/>
                <a:ea typeface="Hurme Geometric Sans 3 SemiBold" charset="0"/>
                <a:cs typeface="Hurme Geometric Sans 3 SemiBold" charset="0"/>
              </a:defRPr>
            </a:lvl5pPr>
          </a:lstStyle>
          <a:p>
            <a:pPr lvl="0"/>
            <a:r>
              <a:rPr lang="en-US" dirty="0"/>
              <a:t>Bullet copy 24/26 </a:t>
            </a:r>
            <a:r>
              <a:rPr lang="en-US" dirty="0" err="1"/>
              <a:t>Hurme</a:t>
            </a:r>
            <a:r>
              <a:rPr lang="en-US" dirty="0"/>
              <a:t> 3 Semi Bold.</a:t>
            </a:r>
          </a:p>
          <a:p>
            <a:pPr lvl="0"/>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endParaRPr lang="en-US" dirty="0"/>
          </a:p>
          <a:p>
            <a:pPr lvl="0"/>
            <a:r>
              <a:rPr lang="en-US" dirty="0"/>
              <a:t>Et quam, cup et </a:t>
            </a:r>
            <a:r>
              <a:rPr lang="en-US" dirty="0" err="1"/>
              <a:t>ra</a:t>
            </a:r>
            <a:r>
              <a:rPr lang="en-US" dirty="0"/>
              <a:t> </a:t>
            </a:r>
            <a:r>
              <a:rPr lang="en-US" dirty="0" err="1"/>
              <a:t>peleceped</a:t>
            </a:r>
            <a:r>
              <a:rPr lang="en-US" dirty="0"/>
              <a:t> </a:t>
            </a:r>
            <a:r>
              <a:rPr lang="en-US" dirty="0" err="1"/>
              <a:t>magnat</a:t>
            </a:r>
            <a:r>
              <a:rPr lang="en-US" dirty="0"/>
              <a:t>.</a:t>
            </a:r>
          </a:p>
          <a:p>
            <a:pPr lvl="0"/>
            <a:r>
              <a:rPr lang="en-US" dirty="0" err="1"/>
              <a:t>Ebis</a:t>
            </a:r>
            <a:r>
              <a:rPr lang="en-US" dirty="0"/>
              <a:t> </a:t>
            </a:r>
            <a:r>
              <a:rPr lang="en-US" dirty="0" err="1"/>
              <a:t>veniet</a:t>
            </a:r>
            <a:r>
              <a:rPr lang="en-US" dirty="0"/>
              <a:t> quo </a:t>
            </a:r>
            <a:r>
              <a:rPr lang="en-US" dirty="0" err="1"/>
              <a:t>quatur</a:t>
            </a:r>
            <a:r>
              <a:rPr lang="en-US" dirty="0"/>
              <a:t>, </a:t>
            </a:r>
            <a:r>
              <a:rPr lang="en-US" dirty="0" err="1"/>
              <a:t>optius</a:t>
            </a:r>
            <a:r>
              <a:rPr lang="en-US" dirty="0"/>
              <a:t> </a:t>
            </a:r>
            <a:r>
              <a:rPr lang="en-US" dirty="0" err="1"/>
              <a:t>velent</a:t>
            </a:r>
            <a:r>
              <a:rPr lang="en-US" dirty="0"/>
              <a:t>.</a:t>
            </a:r>
          </a:p>
          <a:p>
            <a:pPr lvl="0"/>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a:t>
            </a:r>
          </a:p>
        </p:txBody>
      </p:sp>
      <p:sp>
        <p:nvSpPr>
          <p:cNvPr id="5" name="object 4"/>
          <p:cNvSpPr txBox="1"/>
          <p:nvPr userDrawn="1"/>
        </p:nvSpPr>
        <p:spPr>
          <a:xfrm>
            <a:off x="7289210" y="583570"/>
            <a:ext cx="1586865"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lang="en-US" sz="800" spc="15" dirty="0">
                <a:solidFill>
                  <a:srgbClr val="636466"/>
                </a:solidFill>
                <a:latin typeface="Arial" panose="020B0604020202020204" pitchFamily="34" charset="0"/>
                <a:cs typeface="Arial" panose="020B0604020202020204" pitchFamily="34" charset="0"/>
              </a:rPr>
              <a:t>SECURIA</a:t>
            </a:r>
            <a:r>
              <a:rPr lang="en-US" sz="800" dirty="0">
                <a:solidFill>
                  <a:srgbClr val="636466"/>
                </a:solidFill>
                <a:latin typeface="Arial" panose="020B0604020202020204" pitchFamily="34" charset="0"/>
                <a:cs typeface="Arial" panose="020B0604020202020204" pitchFamily="34" charset="0"/>
              </a:rPr>
              <a:t>N</a:t>
            </a:r>
            <a:r>
              <a:rPr lang="en-US" sz="800" spc="40" dirty="0">
                <a:solidFill>
                  <a:srgbClr val="636466"/>
                </a:solidFill>
                <a:latin typeface="Arial" panose="020B0604020202020204" pitchFamily="34" charset="0"/>
                <a:cs typeface="Arial" panose="020B0604020202020204" pitchFamily="34" charset="0"/>
              </a:rPr>
              <a:t> </a:t>
            </a:r>
            <a:r>
              <a:rPr lang="en-US" sz="800" spc="15" dirty="0">
                <a:solidFill>
                  <a:srgbClr val="636466"/>
                </a:solidFill>
                <a:latin typeface="Arial" panose="020B0604020202020204" pitchFamily="34" charset="0"/>
                <a:cs typeface="Arial" panose="020B0604020202020204" pitchFamily="34" charset="0"/>
              </a:rPr>
              <a:t>FINANCIA</a:t>
            </a:r>
            <a:r>
              <a:rPr lang="en-US" sz="800" dirty="0">
                <a:solidFill>
                  <a:srgbClr val="636466"/>
                </a:solidFill>
                <a:latin typeface="Arial" panose="020B0604020202020204" pitchFamily="34" charset="0"/>
                <a:cs typeface="Arial" panose="020B0604020202020204" pitchFamily="34" charset="0"/>
              </a:rPr>
              <a:t>L   </a:t>
            </a:r>
            <a:r>
              <a:rPr lang="en-US" sz="800" spc="75" dirty="0">
                <a:solidFill>
                  <a:srgbClr val="636466"/>
                </a:solidFill>
                <a:latin typeface="Arial" panose="020B0604020202020204" pitchFamily="34" charset="0"/>
                <a:cs typeface="Arial" panose="020B0604020202020204" pitchFamily="34" charset="0"/>
              </a:rPr>
              <a:t> </a:t>
            </a:r>
            <a:r>
              <a:rPr lang="en-US"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sp>
        <p:nvSpPr>
          <p:cNvPr id="6" name="Rectangle 5"/>
          <p:cNvSpPr/>
          <p:nvPr userDrawn="1"/>
        </p:nvSpPr>
        <p:spPr>
          <a:xfrm>
            <a:off x="642851" y="465513"/>
            <a:ext cx="1390996"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72" y="1407100"/>
            <a:ext cx="598323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7" name="Text Placeholder 6"/>
          <p:cNvSpPr>
            <a:spLocks noGrp="1"/>
          </p:cNvSpPr>
          <p:nvPr>
            <p:ph type="body" sz="quarter" idx="10" hasCustomPrompt="1"/>
          </p:nvPr>
        </p:nvSpPr>
        <p:spPr>
          <a:xfrm>
            <a:off x="663632" y="2482156"/>
            <a:ext cx="7805680"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 Geometric Sans 3 SemiBold" charset="0"/>
                <a:ea typeface="Hurme Geometric Sans 3 SemiBold" charset="0"/>
                <a:cs typeface="Hurme Geometric Sans 3 SemiBold" charset="0"/>
              </a:defRPr>
            </a:lvl2pPr>
            <a:lvl3pPr>
              <a:defRPr sz="2400" b="1" i="0">
                <a:solidFill>
                  <a:schemeClr val="accent2"/>
                </a:solidFill>
                <a:latin typeface="Hurme Geometric Sans 3 SemiBold" charset="0"/>
                <a:ea typeface="Hurme Geometric Sans 3 SemiBold" charset="0"/>
                <a:cs typeface="Hurme Geometric Sans 3 SemiBold" charset="0"/>
              </a:defRPr>
            </a:lvl3pPr>
            <a:lvl4pPr>
              <a:defRPr sz="2400" b="1" i="0">
                <a:solidFill>
                  <a:schemeClr val="accent2"/>
                </a:solidFill>
                <a:latin typeface="Hurme Geometric Sans 3 SemiBold" charset="0"/>
                <a:ea typeface="Hurme Geometric Sans 3 SemiBold" charset="0"/>
                <a:cs typeface="Hurme Geometric Sans 3 SemiBold" charset="0"/>
              </a:defRPr>
            </a:lvl4pPr>
            <a:lvl5pPr>
              <a:defRPr sz="2400" b="1" i="0">
                <a:solidFill>
                  <a:schemeClr val="accent2"/>
                </a:solidFill>
                <a:latin typeface="Hurme Geometric Sans 3 SemiBold" charset="0"/>
                <a:ea typeface="Hurme Geometric Sans 3 SemiBold" charset="0"/>
                <a:cs typeface="Hurme Geometric Sans 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685799" y="3595645"/>
            <a:ext cx="7783513"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 Geometric Sans 3 SemiBold" charset="0"/>
                <a:ea typeface="Hurme Geometric Sans 3 SemiBold" charset="0"/>
                <a:cs typeface="Hurme Geometric Sans 3 SemiBold" charset="0"/>
              </a:defRPr>
            </a:lvl2pPr>
            <a:lvl3pPr>
              <a:lnSpc>
                <a:spcPts val="2200"/>
              </a:lnSpc>
              <a:defRPr b="1" i="0">
                <a:latin typeface="Hurme Geometric Sans 3 SemiBold" charset="0"/>
                <a:ea typeface="Hurme Geometric Sans 3 SemiBold" charset="0"/>
                <a:cs typeface="Hurme Geometric Sans 3 SemiBold" charset="0"/>
              </a:defRPr>
            </a:lvl3pPr>
            <a:lvl4pPr>
              <a:lnSpc>
                <a:spcPts val="2200"/>
              </a:lnSpc>
              <a:defRPr b="1" i="0">
                <a:latin typeface="Hurme Geometric Sans 3 SemiBold" charset="0"/>
                <a:ea typeface="Hurme Geometric Sans 3 SemiBold" charset="0"/>
                <a:cs typeface="Hurme Geometric Sans 3 SemiBold" charset="0"/>
              </a:defRPr>
            </a:lvl4pPr>
            <a:lvl5pPr>
              <a:lnSpc>
                <a:spcPts val="2200"/>
              </a:lnSpc>
              <a:defRPr b="1" i="0">
                <a:latin typeface="Hurme Geometric Sans 3 SemiBold" charset="0"/>
                <a:ea typeface="Hurme Geometric Sans 3 SemiBold" charset="0"/>
                <a:cs typeface="Hurme Geometric Sans 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6" name="object 4"/>
          <p:cNvSpPr txBox="1"/>
          <p:nvPr userDrawn="1"/>
        </p:nvSpPr>
        <p:spPr>
          <a:xfrm>
            <a:off x="7289210" y="583570"/>
            <a:ext cx="1586865"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lang="en-US" sz="800" spc="15" dirty="0">
                <a:solidFill>
                  <a:srgbClr val="636466"/>
                </a:solidFill>
                <a:latin typeface="Arial" panose="020B0604020202020204" pitchFamily="34" charset="0"/>
                <a:cs typeface="Arial" panose="020B0604020202020204" pitchFamily="34" charset="0"/>
              </a:rPr>
              <a:t>SECURIA</a:t>
            </a:r>
            <a:r>
              <a:rPr lang="en-US" sz="800" dirty="0">
                <a:solidFill>
                  <a:srgbClr val="636466"/>
                </a:solidFill>
                <a:latin typeface="Arial" panose="020B0604020202020204" pitchFamily="34" charset="0"/>
                <a:cs typeface="Arial" panose="020B0604020202020204" pitchFamily="34" charset="0"/>
              </a:rPr>
              <a:t>N</a:t>
            </a:r>
            <a:r>
              <a:rPr lang="en-US" sz="800" spc="40" dirty="0">
                <a:solidFill>
                  <a:srgbClr val="636466"/>
                </a:solidFill>
                <a:latin typeface="Arial" panose="020B0604020202020204" pitchFamily="34" charset="0"/>
                <a:cs typeface="Arial" panose="020B0604020202020204" pitchFamily="34" charset="0"/>
              </a:rPr>
              <a:t> </a:t>
            </a:r>
            <a:r>
              <a:rPr lang="en-US" sz="800" spc="15" dirty="0">
                <a:solidFill>
                  <a:srgbClr val="636466"/>
                </a:solidFill>
                <a:latin typeface="Arial" panose="020B0604020202020204" pitchFamily="34" charset="0"/>
                <a:cs typeface="Arial" panose="020B0604020202020204" pitchFamily="34" charset="0"/>
              </a:rPr>
              <a:t>FINANCIA</a:t>
            </a:r>
            <a:r>
              <a:rPr lang="en-US" sz="800" dirty="0">
                <a:solidFill>
                  <a:srgbClr val="636466"/>
                </a:solidFill>
                <a:latin typeface="Arial" panose="020B0604020202020204" pitchFamily="34" charset="0"/>
                <a:cs typeface="Arial" panose="020B0604020202020204" pitchFamily="34" charset="0"/>
              </a:rPr>
              <a:t>L   </a:t>
            </a:r>
            <a:r>
              <a:rPr lang="en-US" sz="800" spc="75" dirty="0">
                <a:solidFill>
                  <a:srgbClr val="636466"/>
                </a:solidFill>
                <a:latin typeface="Arial" panose="020B0604020202020204" pitchFamily="34" charset="0"/>
                <a:cs typeface="Arial" panose="020B0604020202020204" pitchFamily="34" charset="0"/>
              </a:rPr>
              <a:t> </a:t>
            </a:r>
            <a:r>
              <a:rPr lang="en-US"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sp>
        <p:nvSpPr>
          <p:cNvPr id="8" name="Rectangle 7"/>
          <p:cNvSpPr/>
          <p:nvPr userDrawn="1"/>
        </p:nvSpPr>
        <p:spPr>
          <a:xfrm>
            <a:off x="642851" y="465513"/>
            <a:ext cx="1390996"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Title Slide">
    <p:spTree>
      <p:nvGrpSpPr>
        <p:cNvPr id="1" name=""/>
        <p:cNvGrpSpPr/>
        <p:nvPr/>
      </p:nvGrpSpPr>
      <p:grpSpPr>
        <a:xfrm>
          <a:off x="0" y="0"/>
          <a:ext cx="0" cy="0"/>
          <a:chOff x="0" y="0"/>
          <a:chExt cx="0" cy="0"/>
        </a:xfrm>
      </p:grpSpPr>
      <p:sp>
        <p:nvSpPr>
          <p:cNvPr id="17" name="Picture Placeholder 2"/>
          <p:cNvSpPr>
            <a:spLocks noGrp="1"/>
          </p:cNvSpPr>
          <p:nvPr>
            <p:ph type="pic" sz="quarter" idx="10"/>
          </p:nvPr>
        </p:nvSpPr>
        <p:spPr>
          <a:xfrm>
            <a:off x="4619624" y="0"/>
            <a:ext cx="4524375" cy="6858000"/>
          </a:xfrm>
          <a:prstGeom prst="rect">
            <a:avLst/>
          </a:prstGeom>
        </p:spPr>
        <p:txBody>
          <a:bodyPr wrap="none" anchor="ctr" anchorCtr="0"/>
          <a:lstStyle>
            <a:lvl1pPr>
              <a:defRPr sz="1200"/>
            </a:lvl1pPr>
          </a:lstStyle>
          <a:p>
            <a:endParaRPr lang="en-US"/>
          </a:p>
        </p:txBody>
      </p:sp>
      <p:sp>
        <p:nvSpPr>
          <p:cNvPr id="23" name="Text Placeholder 16"/>
          <p:cNvSpPr>
            <a:spLocks noGrp="1"/>
          </p:cNvSpPr>
          <p:nvPr>
            <p:ph type="body" sz="quarter" idx="11" hasCustomPrompt="1"/>
          </p:nvPr>
        </p:nvSpPr>
        <p:spPr>
          <a:xfrm>
            <a:off x="685921" y="3759061"/>
            <a:ext cx="3133725" cy="224420"/>
          </a:xfrm>
          <a:prstGeom prst="rect">
            <a:avLst/>
          </a:prstGeom>
        </p:spPr>
        <p:txBody>
          <a:bodyPr wrap="none" lIns="0" tIns="0" rIns="0" bIns="0"/>
          <a:lstStyle>
            <a:lvl1pPr>
              <a:defRPr sz="1400" b="1" i="0" spc="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a:lnSpc>
                <a:spcPts val="1600"/>
              </a:lnSpc>
              <a:spcBef>
                <a:spcPts val="0"/>
              </a:spcBef>
            </a:pPr>
            <a:r>
              <a:rPr lang="en-US" sz="1400" dirty="0">
                <a:solidFill>
                  <a:schemeClr val="tx2"/>
                </a:solidFill>
              </a:rPr>
              <a:t>Presenter Name 1 </a:t>
            </a:r>
            <a:r>
              <a:rPr lang="en-US" sz="1400" dirty="0" err="1">
                <a:solidFill>
                  <a:schemeClr val="tx2"/>
                </a:solidFill>
              </a:rPr>
              <a:t>SemiBold</a:t>
            </a:r>
            <a:endParaRPr lang="en-US" sz="1400" dirty="0">
              <a:solidFill>
                <a:schemeClr val="tx2"/>
              </a:solidFill>
            </a:endParaRPr>
          </a:p>
        </p:txBody>
      </p:sp>
      <p:sp>
        <p:nvSpPr>
          <p:cNvPr id="24" name="Text Placeholder 26"/>
          <p:cNvSpPr>
            <a:spLocks noGrp="1"/>
          </p:cNvSpPr>
          <p:nvPr>
            <p:ph type="body" sz="quarter" idx="16" hasCustomPrompt="1"/>
          </p:nvPr>
        </p:nvSpPr>
        <p:spPr>
          <a:xfrm>
            <a:off x="685362" y="3987505"/>
            <a:ext cx="3134284" cy="212083"/>
          </a:xfrm>
          <a:prstGeom prst="rect">
            <a:avLst/>
          </a:prstGeom>
        </p:spPr>
        <p:txBody>
          <a:bodyPr lIns="0" tIns="0" rIns="0" bIns="0"/>
          <a:lstStyle>
            <a:lvl1pPr>
              <a:defRPr sz="1400" b="0" i="0" spc="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14/16 </a:t>
            </a:r>
            <a:r>
              <a:rPr lang="en-US" dirty="0" err="1"/>
              <a:t>Hurme</a:t>
            </a:r>
            <a:r>
              <a:rPr lang="en-US" dirty="0"/>
              <a:t> 3 </a:t>
            </a:r>
            <a:r>
              <a:rPr lang="en-US" dirty="0" err="1"/>
              <a:t>Reg</a:t>
            </a:r>
            <a:endParaRPr lang="en-US" dirty="0"/>
          </a:p>
        </p:txBody>
      </p:sp>
      <p:sp>
        <p:nvSpPr>
          <p:cNvPr id="25" name="Text Placeholder 16"/>
          <p:cNvSpPr>
            <a:spLocks noGrp="1"/>
          </p:cNvSpPr>
          <p:nvPr>
            <p:ph type="body" sz="quarter" idx="17" hasCustomPrompt="1"/>
          </p:nvPr>
        </p:nvSpPr>
        <p:spPr>
          <a:xfrm>
            <a:off x="685921" y="4274447"/>
            <a:ext cx="3133725" cy="224420"/>
          </a:xfrm>
          <a:prstGeom prst="rect">
            <a:avLst/>
          </a:prstGeom>
        </p:spPr>
        <p:txBody>
          <a:bodyPr wrap="none" lIns="0" tIns="0" rIns="0" bIns="0"/>
          <a:lstStyle>
            <a:lvl1pPr>
              <a:defRPr sz="1400" b="1" i="0" spc="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a:lnSpc>
                <a:spcPts val="1600"/>
              </a:lnSpc>
              <a:spcBef>
                <a:spcPts val="0"/>
              </a:spcBef>
            </a:pPr>
            <a:r>
              <a:rPr lang="en-US" sz="1400" dirty="0">
                <a:solidFill>
                  <a:schemeClr val="tx2"/>
                </a:solidFill>
              </a:rPr>
              <a:t>Presenter Name 1 </a:t>
            </a:r>
            <a:r>
              <a:rPr lang="en-US" sz="1400" dirty="0" err="1">
                <a:solidFill>
                  <a:schemeClr val="tx2"/>
                </a:solidFill>
              </a:rPr>
              <a:t>SemiBold</a:t>
            </a:r>
            <a:endParaRPr lang="en-US" sz="1400" dirty="0">
              <a:solidFill>
                <a:schemeClr val="tx2"/>
              </a:solidFill>
            </a:endParaRPr>
          </a:p>
        </p:txBody>
      </p:sp>
      <p:sp>
        <p:nvSpPr>
          <p:cNvPr id="26" name="Text Placeholder 26"/>
          <p:cNvSpPr>
            <a:spLocks noGrp="1"/>
          </p:cNvSpPr>
          <p:nvPr>
            <p:ph type="body" sz="quarter" idx="18" hasCustomPrompt="1"/>
          </p:nvPr>
        </p:nvSpPr>
        <p:spPr>
          <a:xfrm>
            <a:off x="685362" y="4502891"/>
            <a:ext cx="3134284" cy="212083"/>
          </a:xfrm>
          <a:prstGeom prst="rect">
            <a:avLst/>
          </a:prstGeom>
        </p:spPr>
        <p:txBody>
          <a:bodyPr lIns="0" tIns="0" rIns="0" bIns="0"/>
          <a:lstStyle>
            <a:lvl1pPr>
              <a:defRPr sz="1400" b="0" i="0" spc="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14/16 </a:t>
            </a:r>
            <a:r>
              <a:rPr lang="en-US" dirty="0" err="1"/>
              <a:t>Hurme</a:t>
            </a:r>
            <a:r>
              <a:rPr lang="en-US" dirty="0"/>
              <a:t> 3 </a:t>
            </a:r>
            <a:r>
              <a:rPr lang="en-US" dirty="0" err="1"/>
              <a:t>Reg</a:t>
            </a:r>
            <a:endParaRPr lang="en-US" dirty="0"/>
          </a:p>
        </p:txBody>
      </p:sp>
      <p:sp>
        <p:nvSpPr>
          <p:cNvPr id="27" name="Text Placeholder 16"/>
          <p:cNvSpPr>
            <a:spLocks noGrp="1"/>
          </p:cNvSpPr>
          <p:nvPr>
            <p:ph type="body" sz="quarter" idx="19" hasCustomPrompt="1"/>
          </p:nvPr>
        </p:nvSpPr>
        <p:spPr>
          <a:xfrm>
            <a:off x="685921" y="4781528"/>
            <a:ext cx="3133725" cy="224420"/>
          </a:xfrm>
          <a:prstGeom prst="rect">
            <a:avLst/>
          </a:prstGeom>
        </p:spPr>
        <p:txBody>
          <a:bodyPr wrap="none" lIns="0" tIns="0" rIns="0" bIns="0"/>
          <a:lstStyle>
            <a:lvl1pPr>
              <a:defRPr sz="1400" b="1" i="0" spc="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a:lnSpc>
                <a:spcPts val="1600"/>
              </a:lnSpc>
              <a:spcBef>
                <a:spcPts val="0"/>
              </a:spcBef>
            </a:pPr>
            <a:r>
              <a:rPr lang="en-US" sz="1400" dirty="0">
                <a:solidFill>
                  <a:schemeClr val="tx2"/>
                </a:solidFill>
              </a:rPr>
              <a:t>Presenter Name 1 </a:t>
            </a:r>
            <a:r>
              <a:rPr lang="en-US" sz="1400" dirty="0" err="1">
                <a:solidFill>
                  <a:schemeClr val="tx2"/>
                </a:solidFill>
              </a:rPr>
              <a:t>SemiBold</a:t>
            </a:r>
            <a:endParaRPr lang="en-US" sz="1400" dirty="0">
              <a:solidFill>
                <a:schemeClr val="tx2"/>
              </a:solidFill>
            </a:endParaRPr>
          </a:p>
        </p:txBody>
      </p:sp>
      <p:sp>
        <p:nvSpPr>
          <p:cNvPr id="28" name="Text Placeholder 26"/>
          <p:cNvSpPr>
            <a:spLocks noGrp="1"/>
          </p:cNvSpPr>
          <p:nvPr>
            <p:ph type="body" sz="quarter" idx="20" hasCustomPrompt="1"/>
          </p:nvPr>
        </p:nvSpPr>
        <p:spPr>
          <a:xfrm>
            <a:off x="685362" y="5009972"/>
            <a:ext cx="3134284" cy="212083"/>
          </a:xfrm>
          <a:prstGeom prst="rect">
            <a:avLst/>
          </a:prstGeom>
        </p:spPr>
        <p:txBody>
          <a:bodyPr lIns="0" tIns="0" rIns="0" bIns="0"/>
          <a:lstStyle>
            <a:lvl1pPr>
              <a:defRPr sz="1400" b="0" i="0" spc="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14/16 </a:t>
            </a:r>
            <a:r>
              <a:rPr lang="en-US" dirty="0" err="1"/>
              <a:t>Hurme</a:t>
            </a:r>
            <a:r>
              <a:rPr lang="en-US" dirty="0"/>
              <a:t> 3 </a:t>
            </a:r>
            <a:r>
              <a:rPr lang="en-US" dirty="0" err="1"/>
              <a:t>Reg</a:t>
            </a:r>
            <a:endParaRPr lang="en-US" dirty="0"/>
          </a:p>
        </p:txBody>
      </p:sp>
      <p:sp>
        <p:nvSpPr>
          <p:cNvPr id="29" name="Title Placeholder 1"/>
          <p:cNvSpPr>
            <a:spLocks noGrp="1"/>
          </p:cNvSpPr>
          <p:nvPr>
            <p:ph type="title" hasCustomPrompt="1"/>
          </p:nvPr>
        </p:nvSpPr>
        <p:spPr>
          <a:xfrm>
            <a:off x="668740" y="1502288"/>
            <a:ext cx="3225721" cy="933756"/>
          </a:xfrm>
          <a:prstGeom prst="rect">
            <a:avLst/>
          </a:prstGeom>
        </p:spPr>
        <p:txBody>
          <a:bodyPr vert="horz" wrap="square" lIns="0" tIns="0" rIns="0" bIns="0" rtlCol="0" anchor="t" anchorCtr="0">
            <a:noAutofit/>
          </a:bodyPr>
          <a:lstStyle>
            <a:lvl1pPr>
              <a:defRPr spc="0" baseline="0">
                <a:latin typeface="Arial" panose="020B0604020202020204" pitchFamily="34" charset="0"/>
                <a:cs typeface="Arial" panose="020B0604020202020204" pitchFamily="34" charset="0"/>
              </a:defRPr>
            </a:lvl1pPr>
          </a:lstStyle>
          <a:p>
            <a:r>
              <a:rPr lang="en-US" dirty="0"/>
              <a:t>Headline 32/33</a:t>
            </a:r>
            <a:br>
              <a:rPr lang="en-US" dirty="0"/>
            </a:br>
            <a:r>
              <a:rPr lang="en-US" dirty="0"/>
              <a:t>Arial 4 Bold</a:t>
            </a:r>
          </a:p>
        </p:txBody>
      </p:sp>
      <p:sp>
        <p:nvSpPr>
          <p:cNvPr id="30" name="Text Placeholder 41"/>
          <p:cNvSpPr>
            <a:spLocks noGrp="1"/>
          </p:cNvSpPr>
          <p:nvPr>
            <p:ph type="body" sz="quarter" idx="21" hasCustomPrompt="1"/>
          </p:nvPr>
        </p:nvSpPr>
        <p:spPr>
          <a:xfrm>
            <a:off x="685362" y="2561453"/>
            <a:ext cx="3208338" cy="577850"/>
          </a:xfrm>
          <a:prstGeom prst="rect">
            <a:avLst/>
          </a:prstGeom>
        </p:spPr>
        <p:txBody>
          <a:bodyPr wrap="square" lIns="0" tIns="0" rIns="0" bIns="0"/>
          <a:lstStyle>
            <a:lvl1pPr>
              <a:lnSpc>
                <a:spcPts val="2200"/>
              </a:lnSpc>
              <a:spcBef>
                <a:spcPts val="0"/>
              </a:spcBef>
              <a:defRPr b="0" spc="0" baseline="0">
                <a:latin typeface="Arial" panose="020B0604020202020204" pitchFamily="34" charset="0"/>
                <a:cs typeface="Arial" panose="020B0604020202020204" pitchFamily="34" charset="0"/>
              </a:defRPr>
            </a:lvl1pPr>
          </a:lstStyle>
          <a:p>
            <a:pPr lvl="0"/>
            <a:r>
              <a:rPr lang="en-US" dirty="0"/>
              <a:t>Kicker 20/22 Hurme4</a:t>
            </a:r>
            <a:br>
              <a:rPr lang="en-US" dirty="0"/>
            </a:br>
            <a:r>
              <a:rPr lang="en-US" dirty="0" err="1"/>
              <a:t>SemiBold</a:t>
            </a:r>
            <a:endParaRPr lang="en-US" dirty="0"/>
          </a:p>
        </p:txBody>
      </p:sp>
      <p:sp>
        <p:nvSpPr>
          <p:cNvPr id="12" name="Text Placeholder 2"/>
          <p:cNvSpPr>
            <a:spLocks noGrp="1"/>
          </p:cNvSpPr>
          <p:nvPr>
            <p:ph type="body" sz="quarter" idx="22" hasCustomPrompt="1"/>
          </p:nvPr>
        </p:nvSpPr>
        <p:spPr>
          <a:xfrm>
            <a:off x="685800" y="5568011"/>
            <a:ext cx="1747058" cy="227012"/>
          </a:xfrm>
          <a:prstGeom prst="rect">
            <a:avLst/>
          </a:prstGeom>
        </p:spPr>
        <p:txBody>
          <a:bodyPr wrap="none" lIns="0" tIns="0" rIns="0" bIns="0"/>
          <a:lstStyle>
            <a:lvl1pPr>
              <a:defRPr sz="800" spc="0" baseline="0">
                <a:solidFill>
                  <a:schemeClr val="tx2"/>
                </a:solidFill>
                <a:latin typeface="Arial" panose="020B0604020202020204" pitchFamily="34" charset="0"/>
                <a:ea typeface="Arial" panose="020B0604020202020204" pitchFamily="34" charset="0"/>
                <a:cs typeface="Arial" panose="020B0604020202020204" pitchFamily="34" charset="0"/>
              </a:defRPr>
            </a:lvl1pPr>
            <a:lvl2pPr>
              <a:defRPr sz="900"/>
            </a:lvl2pPr>
            <a:lvl3pPr>
              <a:defRPr sz="900"/>
            </a:lvl3pPr>
            <a:lvl4pPr>
              <a:defRPr sz="900"/>
            </a:lvl4pPr>
            <a:lvl5pPr>
              <a:defRPr sz="900"/>
            </a:lvl5pPr>
          </a:lstStyle>
          <a:p>
            <a:pPr lvl="0"/>
            <a:r>
              <a:rPr lang="en-US" dirty="0"/>
              <a:t>CLICK TO ADD DATE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phcis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72" y="1407100"/>
            <a:ext cx="598323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5" name="Text Placeholder 4"/>
          <p:cNvSpPr>
            <a:spLocks noGrp="1"/>
          </p:cNvSpPr>
          <p:nvPr>
            <p:ph type="body" sz="quarter" idx="11" hasCustomPrompt="1"/>
          </p:nvPr>
        </p:nvSpPr>
        <p:spPr>
          <a:xfrm>
            <a:off x="685799" y="3729638"/>
            <a:ext cx="7780021" cy="84998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 Geometric Sans 3 SemiBold" charset="0"/>
                <a:ea typeface="Hurme Geometric Sans 3 SemiBold" charset="0"/>
                <a:cs typeface="Hurme Geometric Sans 3 SemiBold" charset="0"/>
              </a:defRPr>
            </a:lvl2pPr>
            <a:lvl3pPr>
              <a:lnSpc>
                <a:spcPts val="2200"/>
              </a:lnSpc>
              <a:defRPr b="1" i="0">
                <a:latin typeface="Hurme Geometric Sans 3 SemiBold" charset="0"/>
                <a:ea typeface="Hurme Geometric Sans 3 SemiBold" charset="0"/>
                <a:cs typeface="Hurme Geometric Sans 3 SemiBold" charset="0"/>
              </a:defRPr>
            </a:lvl3pPr>
            <a:lvl4pPr>
              <a:lnSpc>
                <a:spcPts val="2200"/>
              </a:lnSpc>
              <a:defRPr b="1" i="0">
                <a:latin typeface="Hurme Geometric Sans 3 SemiBold" charset="0"/>
                <a:ea typeface="Hurme Geometric Sans 3 SemiBold" charset="0"/>
                <a:cs typeface="Hurme Geometric Sans 3 SemiBold" charset="0"/>
              </a:defRPr>
            </a:lvl4pPr>
            <a:lvl5pPr>
              <a:lnSpc>
                <a:spcPts val="2200"/>
              </a:lnSpc>
              <a:defRPr b="1" i="0">
                <a:latin typeface="Hurme Geometric Sans 3 SemiBold" charset="0"/>
                <a:ea typeface="Hurme Geometric Sans 3 SemiBold" charset="0"/>
                <a:cs typeface="Hurme Geometric Sans 3 SemiBold" charset="0"/>
              </a:defRPr>
            </a:lvl5pPr>
          </a:lstStyle>
          <a:p>
            <a:pPr lvl="0"/>
            <a:r>
              <a:rPr lang="en-US" dirty="0"/>
              <a:t>Text 20/22 </a:t>
            </a:r>
            <a:r>
              <a:rPr lang="en-US" dirty="0" err="1"/>
              <a:t>Hurm</a:t>
            </a:r>
            <a:r>
              <a:rPr lang="en-US" dirty="0"/>
              <a:t> 3 </a:t>
            </a:r>
            <a:br>
              <a:rPr lang="en-US" dirty="0"/>
            </a:br>
            <a:r>
              <a:rPr lang="en-US" dirty="0"/>
              <a:t>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object 8"/>
          <p:cNvSpPr txBox="1">
            <a:spLocks noGrp="1"/>
          </p:cNvSpPr>
          <p:nvPr>
            <p:ph type="body" idx="1"/>
          </p:nvPr>
        </p:nvSpPr>
        <p:spPr>
          <a:xfrm>
            <a:off x="663954" y="1969878"/>
            <a:ext cx="7805357" cy="1854200"/>
          </a:xfrm>
          <a:prstGeom prst="rect">
            <a:avLst/>
          </a:prstGeom>
        </p:spPr>
        <p:txBody>
          <a:bodyPr vert="horz" wrap="square" lIns="0" tIns="12700" rIns="0" bIns="0" numCol="3" rtlCol="0">
            <a:noAutofit/>
          </a:bodyPr>
          <a:lstStyle>
            <a:lvl1pPr>
              <a:defRPr sz="12000" spc="0" baseline="0">
                <a:latin typeface="Arial" panose="020B0604020202020204" pitchFamily="34" charset="0"/>
                <a:cs typeface="Arial" panose="020B0604020202020204" pitchFamily="34" charset="0"/>
              </a:defRPr>
            </a:lvl1pPr>
          </a:lstStyle>
          <a:p>
            <a:pPr marL="12700">
              <a:lnSpc>
                <a:spcPct val="100000"/>
              </a:lnSpc>
              <a:spcBef>
                <a:spcPts val="100"/>
              </a:spcBef>
              <a:tabLst>
                <a:tab pos="2717165" algn="l"/>
                <a:tab pos="5344795" algn="l"/>
              </a:tabLst>
            </a:pPr>
            <a:r>
              <a:rPr dirty="0"/>
              <a:t>1	</a:t>
            </a:r>
            <a:r>
              <a:rPr dirty="0">
                <a:solidFill>
                  <a:srgbClr val="95C93D"/>
                </a:solidFill>
              </a:rPr>
              <a:t>2	</a:t>
            </a:r>
            <a:r>
              <a:rPr dirty="0">
                <a:solidFill>
                  <a:srgbClr val="0AA147"/>
                </a:solidFill>
              </a:rPr>
              <a:t>3</a:t>
            </a:r>
          </a:p>
        </p:txBody>
      </p:sp>
      <p:sp>
        <p:nvSpPr>
          <p:cNvPr id="6" name="object 4"/>
          <p:cNvSpPr txBox="1"/>
          <p:nvPr userDrawn="1"/>
        </p:nvSpPr>
        <p:spPr>
          <a:xfrm>
            <a:off x="7289210" y="583570"/>
            <a:ext cx="1586865"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lang="en-US" sz="800" spc="15" dirty="0">
                <a:solidFill>
                  <a:srgbClr val="636466"/>
                </a:solidFill>
                <a:latin typeface="Arial" panose="020B0604020202020204" pitchFamily="34" charset="0"/>
                <a:cs typeface="Arial" panose="020B0604020202020204" pitchFamily="34" charset="0"/>
              </a:rPr>
              <a:t>SECURIA</a:t>
            </a:r>
            <a:r>
              <a:rPr lang="en-US" sz="800" dirty="0">
                <a:solidFill>
                  <a:srgbClr val="636466"/>
                </a:solidFill>
                <a:latin typeface="Arial" panose="020B0604020202020204" pitchFamily="34" charset="0"/>
                <a:cs typeface="Arial" panose="020B0604020202020204" pitchFamily="34" charset="0"/>
              </a:rPr>
              <a:t>N</a:t>
            </a:r>
            <a:r>
              <a:rPr lang="en-US" sz="800" spc="40" dirty="0">
                <a:solidFill>
                  <a:srgbClr val="636466"/>
                </a:solidFill>
                <a:latin typeface="Arial" panose="020B0604020202020204" pitchFamily="34" charset="0"/>
                <a:cs typeface="Arial" panose="020B0604020202020204" pitchFamily="34" charset="0"/>
              </a:rPr>
              <a:t> </a:t>
            </a:r>
            <a:r>
              <a:rPr lang="en-US" sz="800" spc="15" dirty="0">
                <a:solidFill>
                  <a:srgbClr val="636466"/>
                </a:solidFill>
                <a:latin typeface="Arial" panose="020B0604020202020204" pitchFamily="34" charset="0"/>
                <a:cs typeface="Arial" panose="020B0604020202020204" pitchFamily="34" charset="0"/>
              </a:rPr>
              <a:t>FINANCIA</a:t>
            </a:r>
            <a:r>
              <a:rPr lang="en-US" sz="800" dirty="0">
                <a:solidFill>
                  <a:srgbClr val="636466"/>
                </a:solidFill>
                <a:latin typeface="Arial" panose="020B0604020202020204" pitchFamily="34" charset="0"/>
                <a:cs typeface="Arial" panose="020B0604020202020204" pitchFamily="34" charset="0"/>
              </a:rPr>
              <a:t>L   </a:t>
            </a:r>
            <a:r>
              <a:rPr lang="en-US" sz="800" spc="75" dirty="0">
                <a:solidFill>
                  <a:srgbClr val="636466"/>
                </a:solidFill>
                <a:latin typeface="Arial" panose="020B0604020202020204" pitchFamily="34" charset="0"/>
                <a:cs typeface="Arial" panose="020B0604020202020204" pitchFamily="34" charset="0"/>
              </a:rPr>
              <a:t> </a:t>
            </a:r>
            <a:r>
              <a:rPr lang="en-US"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sp>
        <p:nvSpPr>
          <p:cNvPr id="7" name="Rectangle 6"/>
          <p:cNvSpPr/>
          <p:nvPr userDrawn="1"/>
        </p:nvSpPr>
        <p:spPr>
          <a:xfrm>
            <a:off x="642851" y="465513"/>
            <a:ext cx="1390996"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72" y="1407100"/>
            <a:ext cx="3939253"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7" name="Text Placeholder 6"/>
          <p:cNvSpPr>
            <a:spLocks noGrp="1"/>
          </p:cNvSpPr>
          <p:nvPr>
            <p:ph type="body" sz="quarter" idx="10" hasCustomPrompt="1"/>
          </p:nvPr>
        </p:nvSpPr>
        <p:spPr>
          <a:xfrm>
            <a:off x="663632" y="2482156"/>
            <a:ext cx="3586943" cy="3080444"/>
          </a:xfrm>
          <a:prstGeom prst="rect">
            <a:avLst/>
          </a:prstGeom>
        </p:spPr>
        <p:txBody>
          <a:bodyPr lIns="0" tIns="0" rIns="0" bIns="0"/>
          <a:lstStyle>
            <a:lvl1pPr marL="12700" marR="191135">
              <a:lnSpc>
                <a:spcPts val="2200"/>
              </a:lnSpc>
              <a:spcBef>
                <a:spcPts val="1800"/>
              </a:spcBef>
              <a:defRPr sz="2000" b="0"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 Geometric Sans 3 SemiBold" charset="0"/>
                <a:ea typeface="Hurme Geometric Sans 3 SemiBold" charset="0"/>
                <a:cs typeface="Hurme Geometric Sans 3 SemiBold" charset="0"/>
              </a:defRPr>
            </a:lvl2pPr>
            <a:lvl3pPr>
              <a:defRPr sz="2400" b="1" i="0">
                <a:solidFill>
                  <a:schemeClr val="accent2"/>
                </a:solidFill>
                <a:latin typeface="Hurme Geometric Sans 3 SemiBold" charset="0"/>
                <a:ea typeface="Hurme Geometric Sans 3 SemiBold" charset="0"/>
                <a:cs typeface="Hurme Geometric Sans 3 SemiBold" charset="0"/>
              </a:defRPr>
            </a:lvl3pPr>
            <a:lvl4pPr>
              <a:defRPr sz="2400" b="1" i="0">
                <a:solidFill>
                  <a:schemeClr val="accent2"/>
                </a:solidFill>
                <a:latin typeface="Hurme Geometric Sans 3 SemiBold" charset="0"/>
                <a:ea typeface="Hurme Geometric Sans 3 SemiBold" charset="0"/>
                <a:cs typeface="Hurme Geometric Sans 3 SemiBold" charset="0"/>
              </a:defRPr>
            </a:lvl4pPr>
            <a:lvl5pPr>
              <a:defRPr sz="2400" b="1" i="0">
                <a:solidFill>
                  <a:schemeClr val="accent2"/>
                </a:solidFill>
                <a:latin typeface="Hurme Geometric Sans 3 SemiBold" charset="0"/>
                <a:ea typeface="Hurme Geometric Sans 3 SemiBold" charset="0"/>
                <a:cs typeface="Hurme Geometric Sans 3 SemiBold" charset="0"/>
              </a:defRPr>
            </a:lvl5pPr>
          </a:lstStyle>
          <a:p>
            <a:pPr marL="12700">
              <a:lnSpc>
                <a:spcPts val="2300"/>
              </a:lnSpc>
              <a:spcBef>
                <a:spcPts val="100"/>
              </a:spcBef>
            </a:pPr>
            <a:r>
              <a:rPr lang="en-US" sz="2000" b="1" spc="-105" dirty="0">
                <a:solidFill>
                  <a:srgbClr val="636466"/>
                </a:solidFill>
                <a:latin typeface="HurmeGeometricSans3-SemiBold"/>
                <a:cs typeface="HurmeGeometricSans3-SemiBold"/>
              </a:rPr>
              <a:t>Text</a:t>
            </a:r>
            <a:r>
              <a:rPr lang="en-US" sz="2000" b="1" spc="-215" dirty="0">
                <a:solidFill>
                  <a:srgbClr val="636466"/>
                </a:solidFill>
                <a:latin typeface="HurmeGeometricSans3-SemiBold"/>
                <a:cs typeface="HurmeGeometricSans3-SemiBold"/>
              </a:rPr>
              <a:t> </a:t>
            </a:r>
            <a:r>
              <a:rPr lang="en-US" sz="2000" b="1" spc="-65" dirty="0">
                <a:solidFill>
                  <a:srgbClr val="636466"/>
                </a:solidFill>
                <a:latin typeface="HurmeGeometricSans3-SemiBold"/>
                <a:cs typeface="HurmeGeometricSans3-SemiBold"/>
              </a:rPr>
              <a:t>20/22</a:t>
            </a:r>
            <a:r>
              <a:rPr lang="en-US" sz="2000" b="1" spc="-14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Hurme</a:t>
            </a:r>
            <a:r>
              <a:rPr lang="en-US" sz="2000" b="1" spc="-190" dirty="0">
                <a:solidFill>
                  <a:srgbClr val="636466"/>
                </a:solidFill>
                <a:latin typeface="HurmeGeometricSans3-SemiBold"/>
                <a:cs typeface="HurmeGeometricSans3-SemiBold"/>
              </a:rPr>
              <a:t> </a:t>
            </a:r>
            <a:r>
              <a:rPr lang="en-US" sz="2000" b="1" dirty="0">
                <a:solidFill>
                  <a:srgbClr val="636466"/>
                </a:solidFill>
                <a:latin typeface="HurmeGeometricSans3-SemiBold"/>
                <a:cs typeface="HurmeGeometricSans3-SemiBold"/>
              </a:rPr>
              <a:t>3</a:t>
            </a:r>
            <a:r>
              <a:rPr lang="en-US" sz="2000" b="1" spc="-200" dirty="0">
                <a:solidFill>
                  <a:srgbClr val="636466"/>
                </a:solidFill>
                <a:latin typeface="HurmeGeometricSans3-SemiBold"/>
                <a:cs typeface="HurmeGeometricSans3-SemiBold"/>
              </a:rPr>
              <a:t> </a:t>
            </a:r>
            <a:r>
              <a:rPr lang="en-US" sz="2000" b="1" spc="-45" dirty="0">
                <a:solidFill>
                  <a:srgbClr val="636466"/>
                </a:solidFill>
                <a:latin typeface="HurmeGeometricSans3-SemiBold"/>
                <a:cs typeface="HurmeGeometricSans3-SemiBold"/>
              </a:rPr>
              <a:t>Semi</a:t>
            </a:r>
            <a:r>
              <a:rPr lang="en-US" sz="2000" b="1" spc="-140" dirty="0">
                <a:solidFill>
                  <a:srgbClr val="636466"/>
                </a:solidFill>
                <a:latin typeface="HurmeGeometricSans3-SemiBold"/>
                <a:cs typeface="HurmeGeometricSans3-SemiBold"/>
              </a:rPr>
              <a:t> </a:t>
            </a:r>
            <a:r>
              <a:rPr lang="en-US" sz="2000" b="1" spc="-60" dirty="0">
                <a:solidFill>
                  <a:srgbClr val="636466"/>
                </a:solidFill>
                <a:latin typeface="HurmeGeometricSans3-SemiBold"/>
                <a:cs typeface="HurmeGeometricSans3-SemiBold"/>
              </a:rPr>
              <a:t>Bold</a:t>
            </a:r>
            <a:endParaRPr lang="en-US" sz="2000" b="0" spc="-100" dirty="0">
              <a:solidFill>
                <a:schemeClr val="accent2"/>
              </a:solidFill>
              <a:latin typeface="HurmeGeometricSans3-SemiBold"/>
              <a:cs typeface="HurmeGeometricSans3-SemiBold"/>
            </a:endParaRPr>
          </a:p>
          <a:p>
            <a:pPr marL="12700">
              <a:lnSpc>
                <a:spcPts val="2300"/>
              </a:lnSpc>
              <a:spcBef>
                <a:spcPts val="100"/>
              </a:spcBef>
            </a:pPr>
            <a:r>
              <a:rPr lang="en-US" sz="2000" spc="-40" dirty="0">
                <a:solidFill>
                  <a:srgbClr val="636466"/>
                </a:solidFill>
                <a:latin typeface="Hurme Geometric Sans 3"/>
                <a:cs typeface="Hurme Geometric Sans 3"/>
              </a:rPr>
              <a:t>and</a:t>
            </a:r>
            <a:r>
              <a:rPr lang="en-US" sz="2000" spc="-150" dirty="0">
                <a:solidFill>
                  <a:srgbClr val="636466"/>
                </a:solidFill>
                <a:latin typeface="Hurme Geometric Sans 3"/>
                <a:cs typeface="Hurme Geometric Sans 3"/>
              </a:rPr>
              <a:t> </a:t>
            </a:r>
            <a:r>
              <a:rPr lang="en-US" sz="2000" spc="-60" dirty="0">
                <a:solidFill>
                  <a:srgbClr val="636466"/>
                </a:solidFill>
                <a:latin typeface="Hurme Geometric Sans 3"/>
                <a:cs typeface="Hurme Geometric Sans 3"/>
              </a:rPr>
              <a:t>Regular</a:t>
            </a:r>
            <a:r>
              <a:rPr lang="en-US" sz="2000" spc="-250" dirty="0">
                <a:solidFill>
                  <a:srgbClr val="636466"/>
                </a:solidFill>
                <a:latin typeface="Hurme Geometric Sans 3"/>
                <a:cs typeface="Hurme Geometric Sans 3"/>
              </a:rPr>
              <a:t> </a:t>
            </a:r>
            <a:r>
              <a:rPr lang="en-US" sz="2000" spc="-45" dirty="0" err="1">
                <a:solidFill>
                  <a:srgbClr val="636466"/>
                </a:solidFill>
                <a:latin typeface="Hurme Geometric Sans 3"/>
                <a:cs typeface="Hurme Geometric Sans 3"/>
              </a:rPr>
              <a:t>amer</a:t>
            </a:r>
            <a:r>
              <a:rPr lang="en-US" sz="2000" spc="-229" dirty="0">
                <a:solidFill>
                  <a:srgbClr val="636466"/>
                </a:solidFill>
                <a:latin typeface="Hurme Geometric Sans 3"/>
                <a:cs typeface="Hurme Geometric Sans 3"/>
              </a:rPr>
              <a:t> </a:t>
            </a:r>
            <a:r>
              <a:rPr lang="en-US" sz="2000" spc="-40" dirty="0">
                <a:solidFill>
                  <a:srgbClr val="636466"/>
                </a:solidFill>
                <a:latin typeface="Hurme Geometric Sans 3"/>
                <a:cs typeface="Hurme Geometric Sans 3"/>
              </a:rPr>
              <a:t>non</a:t>
            </a:r>
            <a:r>
              <a:rPr lang="en-US" sz="2000" spc="-150" dirty="0">
                <a:solidFill>
                  <a:srgbClr val="636466"/>
                </a:solidFill>
                <a:latin typeface="Hurme Geometric Sans 3"/>
                <a:cs typeface="Hurme Geometric Sans 3"/>
              </a:rPr>
              <a:t> </a:t>
            </a:r>
            <a:r>
              <a:rPr lang="en-US" sz="2000" spc="-60" dirty="0">
                <a:solidFill>
                  <a:srgbClr val="636466"/>
                </a:solidFill>
                <a:latin typeface="Hurme Geometric Sans 3"/>
                <a:cs typeface="Hurme Geometric Sans 3"/>
              </a:rPr>
              <a:t>section.</a:t>
            </a:r>
            <a:endParaRPr lang="en-US" sz="2000" dirty="0">
              <a:latin typeface="Hurme Geometric Sans 3"/>
              <a:cs typeface="Hurme Geometric Sans 3"/>
            </a:endParaRPr>
          </a:p>
          <a:p>
            <a:pPr marL="12700" marR="31115">
              <a:lnSpc>
                <a:spcPts val="2200"/>
              </a:lnSpc>
              <a:spcBef>
                <a:spcPts val="1839"/>
              </a:spcBef>
            </a:pPr>
            <a:r>
              <a:rPr lang="en-US" sz="2000" b="1" spc="-30" dirty="0">
                <a:solidFill>
                  <a:srgbClr val="636466"/>
                </a:solidFill>
                <a:latin typeface="HurmeGeometricSans3-SemiBold"/>
                <a:cs typeface="HurmeGeometricSans3-SemiBold"/>
              </a:rPr>
              <a:t>Et</a:t>
            </a:r>
            <a:r>
              <a:rPr lang="en-US" sz="2000" b="1" spc="-185" dirty="0">
                <a:solidFill>
                  <a:srgbClr val="636466"/>
                </a:solidFill>
                <a:latin typeface="HurmeGeometricSans3-SemiBold"/>
                <a:cs typeface="HurmeGeometricSans3-SemiBold"/>
              </a:rPr>
              <a:t> </a:t>
            </a:r>
            <a:r>
              <a:rPr lang="en-US" sz="2000" b="1" spc="-45" dirty="0">
                <a:solidFill>
                  <a:srgbClr val="636466"/>
                </a:solidFill>
                <a:latin typeface="HurmeGeometricSans3-SemiBold"/>
                <a:cs typeface="HurmeGeometricSans3-SemiBold"/>
              </a:rPr>
              <a:t>quam,</a:t>
            </a:r>
            <a:r>
              <a:rPr lang="en-US" sz="2000" b="1" spc="-160" dirty="0">
                <a:solidFill>
                  <a:srgbClr val="636466"/>
                </a:solidFill>
                <a:latin typeface="HurmeGeometricSans3-SemiBold"/>
                <a:cs typeface="HurmeGeometricSans3-SemiBold"/>
              </a:rPr>
              <a:t> </a:t>
            </a:r>
            <a:r>
              <a:rPr lang="en-US" sz="2000" b="1" spc="-40" dirty="0">
                <a:solidFill>
                  <a:srgbClr val="636466"/>
                </a:solidFill>
                <a:latin typeface="HurmeGeometricSans3-SemiBold"/>
                <a:cs typeface="HurmeGeometricSans3-SemiBold"/>
              </a:rPr>
              <a:t>cup</a:t>
            </a:r>
            <a:r>
              <a:rPr lang="en-US" sz="2000" b="1" spc="-155" dirty="0">
                <a:solidFill>
                  <a:srgbClr val="636466"/>
                </a:solidFill>
                <a:latin typeface="HurmeGeometricSans3-SemiBold"/>
                <a:cs typeface="HurmeGeometricSans3-SemiBold"/>
              </a:rPr>
              <a:t> </a:t>
            </a:r>
            <a:r>
              <a:rPr lang="en-US" sz="2000" b="1" spc="-30" dirty="0">
                <a:solidFill>
                  <a:srgbClr val="636466"/>
                </a:solidFill>
                <a:latin typeface="HurmeGeometricSans3-SemiBold"/>
                <a:cs typeface="HurmeGeometricSans3-SemiBold"/>
              </a:rPr>
              <a:t>et</a:t>
            </a:r>
            <a:r>
              <a:rPr lang="en-US" sz="2000" b="1" spc="-165" dirty="0">
                <a:solidFill>
                  <a:srgbClr val="636466"/>
                </a:solidFill>
                <a:latin typeface="HurmeGeometricSans3-SemiBold"/>
                <a:cs typeface="HurmeGeometricSans3-SemiBold"/>
              </a:rPr>
              <a:t> </a:t>
            </a:r>
            <a:r>
              <a:rPr lang="en-US" sz="2000" b="1" spc="-65" dirty="0" err="1">
                <a:solidFill>
                  <a:srgbClr val="636466"/>
                </a:solidFill>
                <a:latin typeface="HurmeGeometricSans3-SemiBold"/>
                <a:cs typeface="HurmeGeometricSans3-SemiBold"/>
              </a:rPr>
              <a:t>ra</a:t>
            </a:r>
            <a:r>
              <a:rPr lang="en-US" sz="2000" b="1" spc="-135" dirty="0">
                <a:solidFill>
                  <a:srgbClr val="636466"/>
                </a:solidFill>
                <a:latin typeface="HurmeGeometricSans3-SemiBold"/>
                <a:cs typeface="HurmeGeometricSans3-SemiBold"/>
              </a:rPr>
              <a:t> </a:t>
            </a:r>
            <a:r>
              <a:rPr lang="en-US" sz="2000" b="1" spc="-65" dirty="0" err="1">
                <a:solidFill>
                  <a:srgbClr val="636466"/>
                </a:solidFill>
                <a:latin typeface="HurmeGeometricSans3-SemiBold"/>
                <a:cs typeface="HurmeGeometricSans3-SemiBold"/>
              </a:rPr>
              <a:t>peleceped</a:t>
            </a:r>
            <a:r>
              <a:rPr lang="en-US" sz="2000" b="1" spc="-65" dirty="0">
                <a:solidFill>
                  <a:srgbClr val="636466"/>
                </a:solidFill>
                <a:latin typeface="HurmeGeometricSans3-SemiBold"/>
                <a:cs typeface="HurmeGeometricSans3-SemiBold"/>
              </a:rPr>
              <a:t>  </a:t>
            </a:r>
            <a:r>
              <a:rPr lang="en-US" sz="2000" spc="-40" dirty="0">
                <a:solidFill>
                  <a:srgbClr val="636466"/>
                </a:solidFill>
                <a:latin typeface="Hurme Geometric Sans 3"/>
                <a:cs typeface="Hurme Geometric Sans 3"/>
              </a:rPr>
              <a:t>mag </a:t>
            </a:r>
            <a:r>
              <a:rPr lang="en-US" sz="2000" spc="-60" dirty="0" err="1">
                <a:solidFill>
                  <a:srgbClr val="636466"/>
                </a:solidFill>
                <a:latin typeface="Hurme Geometric Sans 3"/>
                <a:cs typeface="Hurme Geometric Sans 3"/>
              </a:rPr>
              <a:t>natquid</a:t>
            </a:r>
            <a:r>
              <a:rPr lang="en-US" sz="2000" spc="-60" dirty="0">
                <a:solidFill>
                  <a:srgbClr val="636466"/>
                </a:solidFill>
                <a:latin typeface="Hurme Geometric Sans 3"/>
                <a:cs typeface="Hurme Geometric Sans 3"/>
              </a:rPr>
              <a:t> </a:t>
            </a:r>
            <a:r>
              <a:rPr lang="en-US" sz="2000" spc="-50" dirty="0" err="1">
                <a:solidFill>
                  <a:srgbClr val="636466"/>
                </a:solidFill>
                <a:latin typeface="Hurme Geometric Sans 3"/>
                <a:cs typeface="Hurme Geometric Sans 3"/>
              </a:rPr>
              <a:t>quias</a:t>
            </a:r>
            <a:r>
              <a:rPr lang="en-US" sz="2000" spc="-50" dirty="0">
                <a:solidFill>
                  <a:srgbClr val="636466"/>
                </a:solidFill>
                <a:latin typeface="Hurme Geometric Sans 3"/>
                <a:cs typeface="Hurme Geometric Sans 3"/>
              </a:rPr>
              <a:t> </a:t>
            </a:r>
            <a:r>
              <a:rPr lang="en-US" sz="2000" spc="-45" dirty="0" err="1">
                <a:solidFill>
                  <a:srgbClr val="636466"/>
                </a:solidFill>
                <a:latin typeface="Hurme Geometric Sans 3"/>
                <a:cs typeface="Hurme Geometric Sans 3"/>
              </a:rPr>
              <a:t>sint</a:t>
            </a:r>
            <a:r>
              <a:rPr lang="en-US" sz="2000" spc="-45" dirty="0">
                <a:solidFill>
                  <a:srgbClr val="636466"/>
                </a:solidFill>
                <a:latin typeface="Hurme Geometric Sans 3"/>
                <a:cs typeface="Hurme Geometric Sans 3"/>
              </a:rPr>
              <a:t> </a:t>
            </a:r>
            <a:r>
              <a:rPr lang="en-US" sz="2000" spc="-30" dirty="0" err="1">
                <a:solidFill>
                  <a:srgbClr val="636466"/>
                </a:solidFill>
                <a:latin typeface="Hurme Geometric Sans 3"/>
                <a:cs typeface="Hurme Geometric Sans 3"/>
              </a:rPr>
              <a:t>ob</a:t>
            </a:r>
            <a:r>
              <a:rPr lang="en-US" sz="2000" spc="-30" dirty="0">
                <a:solidFill>
                  <a:srgbClr val="636466"/>
                </a:solidFill>
                <a:latin typeface="Hurme Geometric Sans 3"/>
                <a:cs typeface="Hurme Geometric Sans 3"/>
              </a:rPr>
              <a:t> </a:t>
            </a:r>
            <a:r>
              <a:rPr lang="en-US" sz="2000" spc="-60" dirty="0" err="1">
                <a:solidFill>
                  <a:srgbClr val="636466"/>
                </a:solidFill>
                <a:latin typeface="Hurme Geometric Sans 3"/>
                <a:cs typeface="Hurme Geometric Sans 3"/>
              </a:rPr>
              <a:t>er</a:t>
            </a:r>
            <a:r>
              <a:rPr lang="en-US" sz="2000" spc="-60" dirty="0">
                <a:solidFill>
                  <a:srgbClr val="636466"/>
                </a:solidFill>
                <a:latin typeface="Hurme Geometric Sans 3"/>
                <a:cs typeface="Hurme Geometric Sans 3"/>
              </a:rPr>
              <a:t>  </a:t>
            </a:r>
            <a:r>
              <a:rPr lang="en-US" sz="2000" spc="-50" dirty="0" err="1">
                <a:solidFill>
                  <a:srgbClr val="636466"/>
                </a:solidFill>
                <a:latin typeface="Hurme Geometric Sans 3"/>
                <a:cs typeface="Hurme Geometric Sans 3"/>
              </a:rPr>
              <a:t>audia</a:t>
            </a:r>
            <a:r>
              <a:rPr lang="en-US" sz="2000" spc="-130" dirty="0">
                <a:solidFill>
                  <a:srgbClr val="636466"/>
                </a:solidFill>
                <a:latin typeface="Hurme Geometric Sans 3"/>
                <a:cs typeface="Hurme Geometric Sans 3"/>
              </a:rPr>
              <a:t> </a:t>
            </a:r>
            <a:r>
              <a:rPr lang="en-US" sz="2000" spc="-40" dirty="0" err="1">
                <a:solidFill>
                  <a:srgbClr val="636466"/>
                </a:solidFill>
                <a:latin typeface="Hurme Geometric Sans 3"/>
                <a:cs typeface="Hurme Geometric Sans 3"/>
              </a:rPr>
              <a:t>nos</a:t>
            </a:r>
            <a:r>
              <a:rPr lang="en-US" sz="2000" spc="-150" dirty="0">
                <a:solidFill>
                  <a:srgbClr val="636466"/>
                </a:solidFill>
                <a:latin typeface="Hurme Geometric Sans 3"/>
                <a:cs typeface="Hurme Geometric Sans 3"/>
              </a:rPr>
              <a:t> </a:t>
            </a:r>
            <a:r>
              <a:rPr lang="en-US" sz="2000" spc="-50" dirty="0" err="1">
                <a:solidFill>
                  <a:srgbClr val="636466"/>
                </a:solidFill>
                <a:latin typeface="Hurme Geometric Sans 3"/>
                <a:cs typeface="Hurme Geometric Sans 3"/>
              </a:rPr>
              <a:t>eatur</a:t>
            </a:r>
            <a:r>
              <a:rPr lang="en-US" sz="2000" spc="-240" dirty="0">
                <a:solidFill>
                  <a:srgbClr val="636466"/>
                </a:solidFill>
                <a:latin typeface="Hurme Geometric Sans 3"/>
                <a:cs typeface="Hurme Geometric Sans 3"/>
              </a:rPr>
              <a:t> </a:t>
            </a:r>
            <a:r>
              <a:rPr lang="en-US" sz="2000" spc="-50" dirty="0" err="1">
                <a:solidFill>
                  <a:srgbClr val="636466"/>
                </a:solidFill>
                <a:latin typeface="Hurme Geometric Sans 3"/>
                <a:cs typeface="Hurme Geometric Sans 3"/>
              </a:rPr>
              <a:t>aliqui</a:t>
            </a:r>
            <a:r>
              <a:rPr lang="en-US" sz="2000" spc="-130" dirty="0">
                <a:solidFill>
                  <a:srgbClr val="636466"/>
                </a:solidFill>
                <a:latin typeface="Hurme Geometric Sans 3"/>
                <a:cs typeface="Hurme Geometric Sans 3"/>
              </a:rPr>
              <a:t> </a:t>
            </a:r>
            <a:r>
              <a:rPr lang="en-US" sz="2000" spc="-80" dirty="0" err="1">
                <a:solidFill>
                  <a:srgbClr val="636466"/>
                </a:solidFill>
                <a:latin typeface="Hurme Geometric Sans 3"/>
                <a:cs typeface="Hurme Geometric Sans 3"/>
              </a:rPr>
              <a:t>blabor</a:t>
            </a:r>
            <a:r>
              <a:rPr lang="en-US" sz="2000" spc="-80" dirty="0">
                <a:solidFill>
                  <a:srgbClr val="636466"/>
                </a:solidFill>
                <a:latin typeface="Hurme Geometric Sans 3"/>
                <a:cs typeface="Hurme Geometric Sans 3"/>
              </a:rPr>
              <a:t>.</a:t>
            </a:r>
            <a:endParaRPr lang="en-US" sz="2000" dirty="0">
              <a:latin typeface="Hurme Geometric Sans 3"/>
              <a:cs typeface="Hurme Geometric Sans 3"/>
            </a:endParaRPr>
          </a:p>
          <a:p>
            <a:pPr marL="12700" marR="191135">
              <a:lnSpc>
                <a:spcPts val="2200"/>
              </a:lnSpc>
              <a:spcBef>
                <a:spcPts val="1800"/>
              </a:spcBef>
            </a:pPr>
            <a:r>
              <a:rPr lang="en-US" sz="2000" b="1" spc="-40" dirty="0">
                <a:solidFill>
                  <a:srgbClr val="636466"/>
                </a:solidFill>
                <a:latin typeface="HurmeGeometricSans3-SemiBold"/>
                <a:cs typeface="HurmeGeometricSans3-SemiBold"/>
              </a:rPr>
              <a:t>Mag </a:t>
            </a:r>
            <a:r>
              <a:rPr lang="en-US" sz="2000" b="1" spc="-60" dirty="0" err="1">
                <a:solidFill>
                  <a:srgbClr val="636466"/>
                </a:solidFill>
                <a:latin typeface="HurmeGeometricSans3-SemiBold"/>
                <a:cs typeface="HurmeGeometricSans3-SemiBold"/>
              </a:rPr>
              <a:t>natquid</a:t>
            </a:r>
            <a:r>
              <a:rPr lang="en-US" sz="2000" b="1" spc="-6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quias</a:t>
            </a:r>
            <a:r>
              <a:rPr lang="en-US" sz="2000" b="1" spc="-50" dirty="0">
                <a:solidFill>
                  <a:srgbClr val="636466"/>
                </a:solidFill>
                <a:latin typeface="HurmeGeometricSans3-SemiBold"/>
                <a:cs typeface="HurmeGeometricSans3-SemiBold"/>
              </a:rPr>
              <a:t> </a:t>
            </a:r>
            <a:r>
              <a:rPr lang="en-US" sz="2000" b="1" spc="-45" dirty="0" err="1">
                <a:solidFill>
                  <a:srgbClr val="636466"/>
                </a:solidFill>
                <a:latin typeface="HurmeGeometricSans3-SemiBold"/>
                <a:cs typeface="HurmeGeometricSans3-SemiBold"/>
              </a:rPr>
              <a:t>sint</a:t>
            </a:r>
            <a:r>
              <a:rPr lang="en-US" sz="2000" b="1" spc="-45" dirty="0">
                <a:solidFill>
                  <a:srgbClr val="636466"/>
                </a:solidFill>
                <a:latin typeface="HurmeGeometricSans3-SemiBold"/>
                <a:cs typeface="HurmeGeometricSans3-SemiBold"/>
              </a:rPr>
              <a:t> </a:t>
            </a:r>
            <a:r>
              <a:rPr lang="en-US" sz="2000" b="1" spc="-60" dirty="0" err="1">
                <a:solidFill>
                  <a:srgbClr val="636466"/>
                </a:solidFill>
                <a:latin typeface="HurmeGeometricSans3-SemiBold"/>
                <a:cs typeface="HurmeGeometricSans3-SemiBold"/>
              </a:rPr>
              <a:t>ob</a:t>
            </a:r>
            <a:r>
              <a:rPr lang="en-US" sz="2000" b="1" spc="-60" dirty="0">
                <a:solidFill>
                  <a:srgbClr val="636466"/>
                </a:solidFill>
                <a:latin typeface="HurmeGeometricSans3-SemiBold"/>
                <a:cs typeface="HurmeGeometricSans3-SemiBold"/>
              </a:rPr>
              <a:t>  </a:t>
            </a:r>
            <a:r>
              <a:rPr lang="en-US" sz="2000" spc="-50" dirty="0" err="1">
                <a:solidFill>
                  <a:srgbClr val="636466"/>
                </a:solidFill>
                <a:latin typeface="Hurme Geometric Sans 3"/>
                <a:cs typeface="Hurme Geometric Sans 3"/>
              </a:rPr>
              <a:t>audia</a:t>
            </a:r>
            <a:r>
              <a:rPr lang="en-US" sz="2000" spc="-145" dirty="0">
                <a:solidFill>
                  <a:srgbClr val="636466"/>
                </a:solidFill>
                <a:latin typeface="Hurme Geometric Sans 3"/>
                <a:cs typeface="Hurme Geometric Sans 3"/>
              </a:rPr>
              <a:t> </a:t>
            </a:r>
            <a:r>
              <a:rPr lang="en-US" sz="2000" spc="-40" dirty="0" err="1">
                <a:solidFill>
                  <a:srgbClr val="636466"/>
                </a:solidFill>
                <a:latin typeface="Hurme Geometric Sans 3"/>
                <a:cs typeface="Hurme Geometric Sans 3"/>
              </a:rPr>
              <a:t>nos</a:t>
            </a:r>
            <a:r>
              <a:rPr lang="en-US" sz="2000" spc="-165" dirty="0">
                <a:solidFill>
                  <a:srgbClr val="636466"/>
                </a:solidFill>
                <a:latin typeface="Hurme Geometric Sans 3"/>
                <a:cs typeface="Hurme Geometric Sans 3"/>
              </a:rPr>
              <a:t> </a:t>
            </a:r>
            <a:r>
              <a:rPr lang="en-US" sz="2000" spc="-50" dirty="0" err="1">
                <a:solidFill>
                  <a:srgbClr val="636466"/>
                </a:solidFill>
                <a:latin typeface="Hurme Geometric Sans 3"/>
                <a:cs typeface="Hurme Geometric Sans 3"/>
              </a:rPr>
              <a:t>eatur</a:t>
            </a:r>
            <a:r>
              <a:rPr lang="en-US" sz="2000" spc="-250" dirty="0">
                <a:solidFill>
                  <a:srgbClr val="636466"/>
                </a:solidFill>
                <a:latin typeface="Hurme Geometric Sans 3"/>
                <a:cs typeface="Hurme Geometric Sans 3"/>
              </a:rPr>
              <a:t> </a:t>
            </a:r>
            <a:r>
              <a:rPr lang="en-US" sz="2000" spc="-50" dirty="0" err="1">
                <a:solidFill>
                  <a:srgbClr val="636466"/>
                </a:solidFill>
                <a:latin typeface="Hurme Geometric Sans 3"/>
                <a:cs typeface="Hurme Geometric Sans 3"/>
              </a:rPr>
              <a:t>aliqui</a:t>
            </a:r>
            <a:r>
              <a:rPr lang="en-US" sz="2000" spc="-145" dirty="0">
                <a:solidFill>
                  <a:srgbClr val="636466"/>
                </a:solidFill>
                <a:latin typeface="Hurme Geometric Sans 3"/>
                <a:cs typeface="Hurme Geometric Sans 3"/>
              </a:rPr>
              <a:t> </a:t>
            </a:r>
            <a:r>
              <a:rPr lang="en-US" sz="2000" spc="-60" dirty="0" err="1">
                <a:solidFill>
                  <a:srgbClr val="636466"/>
                </a:solidFill>
                <a:latin typeface="Hurme Geometric Sans 3"/>
                <a:cs typeface="Hurme Geometric Sans 3"/>
              </a:rPr>
              <a:t>blabor</a:t>
            </a:r>
            <a:r>
              <a:rPr lang="en-US" sz="2000" spc="-60" dirty="0">
                <a:solidFill>
                  <a:srgbClr val="636466"/>
                </a:solidFill>
                <a:latin typeface="Hurme Geometric Sans 3"/>
                <a:cs typeface="Hurme Geometric Sans 3"/>
              </a:rPr>
              <a:t>  </a:t>
            </a:r>
            <a:r>
              <a:rPr lang="en-US" sz="2000" spc="-40" dirty="0">
                <a:solidFill>
                  <a:srgbClr val="636466"/>
                </a:solidFill>
                <a:latin typeface="Hurme Geometric Sans 3"/>
                <a:cs typeface="Hurme Geometric Sans 3"/>
              </a:rPr>
              <a:t>sit</a:t>
            </a:r>
            <a:r>
              <a:rPr lang="en-US" sz="2000" spc="-190" dirty="0">
                <a:solidFill>
                  <a:srgbClr val="636466"/>
                </a:solidFill>
                <a:latin typeface="Hurme Geometric Sans 3"/>
                <a:cs typeface="Hurme Geometric Sans 3"/>
              </a:rPr>
              <a:t> </a:t>
            </a:r>
            <a:r>
              <a:rPr lang="en-US" sz="2000" spc="-65" dirty="0" err="1">
                <a:solidFill>
                  <a:srgbClr val="636466"/>
                </a:solidFill>
                <a:latin typeface="Hurme Geometric Sans 3"/>
                <a:cs typeface="Hurme Geometric Sans 3"/>
              </a:rPr>
              <a:t>faccull</a:t>
            </a:r>
            <a:r>
              <a:rPr lang="en-US" sz="2000" spc="-155" dirty="0">
                <a:solidFill>
                  <a:srgbClr val="636466"/>
                </a:solidFill>
                <a:latin typeface="Hurme Geometric Sans 3"/>
                <a:cs typeface="Hurme Geometric Sans 3"/>
              </a:rPr>
              <a:t> </a:t>
            </a:r>
            <a:r>
              <a:rPr lang="en-US" sz="2000" spc="-65" dirty="0" err="1">
                <a:solidFill>
                  <a:srgbClr val="636466"/>
                </a:solidFill>
                <a:latin typeface="Hurme Geometric Sans 3"/>
                <a:cs typeface="Hurme Geometric Sans 3"/>
              </a:rPr>
              <a:t>atecum</a:t>
            </a:r>
            <a:r>
              <a:rPr lang="en-US" sz="2000" spc="-155" dirty="0">
                <a:solidFill>
                  <a:srgbClr val="636466"/>
                </a:solidFill>
                <a:latin typeface="Hurme Geometric Sans 3"/>
                <a:cs typeface="Hurme Geometric Sans 3"/>
              </a:rPr>
              <a:t> </a:t>
            </a:r>
            <a:r>
              <a:rPr lang="en-US" sz="2000" spc="-45" dirty="0">
                <a:solidFill>
                  <a:srgbClr val="636466"/>
                </a:solidFill>
                <a:latin typeface="Hurme Geometric Sans 3"/>
                <a:cs typeface="Hurme Geometric Sans 3"/>
              </a:rPr>
              <a:t>quam</a:t>
            </a:r>
            <a:r>
              <a:rPr lang="en-US" sz="2000" spc="-140" dirty="0">
                <a:solidFill>
                  <a:srgbClr val="636466"/>
                </a:solidFill>
                <a:latin typeface="Hurme Geometric Sans 3"/>
                <a:cs typeface="Hurme Geometric Sans 3"/>
              </a:rPr>
              <a:t> </a:t>
            </a:r>
            <a:r>
              <a:rPr lang="en-US" sz="2000" spc="-60" dirty="0" err="1">
                <a:solidFill>
                  <a:srgbClr val="636466"/>
                </a:solidFill>
                <a:latin typeface="Hurme Geometric Sans 3"/>
                <a:cs typeface="Hurme Geometric Sans 3"/>
              </a:rPr>
              <a:t>essiti</a:t>
            </a:r>
            <a:r>
              <a:rPr lang="en-US" sz="2000" spc="-60" dirty="0">
                <a:solidFill>
                  <a:srgbClr val="636466"/>
                </a:solidFill>
                <a:latin typeface="Hurme Geometric Sans 3"/>
                <a:cs typeface="Hurme Geometric Sans 3"/>
              </a:rPr>
              <a:t>  </a:t>
            </a:r>
            <a:r>
              <a:rPr lang="en-US" sz="2000" spc="-40" dirty="0" err="1">
                <a:solidFill>
                  <a:srgbClr val="636466"/>
                </a:solidFill>
                <a:latin typeface="Hurme Geometric Sans 3"/>
                <a:cs typeface="Hurme Geometric Sans 3"/>
              </a:rPr>
              <a:t>dem</a:t>
            </a:r>
            <a:r>
              <a:rPr lang="en-US" sz="2000" spc="-140" dirty="0">
                <a:solidFill>
                  <a:srgbClr val="636466"/>
                </a:solidFill>
                <a:latin typeface="Hurme Geometric Sans 3"/>
                <a:cs typeface="Hurme Geometric Sans 3"/>
              </a:rPr>
              <a:t> </a:t>
            </a:r>
            <a:r>
              <a:rPr lang="en-US" sz="2000" spc="-65" dirty="0" err="1">
                <a:solidFill>
                  <a:srgbClr val="636466"/>
                </a:solidFill>
                <a:latin typeface="Hurme Geometric Sans 3"/>
                <a:cs typeface="Hurme Geometric Sans 3"/>
              </a:rPr>
              <a:t>este</a:t>
            </a:r>
            <a:r>
              <a:rPr lang="en-US" sz="2000" spc="-140" dirty="0">
                <a:solidFill>
                  <a:srgbClr val="636466"/>
                </a:solidFill>
                <a:latin typeface="Hurme Geometric Sans 3"/>
                <a:cs typeface="Hurme Geometric Sans 3"/>
              </a:rPr>
              <a:t> </a:t>
            </a:r>
            <a:r>
              <a:rPr lang="en-US" sz="2000" spc="-40" dirty="0" err="1">
                <a:solidFill>
                  <a:srgbClr val="636466"/>
                </a:solidFill>
                <a:latin typeface="Hurme Geometric Sans 3"/>
                <a:cs typeface="Hurme Geometric Sans 3"/>
              </a:rPr>
              <a:t>nos</a:t>
            </a:r>
            <a:r>
              <a:rPr lang="en-US" sz="2000" spc="-160" dirty="0">
                <a:solidFill>
                  <a:srgbClr val="636466"/>
                </a:solidFill>
                <a:latin typeface="Hurme Geometric Sans 3"/>
                <a:cs typeface="Hurme Geometric Sans 3"/>
              </a:rPr>
              <a:t> </a:t>
            </a:r>
            <a:r>
              <a:rPr lang="en-US" sz="2000" spc="-45" dirty="0" err="1">
                <a:solidFill>
                  <a:srgbClr val="636466"/>
                </a:solidFill>
                <a:latin typeface="Hurme Geometric Sans 3"/>
                <a:cs typeface="Hurme Geometric Sans 3"/>
              </a:rPr>
              <a:t>sint</a:t>
            </a:r>
            <a:r>
              <a:rPr lang="en-US" sz="2000" spc="-185" dirty="0">
                <a:solidFill>
                  <a:srgbClr val="636466"/>
                </a:solidFill>
                <a:latin typeface="Hurme Geometric Sans 3"/>
                <a:cs typeface="Hurme Geometric Sans 3"/>
              </a:rPr>
              <a:t> </a:t>
            </a:r>
            <a:r>
              <a:rPr lang="en-US" sz="2000" spc="-45" dirty="0" err="1">
                <a:solidFill>
                  <a:srgbClr val="636466"/>
                </a:solidFill>
                <a:latin typeface="Hurme Geometric Sans 3"/>
                <a:cs typeface="Hurme Geometric Sans 3"/>
              </a:rPr>
              <a:t>audi</a:t>
            </a:r>
            <a:r>
              <a:rPr lang="en-US" sz="2000" spc="-140" dirty="0">
                <a:solidFill>
                  <a:srgbClr val="636466"/>
                </a:solidFill>
                <a:latin typeface="Hurme Geometric Sans 3"/>
                <a:cs typeface="Hurme Geometric Sans 3"/>
              </a:rPr>
              <a:t> </a:t>
            </a:r>
            <a:r>
              <a:rPr lang="en-US" sz="2000" spc="-75" dirty="0">
                <a:solidFill>
                  <a:srgbClr val="636466"/>
                </a:solidFill>
                <a:latin typeface="Hurme Geometric Sans 3"/>
                <a:cs typeface="Hurme Geometric Sans 3"/>
              </a:rPr>
              <a:t>lorem.</a:t>
            </a:r>
            <a:endParaRPr lang="en-US" sz="2000" dirty="0">
              <a:latin typeface="Hurme Geometric Sans 3"/>
              <a:cs typeface="Hurme Geometric Sans 3"/>
            </a:endParaRPr>
          </a:p>
        </p:txBody>
      </p:sp>
      <p:sp>
        <p:nvSpPr>
          <p:cNvPr id="6" name="Picture Placeholder 2"/>
          <p:cNvSpPr>
            <a:spLocks noGrp="1"/>
          </p:cNvSpPr>
          <p:nvPr>
            <p:ph type="pic" sz="quarter" idx="11"/>
          </p:nvPr>
        </p:nvSpPr>
        <p:spPr>
          <a:xfrm>
            <a:off x="4619624" y="1407100"/>
            <a:ext cx="4235451" cy="5222300"/>
          </a:xfrm>
          <a:prstGeom prst="rect">
            <a:avLst/>
          </a:prstGeom>
        </p:spPr>
        <p:txBody>
          <a:bodyPr wrap="none" anchor="ctr" anchorCtr="0"/>
          <a:lstStyle>
            <a:lvl1pPr>
              <a:defRPr sz="1200"/>
            </a:lvl1pPr>
          </a:lstStyle>
          <a:p>
            <a:endParaRPr lang="en-US" dirty="0"/>
          </a:p>
        </p:txBody>
      </p:sp>
      <p:sp>
        <p:nvSpPr>
          <p:cNvPr id="8" name="object 4"/>
          <p:cNvSpPr txBox="1"/>
          <p:nvPr userDrawn="1"/>
        </p:nvSpPr>
        <p:spPr>
          <a:xfrm>
            <a:off x="7289210" y="583570"/>
            <a:ext cx="1586865"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lang="en-US" sz="800" spc="15" dirty="0">
                <a:solidFill>
                  <a:srgbClr val="636466"/>
                </a:solidFill>
                <a:latin typeface="Arial" panose="020B0604020202020204" pitchFamily="34" charset="0"/>
                <a:cs typeface="Arial" panose="020B0604020202020204" pitchFamily="34" charset="0"/>
              </a:rPr>
              <a:t>SECURIA</a:t>
            </a:r>
            <a:r>
              <a:rPr lang="en-US" sz="800" dirty="0">
                <a:solidFill>
                  <a:srgbClr val="636466"/>
                </a:solidFill>
                <a:latin typeface="Arial" panose="020B0604020202020204" pitchFamily="34" charset="0"/>
                <a:cs typeface="Arial" panose="020B0604020202020204" pitchFamily="34" charset="0"/>
              </a:rPr>
              <a:t>N</a:t>
            </a:r>
            <a:r>
              <a:rPr lang="en-US" sz="800" spc="40" dirty="0">
                <a:solidFill>
                  <a:srgbClr val="636466"/>
                </a:solidFill>
                <a:latin typeface="Arial" panose="020B0604020202020204" pitchFamily="34" charset="0"/>
                <a:cs typeface="Arial" panose="020B0604020202020204" pitchFamily="34" charset="0"/>
              </a:rPr>
              <a:t> </a:t>
            </a:r>
            <a:r>
              <a:rPr lang="en-US" sz="800" spc="15" dirty="0">
                <a:solidFill>
                  <a:srgbClr val="636466"/>
                </a:solidFill>
                <a:latin typeface="Arial" panose="020B0604020202020204" pitchFamily="34" charset="0"/>
                <a:cs typeface="Arial" panose="020B0604020202020204" pitchFamily="34" charset="0"/>
              </a:rPr>
              <a:t>FINANCIA</a:t>
            </a:r>
            <a:r>
              <a:rPr lang="en-US" sz="800" dirty="0">
                <a:solidFill>
                  <a:srgbClr val="636466"/>
                </a:solidFill>
                <a:latin typeface="Arial" panose="020B0604020202020204" pitchFamily="34" charset="0"/>
                <a:cs typeface="Arial" panose="020B0604020202020204" pitchFamily="34" charset="0"/>
              </a:rPr>
              <a:t>L   </a:t>
            </a:r>
            <a:r>
              <a:rPr lang="en-US" sz="800" spc="75" dirty="0">
                <a:solidFill>
                  <a:srgbClr val="636466"/>
                </a:solidFill>
                <a:latin typeface="Arial" panose="020B0604020202020204" pitchFamily="34" charset="0"/>
                <a:cs typeface="Arial" panose="020B0604020202020204" pitchFamily="34" charset="0"/>
              </a:rPr>
              <a:t> </a:t>
            </a:r>
            <a:r>
              <a:rPr lang="en-US"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sp>
        <p:nvSpPr>
          <p:cNvPr id="9" name="Rectangle 8"/>
          <p:cNvSpPr/>
          <p:nvPr userDrawn="1"/>
        </p:nvSpPr>
        <p:spPr>
          <a:xfrm>
            <a:off x="642851" y="465513"/>
            <a:ext cx="1390996"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72" y="1407100"/>
            <a:ext cx="5915691" cy="955100"/>
          </a:xfrm>
          <a:prstGeom prst="rect">
            <a:avLst/>
          </a:prstGeom>
        </p:spPr>
        <p:txBody>
          <a:bodyPr/>
          <a:lstStyle>
            <a:lvl1pPr>
              <a:lnSpc>
                <a:spcPts val="3100"/>
              </a:lnSpc>
              <a:defRPr sz="3000" b="1" i="0" baseline="0">
                <a:latin typeface="Arial" panose="020B0604020202020204" pitchFamily="34" charset="0"/>
                <a:ea typeface="Arial" panose="020B0604020202020204" pitchFamily="34" charset="0"/>
                <a:cs typeface="Arial" panose="020B0604020202020204" pitchFamily="34" charset="0"/>
              </a:defRPr>
            </a:lvl1pPr>
          </a:lstStyle>
          <a:p>
            <a:r>
              <a:rPr lang="en-US" sz="3000" spc="-95" dirty="0">
                <a:solidFill>
                  <a:srgbClr val="0AA147"/>
                </a:solidFill>
                <a:latin typeface="Hurme Geometric Sans 4"/>
                <a:cs typeface="Hurme Geometric Sans 4"/>
              </a:rPr>
              <a:t>Headline</a:t>
            </a:r>
            <a:r>
              <a:rPr lang="en-US" sz="3000" spc="-290" dirty="0">
                <a:solidFill>
                  <a:srgbClr val="0AA147"/>
                </a:solidFill>
                <a:latin typeface="Hurme Geometric Sans 4"/>
                <a:cs typeface="Hurme Geometric Sans 4"/>
              </a:rPr>
              <a:t> </a:t>
            </a:r>
            <a:r>
              <a:rPr lang="en-US" sz="3000" spc="-105" dirty="0">
                <a:solidFill>
                  <a:srgbClr val="0AA147"/>
                </a:solidFill>
                <a:latin typeface="Hurme Geometric Sans 4"/>
                <a:cs typeface="Hurme Geometric Sans 4"/>
              </a:rPr>
              <a:t>30/31</a:t>
            </a:r>
            <a:r>
              <a:rPr lang="en-US" sz="3000" spc="-195" dirty="0">
                <a:solidFill>
                  <a:srgbClr val="0AA147"/>
                </a:solidFill>
                <a:latin typeface="Hurme Geometric Sans 4"/>
                <a:cs typeface="Hurme Geometric Sans 4"/>
              </a:rPr>
              <a:t> </a:t>
            </a:r>
            <a:r>
              <a:rPr lang="en-US" sz="3000" spc="-80" dirty="0" err="1">
                <a:solidFill>
                  <a:srgbClr val="0AA147"/>
                </a:solidFill>
                <a:latin typeface="Hurme Geometric Sans 4"/>
                <a:cs typeface="Hurme Geometric Sans 4"/>
              </a:rPr>
              <a:t>Hurme</a:t>
            </a:r>
            <a:r>
              <a:rPr lang="en-US" sz="3000" spc="-195" dirty="0">
                <a:solidFill>
                  <a:srgbClr val="0AA147"/>
                </a:solidFill>
                <a:latin typeface="Hurme Geometric Sans 4"/>
                <a:cs typeface="Hurme Geometric Sans 4"/>
              </a:rPr>
              <a:t> </a:t>
            </a:r>
            <a:r>
              <a:rPr lang="en-US" sz="3000" dirty="0">
                <a:solidFill>
                  <a:srgbClr val="0AA147"/>
                </a:solidFill>
                <a:latin typeface="Hurme Geometric Sans 4"/>
                <a:cs typeface="Hurme Geometric Sans 4"/>
              </a:rPr>
              <a:t>4</a:t>
            </a:r>
            <a:r>
              <a:rPr lang="en-US" sz="3000" spc="-195" dirty="0">
                <a:solidFill>
                  <a:srgbClr val="0AA147"/>
                </a:solidFill>
                <a:latin typeface="Hurme Geometric Sans 4"/>
                <a:cs typeface="Hurme Geometric Sans 4"/>
              </a:rPr>
              <a:t> </a:t>
            </a:r>
            <a:r>
              <a:rPr lang="en-US" sz="3000" spc="-80" dirty="0">
                <a:solidFill>
                  <a:srgbClr val="0AA147"/>
                </a:solidFill>
                <a:latin typeface="Hurme Geometric Sans 4"/>
                <a:cs typeface="Hurme Geometric Sans 4"/>
              </a:rPr>
              <a:t>Bold</a:t>
            </a:r>
            <a:r>
              <a:rPr lang="en-US" sz="3000" spc="-250" dirty="0">
                <a:solidFill>
                  <a:srgbClr val="0AA147"/>
                </a:solidFill>
                <a:latin typeface="Hurme Geometric Sans 4"/>
                <a:cs typeface="Hurme Geometric Sans 4"/>
              </a:rPr>
              <a:t> </a:t>
            </a:r>
            <a:r>
              <a:rPr lang="en-US" sz="3000" spc="-90" dirty="0">
                <a:solidFill>
                  <a:srgbClr val="0AA147"/>
                </a:solidFill>
                <a:latin typeface="Hurme Geometric Sans 4"/>
                <a:cs typeface="Hurme Geometric Sans 4"/>
              </a:rPr>
              <a:t>to  </a:t>
            </a:r>
            <a:r>
              <a:rPr lang="en-US" sz="3000" spc="-105" dirty="0">
                <a:solidFill>
                  <a:srgbClr val="0AA147"/>
                </a:solidFill>
                <a:latin typeface="Hurme Geometric Sans 4"/>
                <a:cs typeface="Hurme Geometric Sans 4"/>
              </a:rPr>
              <a:t>accommodate </a:t>
            </a:r>
            <a:r>
              <a:rPr lang="en-US" sz="3000" spc="-85" dirty="0">
                <a:solidFill>
                  <a:srgbClr val="0AA147"/>
                </a:solidFill>
                <a:latin typeface="Hurme Geometric Sans 4"/>
                <a:cs typeface="Hurme Geometric Sans 4"/>
              </a:rPr>
              <a:t>longer</a:t>
            </a:r>
            <a:r>
              <a:rPr lang="en-US" sz="3000" spc="-480" dirty="0">
                <a:solidFill>
                  <a:srgbClr val="0AA147"/>
                </a:solidFill>
                <a:latin typeface="Hurme Geometric Sans 4"/>
                <a:cs typeface="Hurme Geometric Sans 4"/>
              </a:rPr>
              <a:t> </a:t>
            </a:r>
            <a:r>
              <a:rPr lang="en-US" sz="3000" spc="-100" dirty="0">
                <a:solidFill>
                  <a:srgbClr val="0AA147"/>
                </a:solidFill>
                <a:latin typeface="Hurme Geometric Sans 4"/>
                <a:cs typeface="Hurme Geometric Sans 4"/>
              </a:rPr>
              <a:t>headlines</a:t>
            </a:r>
            <a:endParaRPr lang="en-US" dirty="0"/>
          </a:p>
        </p:txBody>
      </p:sp>
      <p:sp>
        <p:nvSpPr>
          <p:cNvPr id="3" name="object 3"/>
          <p:cNvSpPr/>
          <p:nvPr userDrawn="1"/>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7" name="Text Placeholder 6"/>
          <p:cNvSpPr>
            <a:spLocks noGrp="1"/>
          </p:cNvSpPr>
          <p:nvPr>
            <p:ph type="body" sz="quarter" idx="10" hasCustomPrompt="1"/>
          </p:nvPr>
        </p:nvSpPr>
        <p:spPr>
          <a:xfrm>
            <a:off x="663632" y="2482156"/>
            <a:ext cx="3442855" cy="3956744"/>
          </a:xfrm>
          <a:prstGeom prst="rect">
            <a:avLst/>
          </a:prstGeom>
        </p:spPr>
        <p:txBody>
          <a:bodyPr lIns="0" tIns="0" rIns="0" bIns="0"/>
          <a:lstStyle>
            <a:lvl1pPr>
              <a:lnSpc>
                <a:spcPts val="2200"/>
              </a:lnSpc>
              <a:spcBef>
                <a:spcPts val="1000"/>
              </a:spcBef>
              <a:defRPr sz="2000" b="0" i="0" spc="-100" baseline="0">
                <a:solidFill>
                  <a:schemeClr val="accent2"/>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 Geometric Sans 3 SemiBold" charset="0"/>
                <a:ea typeface="Hurme Geometric Sans 3 SemiBold" charset="0"/>
                <a:cs typeface="Hurme Geometric Sans 3 SemiBold" charset="0"/>
              </a:defRPr>
            </a:lvl2pPr>
            <a:lvl3pPr>
              <a:defRPr sz="2400" b="1" i="0">
                <a:solidFill>
                  <a:schemeClr val="accent2"/>
                </a:solidFill>
                <a:latin typeface="Hurme Geometric Sans 3 SemiBold" charset="0"/>
                <a:ea typeface="Hurme Geometric Sans 3 SemiBold" charset="0"/>
                <a:cs typeface="Hurme Geometric Sans 3 SemiBold" charset="0"/>
              </a:defRPr>
            </a:lvl3pPr>
            <a:lvl4pPr>
              <a:defRPr sz="2400" b="1" i="0">
                <a:solidFill>
                  <a:schemeClr val="accent2"/>
                </a:solidFill>
                <a:latin typeface="Hurme Geometric Sans 3 SemiBold" charset="0"/>
                <a:ea typeface="Hurme Geometric Sans 3 SemiBold" charset="0"/>
                <a:cs typeface="Hurme Geometric Sans 3 SemiBold" charset="0"/>
              </a:defRPr>
            </a:lvl4pPr>
            <a:lvl5pPr>
              <a:defRPr sz="2400" b="1" i="0">
                <a:solidFill>
                  <a:schemeClr val="accent2"/>
                </a:solidFill>
                <a:latin typeface="Hurme Geometric Sans 3 SemiBold" charset="0"/>
                <a:ea typeface="Hurme Geometric Sans 3 SemiBold" charset="0"/>
                <a:cs typeface="Hurme Geometric Sans 3 SemiBold" charset="0"/>
              </a:defRPr>
            </a:lvl5pPr>
          </a:lstStyle>
          <a:p>
            <a:pPr marL="12700">
              <a:lnSpc>
                <a:spcPts val="2300"/>
              </a:lnSpc>
              <a:spcBef>
                <a:spcPts val="100"/>
              </a:spcBef>
            </a:pPr>
            <a:r>
              <a:rPr lang="en-US" sz="2000" b="1" spc="-105" dirty="0">
                <a:solidFill>
                  <a:srgbClr val="636466"/>
                </a:solidFill>
                <a:latin typeface="HurmeGeometricSans3-SemiBold"/>
                <a:cs typeface="HurmeGeometricSans3-SemiBold"/>
              </a:rPr>
              <a:t>Text</a:t>
            </a:r>
            <a:r>
              <a:rPr lang="en-US" sz="2000" b="1" spc="-215" dirty="0">
                <a:solidFill>
                  <a:srgbClr val="636466"/>
                </a:solidFill>
                <a:latin typeface="HurmeGeometricSans3-SemiBold"/>
                <a:cs typeface="HurmeGeometricSans3-SemiBold"/>
              </a:rPr>
              <a:t> </a:t>
            </a:r>
            <a:r>
              <a:rPr lang="en-US" sz="2000" b="1" spc="-65" dirty="0">
                <a:solidFill>
                  <a:srgbClr val="636466"/>
                </a:solidFill>
                <a:latin typeface="HurmeGeometricSans3-SemiBold"/>
                <a:cs typeface="HurmeGeometricSans3-SemiBold"/>
              </a:rPr>
              <a:t>20/22</a:t>
            </a:r>
            <a:r>
              <a:rPr lang="en-US" sz="2000" b="1" spc="-14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Hurme</a:t>
            </a:r>
            <a:r>
              <a:rPr lang="en-US" sz="2000" b="1" spc="-190" dirty="0">
                <a:solidFill>
                  <a:srgbClr val="636466"/>
                </a:solidFill>
                <a:latin typeface="HurmeGeometricSans3-SemiBold"/>
                <a:cs typeface="HurmeGeometricSans3-SemiBold"/>
              </a:rPr>
              <a:t> </a:t>
            </a:r>
            <a:r>
              <a:rPr lang="en-US" sz="2000" b="1" dirty="0">
                <a:solidFill>
                  <a:srgbClr val="636466"/>
                </a:solidFill>
                <a:latin typeface="HurmeGeometricSans3-SemiBold"/>
                <a:cs typeface="HurmeGeometricSans3-SemiBold"/>
              </a:rPr>
              <a:t>3</a:t>
            </a:r>
            <a:r>
              <a:rPr lang="en-US" sz="2000" b="1" spc="-200" dirty="0">
                <a:solidFill>
                  <a:srgbClr val="636466"/>
                </a:solidFill>
                <a:latin typeface="HurmeGeometricSans3-SemiBold"/>
                <a:cs typeface="HurmeGeometricSans3-SemiBold"/>
              </a:rPr>
              <a:t> </a:t>
            </a:r>
            <a:r>
              <a:rPr lang="en-US" sz="2000" b="1" spc="-45" dirty="0">
                <a:solidFill>
                  <a:srgbClr val="636466"/>
                </a:solidFill>
                <a:latin typeface="HurmeGeometricSans3-SemiBold"/>
                <a:cs typeface="HurmeGeometricSans3-SemiBold"/>
              </a:rPr>
              <a:t>Semi</a:t>
            </a:r>
            <a:r>
              <a:rPr lang="en-US" sz="2000" b="1" spc="-140" dirty="0">
                <a:solidFill>
                  <a:srgbClr val="636466"/>
                </a:solidFill>
                <a:latin typeface="HurmeGeometricSans3-SemiBold"/>
                <a:cs typeface="HurmeGeometricSans3-SemiBold"/>
              </a:rPr>
              <a:t> </a:t>
            </a:r>
            <a:r>
              <a:rPr lang="en-US" sz="2000" b="1" spc="-60" dirty="0">
                <a:solidFill>
                  <a:srgbClr val="636466"/>
                </a:solidFill>
                <a:latin typeface="HurmeGeometricSans3-SemiBold"/>
                <a:cs typeface="HurmeGeometricSans3-SemiBold"/>
              </a:rPr>
              <a:t>Bold</a:t>
            </a:r>
            <a:endParaRPr lang="en-US" sz="2000" b="0" spc="-100" dirty="0">
              <a:solidFill>
                <a:schemeClr val="accent2"/>
              </a:solidFill>
              <a:latin typeface="HurmeGeometricSans3-SemiBold"/>
              <a:cs typeface="HurmeGeometricSans3-SemiBold"/>
            </a:endParaRPr>
          </a:p>
          <a:p>
            <a:pPr marL="12700">
              <a:lnSpc>
                <a:spcPts val="2300"/>
              </a:lnSpc>
              <a:spcBef>
                <a:spcPts val="100"/>
              </a:spcBef>
            </a:pPr>
            <a:r>
              <a:rPr lang="en-US" sz="2000" spc="-40" dirty="0">
                <a:solidFill>
                  <a:srgbClr val="636466"/>
                </a:solidFill>
                <a:latin typeface="Hurme Geometric Sans 3"/>
                <a:cs typeface="Hurme Geometric Sans 3"/>
              </a:rPr>
              <a:t>and</a:t>
            </a:r>
            <a:r>
              <a:rPr lang="en-US" sz="2000" spc="-150" dirty="0">
                <a:solidFill>
                  <a:srgbClr val="636466"/>
                </a:solidFill>
                <a:latin typeface="Hurme Geometric Sans 3"/>
                <a:cs typeface="Hurme Geometric Sans 3"/>
              </a:rPr>
              <a:t> </a:t>
            </a:r>
            <a:r>
              <a:rPr lang="en-US" sz="2000" spc="-60" dirty="0">
                <a:solidFill>
                  <a:srgbClr val="636466"/>
                </a:solidFill>
                <a:latin typeface="Hurme Geometric Sans 3"/>
                <a:cs typeface="Hurme Geometric Sans 3"/>
              </a:rPr>
              <a:t>Regular</a:t>
            </a:r>
            <a:r>
              <a:rPr lang="en-US" sz="2000" spc="-250" dirty="0">
                <a:solidFill>
                  <a:srgbClr val="636466"/>
                </a:solidFill>
                <a:latin typeface="Hurme Geometric Sans 3"/>
                <a:cs typeface="Hurme Geometric Sans 3"/>
              </a:rPr>
              <a:t> </a:t>
            </a:r>
            <a:r>
              <a:rPr lang="en-US" sz="2000" spc="-45" dirty="0" err="1">
                <a:solidFill>
                  <a:srgbClr val="636466"/>
                </a:solidFill>
                <a:latin typeface="Hurme Geometric Sans 3"/>
                <a:cs typeface="Hurme Geometric Sans 3"/>
              </a:rPr>
              <a:t>amer</a:t>
            </a:r>
            <a:r>
              <a:rPr lang="en-US" sz="2000" spc="-229" dirty="0">
                <a:solidFill>
                  <a:srgbClr val="636466"/>
                </a:solidFill>
                <a:latin typeface="Hurme Geometric Sans 3"/>
                <a:cs typeface="Hurme Geometric Sans 3"/>
              </a:rPr>
              <a:t> </a:t>
            </a:r>
            <a:r>
              <a:rPr lang="en-US" sz="2000" spc="-40" dirty="0">
                <a:solidFill>
                  <a:srgbClr val="636466"/>
                </a:solidFill>
                <a:latin typeface="Hurme Geometric Sans 3"/>
                <a:cs typeface="Hurme Geometric Sans 3"/>
              </a:rPr>
              <a:t>non</a:t>
            </a:r>
            <a:r>
              <a:rPr lang="en-US" sz="2000" spc="-150" dirty="0">
                <a:solidFill>
                  <a:srgbClr val="636466"/>
                </a:solidFill>
                <a:latin typeface="Hurme Geometric Sans 3"/>
                <a:cs typeface="Hurme Geometric Sans 3"/>
              </a:rPr>
              <a:t> </a:t>
            </a:r>
            <a:r>
              <a:rPr lang="en-US" sz="2000" spc="-60" dirty="0">
                <a:solidFill>
                  <a:srgbClr val="636466"/>
                </a:solidFill>
                <a:latin typeface="Hurme Geometric Sans 3"/>
                <a:cs typeface="Hurme Geometric Sans 3"/>
              </a:rPr>
              <a:t>section.</a:t>
            </a:r>
            <a:endParaRPr lang="en-US" sz="2000" dirty="0">
              <a:latin typeface="Hurme Geometric Sans 3"/>
              <a:cs typeface="Hurme Geometric Sans 3"/>
            </a:endParaRPr>
          </a:p>
          <a:p>
            <a:pPr marL="12700" marR="31115">
              <a:lnSpc>
                <a:spcPts val="2200"/>
              </a:lnSpc>
              <a:spcBef>
                <a:spcPts val="1839"/>
              </a:spcBef>
            </a:pPr>
            <a:r>
              <a:rPr lang="en-US" sz="2000" b="1" spc="-30" dirty="0">
                <a:solidFill>
                  <a:srgbClr val="636466"/>
                </a:solidFill>
                <a:latin typeface="HurmeGeometricSans3-SemiBold"/>
                <a:cs typeface="HurmeGeometricSans3-SemiBold"/>
              </a:rPr>
              <a:t>Et</a:t>
            </a:r>
            <a:r>
              <a:rPr lang="en-US" sz="2000" b="1" spc="-185" dirty="0">
                <a:solidFill>
                  <a:srgbClr val="636466"/>
                </a:solidFill>
                <a:latin typeface="HurmeGeometricSans3-SemiBold"/>
                <a:cs typeface="HurmeGeometricSans3-SemiBold"/>
              </a:rPr>
              <a:t> </a:t>
            </a:r>
            <a:r>
              <a:rPr lang="en-US" sz="2000" b="1" spc="-45" dirty="0">
                <a:solidFill>
                  <a:srgbClr val="636466"/>
                </a:solidFill>
                <a:latin typeface="HurmeGeometricSans3-SemiBold"/>
                <a:cs typeface="HurmeGeometricSans3-SemiBold"/>
              </a:rPr>
              <a:t>quam,</a:t>
            </a:r>
            <a:r>
              <a:rPr lang="en-US" sz="2000" b="1" spc="-160" dirty="0">
                <a:solidFill>
                  <a:srgbClr val="636466"/>
                </a:solidFill>
                <a:latin typeface="HurmeGeometricSans3-SemiBold"/>
                <a:cs typeface="HurmeGeometricSans3-SemiBold"/>
              </a:rPr>
              <a:t> </a:t>
            </a:r>
            <a:r>
              <a:rPr lang="en-US" sz="2000" b="1" spc="-40" dirty="0">
                <a:solidFill>
                  <a:srgbClr val="636466"/>
                </a:solidFill>
                <a:latin typeface="HurmeGeometricSans3-SemiBold"/>
                <a:cs typeface="HurmeGeometricSans3-SemiBold"/>
              </a:rPr>
              <a:t>cup</a:t>
            </a:r>
            <a:r>
              <a:rPr lang="en-US" sz="2000" b="1" spc="-155" dirty="0">
                <a:solidFill>
                  <a:srgbClr val="636466"/>
                </a:solidFill>
                <a:latin typeface="HurmeGeometricSans3-SemiBold"/>
                <a:cs typeface="HurmeGeometricSans3-SemiBold"/>
              </a:rPr>
              <a:t> </a:t>
            </a:r>
            <a:r>
              <a:rPr lang="en-US" sz="2000" b="1" spc="-30" dirty="0">
                <a:solidFill>
                  <a:srgbClr val="636466"/>
                </a:solidFill>
                <a:latin typeface="HurmeGeometricSans3-SemiBold"/>
                <a:cs typeface="HurmeGeometricSans3-SemiBold"/>
              </a:rPr>
              <a:t>et</a:t>
            </a:r>
            <a:r>
              <a:rPr lang="en-US" sz="2000" b="1" spc="-165" dirty="0">
                <a:solidFill>
                  <a:srgbClr val="636466"/>
                </a:solidFill>
                <a:latin typeface="HurmeGeometricSans3-SemiBold"/>
                <a:cs typeface="HurmeGeometricSans3-SemiBold"/>
              </a:rPr>
              <a:t> </a:t>
            </a:r>
            <a:r>
              <a:rPr lang="en-US" sz="2000" b="1" spc="-65" dirty="0" err="1">
                <a:solidFill>
                  <a:srgbClr val="636466"/>
                </a:solidFill>
                <a:latin typeface="HurmeGeometricSans3-SemiBold"/>
                <a:cs typeface="HurmeGeometricSans3-SemiBold"/>
              </a:rPr>
              <a:t>ra</a:t>
            </a:r>
            <a:r>
              <a:rPr lang="en-US" sz="2000" b="1" spc="-135" dirty="0">
                <a:solidFill>
                  <a:srgbClr val="636466"/>
                </a:solidFill>
                <a:latin typeface="HurmeGeometricSans3-SemiBold"/>
                <a:cs typeface="HurmeGeometricSans3-SemiBold"/>
              </a:rPr>
              <a:t> </a:t>
            </a:r>
            <a:r>
              <a:rPr lang="en-US" sz="2000" b="1" spc="-65" dirty="0" err="1">
                <a:solidFill>
                  <a:srgbClr val="636466"/>
                </a:solidFill>
                <a:latin typeface="HurmeGeometricSans3-SemiBold"/>
                <a:cs typeface="HurmeGeometricSans3-SemiBold"/>
              </a:rPr>
              <a:t>peleceped</a:t>
            </a:r>
            <a:r>
              <a:rPr lang="en-US" sz="2000" b="1" spc="-65" dirty="0">
                <a:solidFill>
                  <a:srgbClr val="636466"/>
                </a:solidFill>
                <a:latin typeface="HurmeGeometricSans3-SemiBold"/>
                <a:cs typeface="HurmeGeometricSans3-SemiBold"/>
              </a:rPr>
              <a:t>  </a:t>
            </a:r>
            <a:r>
              <a:rPr lang="en-US" sz="2000" spc="-40" dirty="0">
                <a:solidFill>
                  <a:srgbClr val="636466"/>
                </a:solidFill>
                <a:latin typeface="Hurme Geometric Sans 3"/>
                <a:cs typeface="Hurme Geometric Sans 3"/>
              </a:rPr>
              <a:t>mag </a:t>
            </a:r>
            <a:r>
              <a:rPr lang="en-US" sz="2000" spc="-60" dirty="0" err="1">
                <a:solidFill>
                  <a:srgbClr val="636466"/>
                </a:solidFill>
                <a:latin typeface="Hurme Geometric Sans 3"/>
                <a:cs typeface="Hurme Geometric Sans 3"/>
              </a:rPr>
              <a:t>natquid</a:t>
            </a:r>
            <a:r>
              <a:rPr lang="en-US" sz="2000" spc="-60" dirty="0">
                <a:solidFill>
                  <a:srgbClr val="636466"/>
                </a:solidFill>
                <a:latin typeface="Hurme Geometric Sans 3"/>
                <a:cs typeface="Hurme Geometric Sans 3"/>
              </a:rPr>
              <a:t> </a:t>
            </a:r>
            <a:r>
              <a:rPr lang="en-US" sz="2000" spc="-50" dirty="0" err="1">
                <a:solidFill>
                  <a:srgbClr val="636466"/>
                </a:solidFill>
                <a:latin typeface="Hurme Geometric Sans 3"/>
                <a:cs typeface="Hurme Geometric Sans 3"/>
              </a:rPr>
              <a:t>quias</a:t>
            </a:r>
            <a:r>
              <a:rPr lang="en-US" sz="2000" spc="-50" dirty="0">
                <a:solidFill>
                  <a:srgbClr val="636466"/>
                </a:solidFill>
                <a:latin typeface="Hurme Geometric Sans 3"/>
                <a:cs typeface="Hurme Geometric Sans 3"/>
              </a:rPr>
              <a:t> </a:t>
            </a:r>
            <a:r>
              <a:rPr lang="en-US" sz="2000" spc="-45" dirty="0" err="1">
                <a:solidFill>
                  <a:srgbClr val="636466"/>
                </a:solidFill>
                <a:latin typeface="Hurme Geometric Sans 3"/>
                <a:cs typeface="Hurme Geometric Sans 3"/>
              </a:rPr>
              <a:t>sint</a:t>
            </a:r>
            <a:r>
              <a:rPr lang="en-US" sz="2000" spc="-45" dirty="0">
                <a:solidFill>
                  <a:srgbClr val="636466"/>
                </a:solidFill>
                <a:latin typeface="Hurme Geometric Sans 3"/>
                <a:cs typeface="Hurme Geometric Sans 3"/>
              </a:rPr>
              <a:t> </a:t>
            </a:r>
            <a:r>
              <a:rPr lang="en-US" sz="2000" spc="-30" dirty="0" err="1">
                <a:solidFill>
                  <a:srgbClr val="636466"/>
                </a:solidFill>
                <a:latin typeface="Hurme Geometric Sans 3"/>
                <a:cs typeface="Hurme Geometric Sans 3"/>
              </a:rPr>
              <a:t>ob</a:t>
            </a:r>
            <a:r>
              <a:rPr lang="en-US" sz="2000" spc="-30" dirty="0">
                <a:solidFill>
                  <a:srgbClr val="636466"/>
                </a:solidFill>
                <a:latin typeface="Hurme Geometric Sans 3"/>
                <a:cs typeface="Hurme Geometric Sans 3"/>
              </a:rPr>
              <a:t> </a:t>
            </a:r>
            <a:r>
              <a:rPr lang="en-US" sz="2000" spc="-60" dirty="0" err="1">
                <a:solidFill>
                  <a:srgbClr val="636466"/>
                </a:solidFill>
                <a:latin typeface="Hurme Geometric Sans 3"/>
                <a:cs typeface="Hurme Geometric Sans 3"/>
              </a:rPr>
              <a:t>er</a:t>
            </a:r>
            <a:r>
              <a:rPr lang="en-US" sz="2000" spc="-60" dirty="0">
                <a:solidFill>
                  <a:srgbClr val="636466"/>
                </a:solidFill>
                <a:latin typeface="Hurme Geometric Sans 3"/>
                <a:cs typeface="Hurme Geometric Sans 3"/>
              </a:rPr>
              <a:t>  </a:t>
            </a:r>
            <a:r>
              <a:rPr lang="en-US" sz="2000" spc="-50" dirty="0" err="1">
                <a:solidFill>
                  <a:srgbClr val="636466"/>
                </a:solidFill>
                <a:latin typeface="Hurme Geometric Sans 3"/>
                <a:cs typeface="Hurme Geometric Sans 3"/>
              </a:rPr>
              <a:t>audia</a:t>
            </a:r>
            <a:r>
              <a:rPr lang="en-US" sz="2000" spc="-130" dirty="0">
                <a:solidFill>
                  <a:srgbClr val="636466"/>
                </a:solidFill>
                <a:latin typeface="Hurme Geometric Sans 3"/>
                <a:cs typeface="Hurme Geometric Sans 3"/>
              </a:rPr>
              <a:t> </a:t>
            </a:r>
            <a:r>
              <a:rPr lang="en-US" sz="2000" spc="-40" dirty="0" err="1">
                <a:solidFill>
                  <a:srgbClr val="636466"/>
                </a:solidFill>
                <a:latin typeface="Hurme Geometric Sans 3"/>
                <a:cs typeface="Hurme Geometric Sans 3"/>
              </a:rPr>
              <a:t>nos</a:t>
            </a:r>
            <a:r>
              <a:rPr lang="en-US" sz="2000" spc="-150" dirty="0">
                <a:solidFill>
                  <a:srgbClr val="636466"/>
                </a:solidFill>
                <a:latin typeface="Hurme Geometric Sans 3"/>
                <a:cs typeface="Hurme Geometric Sans 3"/>
              </a:rPr>
              <a:t> </a:t>
            </a:r>
            <a:r>
              <a:rPr lang="en-US" sz="2000" spc="-50" dirty="0" err="1">
                <a:solidFill>
                  <a:srgbClr val="636466"/>
                </a:solidFill>
                <a:latin typeface="Hurme Geometric Sans 3"/>
                <a:cs typeface="Hurme Geometric Sans 3"/>
              </a:rPr>
              <a:t>eatur</a:t>
            </a:r>
            <a:r>
              <a:rPr lang="en-US" sz="2000" spc="-240" dirty="0">
                <a:solidFill>
                  <a:srgbClr val="636466"/>
                </a:solidFill>
                <a:latin typeface="Hurme Geometric Sans 3"/>
                <a:cs typeface="Hurme Geometric Sans 3"/>
              </a:rPr>
              <a:t> </a:t>
            </a:r>
            <a:r>
              <a:rPr lang="en-US" sz="2000" spc="-50" dirty="0" err="1">
                <a:solidFill>
                  <a:srgbClr val="636466"/>
                </a:solidFill>
                <a:latin typeface="Hurme Geometric Sans 3"/>
                <a:cs typeface="Hurme Geometric Sans 3"/>
              </a:rPr>
              <a:t>aliqui</a:t>
            </a:r>
            <a:r>
              <a:rPr lang="en-US" sz="2000" spc="-130" dirty="0">
                <a:solidFill>
                  <a:srgbClr val="636466"/>
                </a:solidFill>
                <a:latin typeface="Hurme Geometric Sans 3"/>
                <a:cs typeface="Hurme Geometric Sans 3"/>
              </a:rPr>
              <a:t> </a:t>
            </a:r>
            <a:r>
              <a:rPr lang="en-US" sz="2000" spc="-80" dirty="0" err="1">
                <a:solidFill>
                  <a:srgbClr val="636466"/>
                </a:solidFill>
                <a:latin typeface="Hurme Geometric Sans 3"/>
                <a:cs typeface="Hurme Geometric Sans 3"/>
              </a:rPr>
              <a:t>blabor</a:t>
            </a:r>
            <a:r>
              <a:rPr lang="en-US" sz="2000" spc="-80" dirty="0">
                <a:solidFill>
                  <a:srgbClr val="636466"/>
                </a:solidFill>
                <a:latin typeface="Hurme Geometric Sans 3"/>
                <a:cs typeface="Hurme Geometric Sans 3"/>
              </a:rPr>
              <a:t>.</a:t>
            </a:r>
            <a:endParaRPr lang="en-US" sz="2000" spc="-100" dirty="0">
              <a:solidFill>
                <a:schemeClr val="accent2"/>
              </a:solidFill>
              <a:latin typeface="Hurme Geometric Sans 3"/>
              <a:cs typeface="Hurme Geometric Sans 3"/>
            </a:endParaRPr>
          </a:p>
          <a:p>
            <a:pPr marL="12700" marR="31115">
              <a:lnSpc>
                <a:spcPts val="2200"/>
              </a:lnSpc>
              <a:spcBef>
                <a:spcPts val="1839"/>
              </a:spcBef>
            </a:pPr>
            <a:r>
              <a:rPr lang="en-US" sz="2000" b="1" spc="-40" dirty="0">
                <a:solidFill>
                  <a:srgbClr val="636466"/>
                </a:solidFill>
                <a:latin typeface="HurmeGeometricSans3-SemiBold"/>
                <a:cs typeface="HurmeGeometricSans3-SemiBold"/>
              </a:rPr>
              <a:t>Mag </a:t>
            </a:r>
            <a:r>
              <a:rPr lang="en-US" sz="2000" b="1" spc="-60" dirty="0" err="1">
                <a:solidFill>
                  <a:srgbClr val="636466"/>
                </a:solidFill>
                <a:latin typeface="HurmeGeometricSans3-SemiBold"/>
                <a:cs typeface="HurmeGeometricSans3-SemiBold"/>
              </a:rPr>
              <a:t>natquid</a:t>
            </a:r>
            <a:r>
              <a:rPr lang="en-US" sz="2000" b="1" spc="-6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quias</a:t>
            </a:r>
            <a:r>
              <a:rPr lang="en-US" sz="2000" b="1" spc="-50" dirty="0">
                <a:solidFill>
                  <a:srgbClr val="636466"/>
                </a:solidFill>
                <a:latin typeface="HurmeGeometricSans3-SemiBold"/>
                <a:cs typeface="HurmeGeometricSans3-SemiBold"/>
              </a:rPr>
              <a:t> </a:t>
            </a:r>
            <a:r>
              <a:rPr lang="en-US" sz="2000" b="1" spc="-45" dirty="0" err="1">
                <a:solidFill>
                  <a:srgbClr val="636466"/>
                </a:solidFill>
                <a:latin typeface="HurmeGeometricSans3-SemiBold"/>
                <a:cs typeface="HurmeGeometricSans3-SemiBold"/>
              </a:rPr>
              <a:t>sint</a:t>
            </a:r>
            <a:r>
              <a:rPr lang="en-US" sz="2000" b="1" spc="-45" dirty="0">
                <a:solidFill>
                  <a:srgbClr val="636466"/>
                </a:solidFill>
                <a:latin typeface="HurmeGeometricSans3-SemiBold"/>
                <a:cs typeface="HurmeGeometricSans3-SemiBold"/>
              </a:rPr>
              <a:t> </a:t>
            </a:r>
            <a:r>
              <a:rPr lang="en-US" sz="2000" b="1" spc="-60" dirty="0" err="1">
                <a:solidFill>
                  <a:srgbClr val="636466"/>
                </a:solidFill>
                <a:latin typeface="HurmeGeometricSans3-SemiBold"/>
                <a:cs typeface="HurmeGeometricSans3-SemiBold"/>
              </a:rPr>
              <a:t>ob</a:t>
            </a:r>
            <a:r>
              <a:rPr lang="en-US" sz="2000" b="1" spc="-60" dirty="0">
                <a:solidFill>
                  <a:srgbClr val="636466"/>
                </a:solidFill>
                <a:latin typeface="HurmeGeometricSans3-SemiBold"/>
                <a:cs typeface="HurmeGeometricSans3-SemiBold"/>
              </a:rPr>
              <a:t>  </a:t>
            </a:r>
            <a:r>
              <a:rPr lang="en-US" sz="2000" spc="-50" dirty="0" err="1">
                <a:solidFill>
                  <a:srgbClr val="636466"/>
                </a:solidFill>
                <a:latin typeface="Hurme Geometric Sans 3"/>
                <a:cs typeface="Hurme Geometric Sans 3"/>
              </a:rPr>
              <a:t>audia</a:t>
            </a:r>
            <a:r>
              <a:rPr lang="en-US" sz="2000" spc="-145" dirty="0">
                <a:solidFill>
                  <a:srgbClr val="636466"/>
                </a:solidFill>
                <a:latin typeface="Hurme Geometric Sans 3"/>
                <a:cs typeface="Hurme Geometric Sans 3"/>
              </a:rPr>
              <a:t> </a:t>
            </a:r>
            <a:r>
              <a:rPr lang="en-US" sz="2000" spc="-40" dirty="0" err="1">
                <a:solidFill>
                  <a:srgbClr val="636466"/>
                </a:solidFill>
                <a:latin typeface="Hurme Geometric Sans 3"/>
                <a:cs typeface="Hurme Geometric Sans 3"/>
              </a:rPr>
              <a:t>nos</a:t>
            </a:r>
            <a:r>
              <a:rPr lang="en-US" sz="2000" spc="-165" dirty="0">
                <a:solidFill>
                  <a:srgbClr val="636466"/>
                </a:solidFill>
                <a:latin typeface="Hurme Geometric Sans 3"/>
                <a:cs typeface="Hurme Geometric Sans 3"/>
              </a:rPr>
              <a:t> </a:t>
            </a:r>
            <a:r>
              <a:rPr lang="en-US" sz="2000" spc="-50" dirty="0" err="1">
                <a:solidFill>
                  <a:srgbClr val="636466"/>
                </a:solidFill>
                <a:latin typeface="Hurme Geometric Sans 3"/>
                <a:cs typeface="Hurme Geometric Sans 3"/>
              </a:rPr>
              <a:t>eatur</a:t>
            </a:r>
            <a:r>
              <a:rPr lang="en-US" sz="2000" spc="-250" dirty="0">
                <a:solidFill>
                  <a:srgbClr val="636466"/>
                </a:solidFill>
                <a:latin typeface="Hurme Geometric Sans 3"/>
                <a:cs typeface="Hurme Geometric Sans 3"/>
              </a:rPr>
              <a:t> </a:t>
            </a:r>
            <a:r>
              <a:rPr lang="en-US" sz="2000" spc="-50" dirty="0" err="1">
                <a:solidFill>
                  <a:srgbClr val="636466"/>
                </a:solidFill>
                <a:latin typeface="Hurme Geometric Sans 3"/>
                <a:cs typeface="Hurme Geometric Sans 3"/>
              </a:rPr>
              <a:t>aliqui</a:t>
            </a:r>
            <a:r>
              <a:rPr lang="en-US" sz="2000" spc="-145" dirty="0">
                <a:solidFill>
                  <a:srgbClr val="636466"/>
                </a:solidFill>
                <a:latin typeface="Hurme Geometric Sans 3"/>
                <a:cs typeface="Hurme Geometric Sans 3"/>
              </a:rPr>
              <a:t> </a:t>
            </a:r>
            <a:r>
              <a:rPr lang="en-US" sz="2000" spc="-60" dirty="0" err="1">
                <a:solidFill>
                  <a:srgbClr val="636466"/>
                </a:solidFill>
                <a:latin typeface="Hurme Geometric Sans 3"/>
                <a:cs typeface="Hurme Geometric Sans 3"/>
              </a:rPr>
              <a:t>blabor</a:t>
            </a:r>
            <a:r>
              <a:rPr lang="en-US" sz="2000" spc="-60" dirty="0">
                <a:solidFill>
                  <a:srgbClr val="636466"/>
                </a:solidFill>
                <a:latin typeface="Hurme Geometric Sans 3"/>
                <a:cs typeface="Hurme Geometric Sans 3"/>
              </a:rPr>
              <a:t>  </a:t>
            </a:r>
            <a:r>
              <a:rPr lang="en-US" sz="2000" spc="-40" dirty="0">
                <a:solidFill>
                  <a:srgbClr val="636466"/>
                </a:solidFill>
                <a:latin typeface="Hurme Geometric Sans 3"/>
                <a:cs typeface="Hurme Geometric Sans 3"/>
              </a:rPr>
              <a:t>sit</a:t>
            </a:r>
            <a:r>
              <a:rPr lang="en-US" sz="2000" spc="-190" dirty="0">
                <a:solidFill>
                  <a:srgbClr val="636466"/>
                </a:solidFill>
                <a:latin typeface="Hurme Geometric Sans 3"/>
                <a:cs typeface="Hurme Geometric Sans 3"/>
              </a:rPr>
              <a:t> </a:t>
            </a:r>
            <a:r>
              <a:rPr lang="en-US" sz="2000" spc="-65" dirty="0" err="1">
                <a:solidFill>
                  <a:srgbClr val="636466"/>
                </a:solidFill>
                <a:latin typeface="Hurme Geometric Sans 3"/>
                <a:cs typeface="Hurme Geometric Sans 3"/>
              </a:rPr>
              <a:t>faccull</a:t>
            </a:r>
            <a:r>
              <a:rPr lang="en-US" sz="2000" spc="-155" dirty="0">
                <a:solidFill>
                  <a:srgbClr val="636466"/>
                </a:solidFill>
                <a:latin typeface="Hurme Geometric Sans 3"/>
                <a:cs typeface="Hurme Geometric Sans 3"/>
              </a:rPr>
              <a:t> </a:t>
            </a:r>
            <a:r>
              <a:rPr lang="en-US" sz="2000" spc="-65" dirty="0" err="1">
                <a:solidFill>
                  <a:srgbClr val="636466"/>
                </a:solidFill>
                <a:latin typeface="Hurme Geometric Sans 3"/>
                <a:cs typeface="Hurme Geometric Sans 3"/>
              </a:rPr>
              <a:t>atecum</a:t>
            </a:r>
            <a:r>
              <a:rPr lang="en-US" sz="2000" spc="-155" dirty="0">
                <a:solidFill>
                  <a:srgbClr val="636466"/>
                </a:solidFill>
                <a:latin typeface="Hurme Geometric Sans 3"/>
                <a:cs typeface="Hurme Geometric Sans 3"/>
              </a:rPr>
              <a:t> </a:t>
            </a:r>
            <a:r>
              <a:rPr lang="en-US" sz="2000" spc="-45" dirty="0">
                <a:solidFill>
                  <a:srgbClr val="636466"/>
                </a:solidFill>
                <a:latin typeface="Hurme Geometric Sans 3"/>
                <a:cs typeface="Hurme Geometric Sans 3"/>
              </a:rPr>
              <a:t>quam</a:t>
            </a:r>
            <a:r>
              <a:rPr lang="en-US" sz="2000" spc="-140" dirty="0">
                <a:solidFill>
                  <a:srgbClr val="636466"/>
                </a:solidFill>
                <a:latin typeface="Hurme Geometric Sans 3"/>
                <a:cs typeface="Hurme Geometric Sans 3"/>
              </a:rPr>
              <a:t> </a:t>
            </a:r>
            <a:r>
              <a:rPr lang="en-US" sz="2000" spc="-60" dirty="0" err="1">
                <a:solidFill>
                  <a:srgbClr val="636466"/>
                </a:solidFill>
                <a:latin typeface="Hurme Geometric Sans 3"/>
                <a:cs typeface="Hurme Geometric Sans 3"/>
              </a:rPr>
              <a:t>essiti</a:t>
            </a:r>
            <a:r>
              <a:rPr lang="en-US" sz="2000" spc="-60" dirty="0">
                <a:solidFill>
                  <a:srgbClr val="636466"/>
                </a:solidFill>
                <a:latin typeface="Hurme Geometric Sans 3"/>
                <a:cs typeface="Hurme Geometric Sans 3"/>
              </a:rPr>
              <a:t>  </a:t>
            </a:r>
            <a:r>
              <a:rPr lang="en-US" sz="2000" spc="-40" dirty="0" err="1">
                <a:solidFill>
                  <a:srgbClr val="636466"/>
                </a:solidFill>
                <a:latin typeface="Hurme Geometric Sans 3"/>
                <a:cs typeface="Hurme Geometric Sans 3"/>
              </a:rPr>
              <a:t>dem</a:t>
            </a:r>
            <a:r>
              <a:rPr lang="en-US" sz="2000" spc="-140" dirty="0">
                <a:solidFill>
                  <a:srgbClr val="636466"/>
                </a:solidFill>
                <a:latin typeface="Hurme Geometric Sans 3"/>
                <a:cs typeface="Hurme Geometric Sans 3"/>
              </a:rPr>
              <a:t> </a:t>
            </a:r>
            <a:r>
              <a:rPr lang="en-US" sz="2000" spc="-65" dirty="0" err="1">
                <a:solidFill>
                  <a:srgbClr val="636466"/>
                </a:solidFill>
                <a:latin typeface="Hurme Geometric Sans 3"/>
                <a:cs typeface="Hurme Geometric Sans 3"/>
              </a:rPr>
              <a:t>este</a:t>
            </a:r>
            <a:r>
              <a:rPr lang="en-US" sz="2000" spc="-140" dirty="0">
                <a:solidFill>
                  <a:srgbClr val="636466"/>
                </a:solidFill>
                <a:latin typeface="Hurme Geometric Sans 3"/>
                <a:cs typeface="Hurme Geometric Sans 3"/>
              </a:rPr>
              <a:t> </a:t>
            </a:r>
            <a:r>
              <a:rPr lang="en-US" sz="2000" spc="-40" dirty="0" err="1">
                <a:solidFill>
                  <a:srgbClr val="636466"/>
                </a:solidFill>
                <a:latin typeface="Hurme Geometric Sans 3"/>
                <a:cs typeface="Hurme Geometric Sans 3"/>
              </a:rPr>
              <a:t>nos</a:t>
            </a:r>
            <a:r>
              <a:rPr lang="en-US" sz="2000" spc="-160" dirty="0">
                <a:solidFill>
                  <a:srgbClr val="636466"/>
                </a:solidFill>
                <a:latin typeface="Hurme Geometric Sans 3"/>
                <a:cs typeface="Hurme Geometric Sans 3"/>
              </a:rPr>
              <a:t> </a:t>
            </a:r>
            <a:r>
              <a:rPr lang="en-US" sz="2000" spc="-45" dirty="0" err="1">
                <a:solidFill>
                  <a:srgbClr val="636466"/>
                </a:solidFill>
                <a:latin typeface="Hurme Geometric Sans 3"/>
                <a:cs typeface="Hurme Geometric Sans 3"/>
              </a:rPr>
              <a:t>sint</a:t>
            </a:r>
            <a:r>
              <a:rPr lang="en-US" sz="2000" spc="-185" dirty="0">
                <a:solidFill>
                  <a:srgbClr val="636466"/>
                </a:solidFill>
                <a:latin typeface="Hurme Geometric Sans 3"/>
                <a:cs typeface="Hurme Geometric Sans 3"/>
              </a:rPr>
              <a:t> </a:t>
            </a:r>
            <a:r>
              <a:rPr lang="en-US" sz="2000" spc="-45" dirty="0" err="1">
                <a:solidFill>
                  <a:srgbClr val="636466"/>
                </a:solidFill>
                <a:latin typeface="Hurme Geometric Sans 3"/>
                <a:cs typeface="Hurme Geometric Sans 3"/>
              </a:rPr>
              <a:t>audi</a:t>
            </a:r>
            <a:r>
              <a:rPr lang="en-US" sz="2000" spc="-140" dirty="0">
                <a:solidFill>
                  <a:srgbClr val="636466"/>
                </a:solidFill>
                <a:latin typeface="Hurme Geometric Sans 3"/>
                <a:cs typeface="Hurme Geometric Sans 3"/>
              </a:rPr>
              <a:t> </a:t>
            </a:r>
            <a:r>
              <a:rPr lang="en-US" sz="2000" spc="-75" dirty="0">
                <a:solidFill>
                  <a:srgbClr val="636466"/>
                </a:solidFill>
                <a:latin typeface="Hurme Geometric Sans 3"/>
                <a:cs typeface="Hurme Geometric Sans 3"/>
              </a:rPr>
              <a:t>lorem.</a:t>
            </a:r>
            <a:endParaRPr lang="en-US" sz="2000" dirty="0">
              <a:latin typeface="Hurme Geometric Sans 3"/>
              <a:cs typeface="Hurme Geometric Sans 3"/>
            </a:endParaRPr>
          </a:p>
        </p:txBody>
      </p:sp>
      <p:sp>
        <p:nvSpPr>
          <p:cNvPr id="6" name="Picture Placeholder 2"/>
          <p:cNvSpPr>
            <a:spLocks noGrp="1"/>
          </p:cNvSpPr>
          <p:nvPr>
            <p:ph type="pic" sz="quarter" idx="11"/>
          </p:nvPr>
        </p:nvSpPr>
        <p:spPr>
          <a:xfrm>
            <a:off x="4619624" y="2468058"/>
            <a:ext cx="4235451" cy="4161342"/>
          </a:xfrm>
          <a:prstGeom prst="rect">
            <a:avLst/>
          </a:prstGeom>
        </p:spPr>
        <p:txBody>
          <a:bodyPr wrap="none" anchor="ctr" anchorCtr="0"/>
          <a:lstStyle>
            <a:lvl1pPr>
              <a:defRPr sz="1200"/>
            </a:lvl1pPr>
          </a:lstStyle>
          <a:p>
            <a:endParaRPr lang="en-US" dirty="0"/>
          </a:p>
        </p:txBody>
      </p:sp>
      <p:sp>
        <p:nvSpPr>
          <p:cNvPr id="8" name="object 4"/>
          <p:cNvSpPr txBox="1"/>
          <p:nvPr userDrawn="1"/>
        </p:nvSpPr>
        <p:spPr>
          <a:xfrm>
            <a:off x="7289210" y="583570"/>
            <a:ext cx="1586865"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lang="en-US" sz="800" spc="15" dirty="0">
                <a:solidFill>
                  <a:srgbClr val="636466"/>
                </a:solidFill>
                <a:latin typeface="Arial" panose="020B0604020202020204" pitchFamily="34" charset="0"/>
                <a:cs typeface="Arial" panose="020B0604020202020204" pitchFamily="34" charset="0"/>
              </a:rPr>
              <a:t>SECURIA</a:t>
            </a:r>
            <a:r>
              <a:rPr lang="en-US" sz="800" dirty="0">
                <a:solidFill>
                  <a:srgbClr val="636466"/>
                </a:solidFill>
                <a:latin typeface="Arial" panose="020B0604020202020204" pitchFamily="34" charset="0"/>
                <a:cs typeface="Arial" panose="020B0604020202020204" pitchFamily="34" charset="0"/>
              </a:rPr>
              <a:t>N</a:t>
            </a:r>
            <a:r>
              <a:rPr lang="en-US" sz="800" spc="40" dirty="0">
                <a:solidFill>
                  <a:srgbClr val="636466"/>
                </a:solidFill>
                <a:latin typeface="Arial" panose="020B0604020202020204" pitchFamily="34" charset="0"/>
                <a:cs typeface="Arial" panose="020B0604020202020204" pitchFamily="34" charset="0"/>
              </a:rPr>
              <a:t> </a:t>
            </a:r>
            <a:r>
              <a:rPr lang="en-US" sz="800" spc="15" dirty="0">
                <a:solidFill>
                  <a:srgbClr val="636466"/>
                </a:solidFill>
                <a:latin typeface="Arial" panose="020B0604020202020204" pitchFamily="34" charset="0"/>
                <a:cs typeface="Arial" panose="020B0604020202020204" pitchFamily="34" charset="0"/>
              </a:rPr>
              <a:t>FINANCIA</a:t>
            </a:r>
            <a:r>
              <a:rPr lang="en-US" sz="800" dirty="0">
                <a:solidFill>
                  <a:srgbClr val="636466"/>
                </a:solidFill>
                <a:latin typeface="Arial" panose="020B0604020202020204" pitchFamily="34" charset="0"/>
                <a:cs typeface="Arial" panose="020B0604020202020204" pitchFamily="34" charset="0"/>
              </a:rPr>
              <a:t>L   </a:t>
            </a:r>
            <a:r>
              <a:rPr lang="en-US" sz="800" spc="75" dirty="0">
                <a:solidFill>
                  <a:srgbClr val="636466"/>
                </a:solidFill>
                <a:latin typeface="Arial" panose="020B0604020202020204" pitchFamily="34" charset="0"/>
                <a:cs typeface="Arial" panose="020B0604020202020204" pitchFamily="34" charset="0"/>
              </a:rPr>
              <a:t> </a:t>
            </a:r>
            <a:r>
              <a:rPr lang="en-US"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sp>
        <p:nvSpPr>
          <p:cNvPr id="9" name="Rectangle 8"/>
          <p:cNvSpPr/>
          <p:nvPr userDrawn="1"/>
        </p:nvSpPr>
        <p:spPr>
          <a:xfrm>
            <a:off x="642851" y="465513"/>
            <a:ext cx="1390996"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36822" y="1584436"/>
            <a:ext cx="3939253"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7" name="Text Placeholder 6"/>
          <p:cNvSpPr>
            <a:spLocks noGrp="1"/>
          </p:cNvSpPr>
          <p:nvPr>
            <p:ph type="body" sz="quarter" idx="10" hasCustomPrompt="1"/>
          </p:nvPr>
        </p:nvSpPr>
        <p:spPr>
          <a:xfrm>
            <a:off x="5021682" y="2836831"/>
            <a:ext cx="3854393" cy="3080444"/>
          </a:xfrm>
          <a:prstGeom prst="rect">
            <a:avLst/>
          </a:prstGeom>
        </p:spPr>
        <p:txBody>
          <a:bodyPr lIns="0" tIns="0" rIns="0" bIns="0"/>
          <a:lstStyle>
            <a:lvl1pPr>
              <a:lnSpc>
                <a:spcPts val="2800"/>
              </a:lnSpc>
              <a:defRPr sz="2000" b="0" i="0" spc="0" baseline="0">
                <a:solidFill>
                  <a:schemeClr val="accent2"/>
                </a:solidFill>
                <a:latin typeface="Arail"/>
                <a:ea typeface="Arail"/>
                <a:cs typeface="Arial" panose="020B0604020202020204" pitchFamily="34" charset="0"/>
              </a:defRPr>
            </a:lvl1pPr>
            <a:lvl2pPr>
              <a:defRPr sz="2400" b="1" i="0">
                <a:solidFill>
                  <a:schemeClr val="accent2"/>
                </a:solidFill>
                <a:latin typeface="Hurme Geometric Sans 3 SemiBold" charset="0"/>
                <a:ea typeface="Hurme Geometric Sans 3 SemiBold" charset="0"/>
                <a:cs typeface="Hurme Geometric Sans 3 SemiBold" charset="0"/>
              </a:defRPr>
            </a:lvl2pPr>
            <a:lvl3pPr>
              <a:defRPr sz="2400" b="1" i="0">
                <a:solidFill>
                  <a:schemeClr val="accent2"/>
                </a:solidFill>
                <a:latin typeface="Hurme Geometric Sans 3 SemiBold" charset="0"/>
                <a:ea typeface="Hurme Geometric Sans 3 SemiBold" charset="0"/>
                <a:cs typeface="Hurme Geometric Sans 3 SemiBold" charset="0"/>
              </a:defRPr>
            </a:lvl3pPr>
            <a:lvl4pPr>
              <a:defRPr sz="2400" b="1" i="0">
                <a:solidFill>
                  <a:schemeClr val="accent2"/>
                </a:solidFill>
                <a:latin typeface="Hurme Geometric Sans 3 SemiBold" charset="0"/>
                <a:ea typeface="Hurme Geometric Sans 3 SemiBold" charset="0"/>
                <a:cs typeface="Hurme Geometric Sans 3 SemiBold" charset="0"/>
              </a:defRPr>
            </a:lvl4pPr>
            <a:lvl5pPr>
              <a:defRPr sz="2400" b="1" i="0">
                <a:solidFill>
                  <a:schemeClr val="accent2"/>
                </a:solidFill>
                <a:latin typeface="Hurme Geometric Sans 3 SemiBold" charset="0"/>
                <a:ea typeface="Hurme Geometric Sans 3 SemiBold" charset="0"/>
                <a:cs typeface="Hurme Geometric Sans 3 SemiBold" charset="0"/>
              </a:defRPr>
            </a:lvl5pPr>
          </a:lstStyle>
          <a:p>
            <a:pPr marL="12700" marR="5080">
              <a:lnSpc>
                <a:spcPts val="2200"/>
              </a:lnSpc>
              <a:spcBef>
                <a:spcPts val="340"/>
              </a:spcBef>
            </a:pPr>
            <a:r>
              <a:rPr lang="en-US" sz="2000" b="1" spc="-105" dirty="0">
                <a:solidFill>
                  <a:srgbClr val="636466"/>
                </a:solidFill>
                <a:latin typeface="HurmeGeometricSans3-SemiBold"/>
                <a:cs typeface="HurmeGeometricSans3-SemiBold"/>
              </a:rPr>
              <a:t>Text</a:t>
            </a:r>
            <a:r>
              <a:rPr lang="en-US" sz="2000" b="1" spc="-215" dirty="0">
                <a:solidFill>
                  <a:srgbClr val="636466"/>
                </a:solidFill>
                <a:latin typeface="HurmeGeometricSans3-SemiBold"/>
                <a:cs typeface="HurmeGeometricSans3-SemiBold"/>
              </a:rPr>
              <a:t>  </a:t>
            </a:r>
            <a:r>
              <a:rPr lang="en-US" sz="2000" b="1" spc="-70" dirty="0">
                <a:solidFill>
                  <a:srgbClr val="636466"/>
                </a:solidFill>
                <a:latin typeface="HurmeGeometricSans3-SemiBold"/>
                <a:cs typeface="HurmeGeometricSans3-SemiBold"/>
              </a:rPr>
              <a:t>20/22</a:t>
            </a:r>
            <a:r>
              <a:rPr lang="en-US" sz="2000" b="1" spc="-135"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Hurme</a:t>
            </a:r>
            <a:r>
              <a:rPr lang="en-US" sz="2000" b="1" spc="-185" dirty="0">
                <a:solidFill>
                  <a:srgbClr val="636466"/>
                </a:solidFill>
                <a:latin typeface="HurmeGeometricSans3-SemiBold"/>
                <a:cs typeface="HurmeGeometricSans3-SemiBold"/>
              </a:rPr>
              <a:t> </a:t>
            </a:r>
            <a:r>
              <a:rPr lang="en-US" sz="2000" b="1" dirty="0">
                <a:solidFill>
                  <a:srgbClr val="636466"/>
                </a:solidFill>
                <a:latin typeface="HurmeGeometricSans3-SemiBold"/>
                <a:cs typeface="HurmeGeometricSans3-SemiBold"/>
              </a:rPr>
              <a:t>3</a:t>
            </a:r>
            <a:r>
              <a:rPr lang="en-US" sz="2000" b="1" spc="-200" dirty="0">
                <a:solidFill>
                  <a:srgbClr val="636466"/>
                </a:solidFill>
                <a:latin typeface="HurmeGeometricSans3-SemiBold"/>
                <a:cs typeface="HurmeGeometricSans3-SemiBold"/>
              </a:rPr>
              <a:t> </a:t>
            </a:r>
            <a:r>
              <a:rPr lang="en-US" sz="2000" b="1" spc="-45" dirty="0">
                <a:solidFill>
                  <a:srgbClr val="636466"/>
                </a:solidFill>
                <a:latin typeface="HurmeGeometricSans3-SemiBold"/>
                <a:cs typeface="HurmeGeometricSans3-SemiBold"/>
              </a:rPr>
              <a:t>Semi</a:t>
            </a:r>
            <a:r>
              <a:rPr lang="en-US" sz="2000" b="1" spc="-135" dirty="0">
                <a:solidFill>
                  <a:srgbClr val="636466"/>
                </a:solidFill>
                <a:latin typeface="HurmeGeometricSans3-SemiBold"/>
                <a:cs typeface="HurmeGeometricSans3-SemiBold"/>
              </a:rPr>
              <a:t> </a:t>
            </a:r>
            <a:r>
              <a:rPr lang="en-US" sz="2000" b="1" spc="-60" dirty="0">
                <a:solidFill>
                  <a:srgbClr val="636466"/>
                </a:solidFill>
                <a:latin typeface="HurmeGeometricSans3-SemiBold"/>
                <a:cs typeface="HurmeGeometricSans3-SemiBold"/>
              </a:rPr>
              <a:t>Bold  </a:t>
            </a:r>
            <a:r>
              <a:rPr lang="en-US" sz="2000" b="1" spc="-40" dirty="0" err="1">
                <a:solidFill>
                  <a:srgbClr val="636466"/>
                </a:solidFill>
                <a:latin typeface="HurmeGeometricSans3-SemiBold"/>
                <a:cs typeface="HurmeGeometricSans3-SemiBold"/>
              </a:rPr>
              <a:t>pud</a:t>
            </a:r>
            <a:r>
              <a:rPr lang="en-US" sz="2000" b="1" spc="-150" dirty="0">
                <a:solidFill>
                  <a:srgbClr val="636466"/>
                </a:solidFill>
                <a:latin typeface="HurmeGeometricSans3-SemiBold"/>
                <a:cs typeface="HurmeGeometricSans3-SemiBold"/>
              </a:rPr>
              <a:t> </a:t>
            </a:r>
            <a:r>
              <a:rPr lang="en-US" sz="2000" b="1" spc="-45" dirty="0" err="1">
                <a:solidFill>
                  <a:srgbClr val="636466"/>
                </a:solidFill>
                <a:latin typeface="HurmeGeometricSans3-SemiBold"/>
                <a:cs typeface="HurmeGeometricSans3-SemiBold"/>
              </a:rPr>
              <a:t>amer</a:t>
            </a:r>
            <a:r>
              <a:rPr lang="en-US" sz="2000" b="1" spc="-235" dirty="0">
                <a:solidFill>
                  <a:srgbClr val="636466"/>
                </a:solidFill>
                <a:latin typeface="HurmeGeometricSans3-SemiBold"/>
                <a:cs typeface="HurmeGeometricSans3-SemiBold"/>
              </a:rPr>
              <a:t> </a:t>
            </a:r>
            <a:r>
              <a:rPr lang="en-US" sz="2000" b="1" spc="-40" dirty="0">
                <a:solidFill>
                  <a:srgbClr val="636466"/>
                </a:solidFill>
                <a:latin typeface="HurmeGeometricSans3-SemiBold"/>
                <a:cs typeface="HurmeGeometricSans3-SemiBold"/>
              </a:rPr>
              <a:t>non</a:t>
            </a:r>
            <a:r>
              <a:rPr lang="en-US" sz="2000" b="1" spc="-130" dirty="0">
                <a:solidFill>
                  <a:srgbClr val="636466"/>
                </a:solidFill>
                <a:latin typeface="HurmeGeometricSans3-SemiBold"/>
                <a:cs typeface="HurmeGeometricSans3-SemiBold"/>
              </a:rPr>
              <a:t> </a:t>
            </a:r>
            <a:r>
              <a:rPr lang="en-US" sz="2000" b="1" spc="-55" dirty="0">
                <a:solidFill>
                  <a:srgbClr val="636466"/>
                </a:solidFill>
                <a:latin typeface="HurmeGeometricSans3-SemiBold"/>
                <a:cs typeface="HurmeGeometricSans3-SemiBold"/>
              </a:rPr>
              <a:t>section</a:t>
            </a:r>
            <a:r>
              <a:rPr lang="en-US" sz="2000" b="1" spc="-130" dirty="0">
                <a:solidFill>
                  <a:srgbClr val="636466"/>
                </a:solidFill>
                <a:latin typeface="HurmeGeometricSans3-SemiBold"/>
                <a:cs typeface="HurmeGeometricSans3-SemiBold"/>
              </a:rPr>
              <a:t> </a:t>
            </a:r>
            <a:r>
              <a:rPr lang="en-US" sz="2000" b="1" spc="-75" dirty="0">
                <a:solidFill>
                  <a:srgbClr val="636466"/>
                </a:solidFill>
                <a:latin typeface="HurmeGeometricSans3-SemiBold"/>
                <a:cs typeface="HurmeGeometricSans3-SemiBold"/>
              </a:rPr>
              <a:t>lorem.</a:t>
            </a:r>
            <a:endParaRPr lang="en-US" sz="2000" dirty="0">
              <a:latin typeface="HurmeGeometricSans3-SemiBold"/>
              <a:cs typeface="HurmeGeometricSans3-SemiBold"/>
            </a:endParaRPr>
          </a:p>
          <a:p>
            <a:pPr marL="12700" marR="29845">
              <a:lnSpc>
                <a:spcPts val="2200"/>
              </a:lnSpc>
              <a:spcBef>
                <a:spcPts val="1350"/>
              </a:spcBef>
            </a:pPr>
            <a:r>
              <a:rPr lang="en-US" sz="2000" b="1" spc="-30" dirty="0">
                <a:solidFill>
                  <a:srgbClr val="636466"/>
                </a:solidFill>
                <a:latin typeface="HurmeGeometricSans3-SemiBold"/>
                <a:cs typeface="HurmeGeometricSans3-SemiBold"/>
              </a:rPr>
              <a:t>Et</a:t>
            </a:r>
            <a:r>
              <a:rPr lang="en-US" sz="2000" b="1" spc="-185" dirty="0">
                <a:solidFill>
                  <a:srgbClr val="636466"/>
                </a:solidFill>
                <a:latin typeface="HurmeGeometricSans3-SemiBold"/>
                <a:cs typeface="HurmeGeometricSans3-SemiBold"/>
              </a:rPr>
              <a:t> </a:t>
            </a:r>
            <a:r>
              <a:rPr lang="en-US" sz="2000" b="1" spc="-45" dirty="0">
                <a:solidFill>
                  <a:srgbClr val="636466"/>
                </a:solidFill>
                <a:latin typeface="HurmeGeometricSans3-SemiBold"/>
                <a:cs typeface="HurmeGeometricSans3-SemiBold"/>
              </a:rPr>
              <a:t>quam,</a:t>
            </a:r>
            <a:r>
              <a:rPr lang="en-US" sz="2000" b="1" spc="-160" dirty="0">
                <a:solidFill>
                  <a:srgbClr val="636466"/>
                </a:solidFill>
                <a:latin typeface="HurmeGeometricSans3-SemiBold"/>
                <a:cs typeface="HurmeGeometricSans3-SemiBold"/>
              </a:rPr>
              <a:t> </a:t>
            </a:r>
            <a:r>
              <a:rPr lang="en-US" sz="2000" b="1" spc="-40" dirty="0">
                <a:solidFill>
                  <a:srgbClr val="636466"/>
                </a:solidFill>
                <a:latin typeface="HurmeGeometricSans3-SemiBold"/>
                <a:cs typeface="HurmeGeometricSans3-SemiBold"/>
              </a:rPr>
              <a:t>cup</a:t>
            </a:r>
            <a:r>
              <a:rPr lang="en-US" sz="2000" b="1" spc="-155" dirty="0">
                <a:solidFill>
                  <a:srgbClr val="636466"/>
                </a:solidFill>
                <a:latin typeface="HurmeGeometricSans3-SemiBold"/>
                <a:cs typeface="HurmeGeometricSans3-SemiBold"/>
              </a:rPr>
              <a:t> </a:t>
            </a:r>
            <a:r>
              <a:rPr lang="en-US" sz="2000" b="1" spc="-30" dirty="0">
                <a:solidFill>
                  <a:srgbClr val="636466"/>
                </a:solidFill>
                <a:latin typeface="HurmeGeometricSans3-SemiBold"/>
                <a:cs typeface="HurmeGeometricSans3-SemiBold"/>
              </a:rPr>
              <a:t>et</a:t>
            </a:r>
            <a:r>
              <a:rPr lang="en-US" sz="2000" b="1" spc="-165" dirty="0">
                <a:solidFill>
                  <a:srgbClr val="636466"/>
                </a:solidFill>
                <a:latin typeface="HurmeGeometricSans3-SemiBold"/>
                <a:cs typeface="HurmeGeometricSans3-SemiBold"/>
              </a:rPr>
              <a:t> </a:t>
            </a:r>
            <a:r>
              <a:rPr lang="en-US" sz="2000" b="1" spc="-65" dirty="0" err="1">
                <a:solidFill>
                  <a:srgbClr val="636466"/>
                </a:solidFill>
                <a:latin typeface="HurmeGeometricSans3-SemiBold"/>
                <a:cs typeface="HurmeGeometricSans3-SemiBold"/>
              </a:rPr>
              <a:t>ra</a:t>
            </a:r>
            <a:r>
              <a:rPr lang="en-US" sz="2000" b="1" spc="-135" dirty="0">
                <a:solidFill>
                  <a:srgbClr val="636466"/>
                </a:solidFill>
                <a:latin typeface="HurmeGeometricSans3-SemiBold"/>
                <a:cs typeface="HurmeGeometricSans3-SemiBold"/>
              </a:rPr>
              <a:t> </a:t>
            </a:r>
            <a:r>
              <a:rPr lang="en-US" sz="2000" b="1" spc="-65" dirty="0" err="1">
                <a:solidFill>
                  <a:srgbClr val="636466"/>
                </a:solidFill>
                <a:latin typeface="HurmeGeometricSans3-SemiBold"/>
                <a:cs typeface="HurmeGeometricSans3-SemiBold"/>
              </a:rPr>
              <a:t>peleceped</a:t>
            </a:r>
            <a:r>
              <a:rPr lang="en-US" sz="2000" b="1" spc="-65" dirty="0">
                <a:solidFill>
                  <a:srgbClr val="636466"/>
                </a:solidFill>
                <a:latin typeface="HurmeGeometricSans3-SemiBold"/>
                <a:cs typeface="HurmeGeometricSans3-SemiBold"/>
              </a:rPr>
              <a:t>  </a:t>
            </a:r>
            <a:r>
              <a:rPr lang="en-US" sz="2000" b="1" spc="-40" dirty="0">
                <a:solidFill>
                  <a:srgbClr val="636466"/>
                </a:solidFill>
                <a:latin typeface="HurmeGeometricSans3-SemiBold"/>
                <a:cs typeface="HurmeGeometricSans3-SemiBold"/>
              </a:rPr>
              <a:t>mag </a:t>
            </a:r>
            <a:r>
              <a:rPr lang="en-US" sz="2000" b="1" spc="-60" dirty="0" err="1">
                <a:solidFill>
                  <a:srgbClr val="636466"/>
                </a:solidFill>
                <a:latin typeface="HurmeGeometricSans3-SemiBold"/>
                <a:cs typeface="HurmeGeometricSans3-SemiBold"/>
              </a:rPr>
              <a:t>natquid</a:t>
            </a:r>
            <a:r>
              <a:rPr lang="en-US" sz="2000" b="1" spc="-6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quias</a:t>
            </a:r>
            <a:r>
              <a:rPr lang="en-US" sz="2000" b="1" spc="-50" dirty="0">
                <a:solidFill>
                  <a:srgbClr val="636466"/>
                </a:solidFill>
                <a:latin typeface="HurmeGeometricSans3-SemiBold"/>
                <a:cs typeface="HurmeGeometricSans3-SemiBold"/>
              </a:rPr>
              <a:t> </a:t>
            </a:r>
            <a:r>
              <a:rPr lang="en-US" sz="2000" b="1" spc="-45" dirty="0" err="1">
                <a:solidFill>
                  <a:srgbClr val="636466"/>
                </a:solidFill>
                <a:latin typeface="HurmeGeometricSans3-SemiBold"/>
                <a:cs typeface="HurmeGeometricSans3-SemiBold"/>
              </a:rPr>
              <a:t>sint</a:t>
            </a:r>
            <a:r>
              <a:rPr lang="en-US" sz="2000" b="1" spc="-45" dirty="0">
                <a:solidFill>
                  <a:srgbClr val="636466"/>
                </a:solidFill>
                <a:latin typeface="HurmeGeometricSans3-SemiBold"/>
                <a:cs typeface="HurmeGeometricSans3-SemiBold"/>
              </a:rPr>
              <a:t> </a:t>
            </a:r>
            <a:r>
              <a:rPr lang="en-US" sz="2000" b="1" spc="-30" dirty="0" err="1">
                <a:solidFill>
                  <a:srgbClr val="636466"/>
                </a:solidFill>
                <a:latin typeface="HurmeGeometricSans3-SemiBold"/>
                <a:cs typeface="HurmeGeometricSans3-SemiBold"/>
              </a:rPr>
              <a:t>ob</a:t>
            </a:r>
            <a:r>
              <a:rPr lang="en-US" sz="2000" b="1" spc="-30" dirty="0">
                <a:solidFill>
                  <a:srgbClr val="636466"/>
                </a:solidFill>
                <a:latin typeface="HurmeGeometricSans3-SemiBold"/>
                <a:cs typeface="HurmeGeometricSans3-SemiBold"/>
              </a:rPr>
              <a:t> </a:t>
            </a:r>
            <a:r>
              <a:rPr lang="en-US" sz="2000" b="1" spc="-60" dirty="0" err="1">
                <a:solidFill>
                  <a:srgbClr val="636466"/>
                </a:solidFill>
                <a:latin typeface="HurmeGeometricSans3-SemiBold"/>
                <a:cs typeface="HurmeGeometricSans3-SemiBold"/>
              </a:rPr>
              <a:t>er</a:t>
            </a:r>
            <a:r>
              <a:rPr lang="en-US" sz="2000" b="1" spc="-6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audia</a:t>
            </a:r>
            <a:r>
              <a:rPr lang="en-US" sz="2000" b="1" spc="-135"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nos</a:t>
            </a:r>
            <a:r>
              <a:rPr lang="en-US" sz="2000" b="1" spc="-165"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eatur</a:t>
            </a:r>
            <a:r>
              <a:rPr lang="en-US" sz="2000" b="1" spc="-254"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aliqui</a:t>
            </a:r>
            <a:r>
              <a:rPr lang="en-US" sz="2000" b="1" spc="-135" dirty="0">
                <a:solidFill>
                  <a:srgbClr val="636466"/>
                </a:solidFill>
                <a:latin typeface="HurmeGeometricSans3-SemiBold"/>
                <a:cs typeface="HurmeGeometricSans3-SemiBold"/>
              </a:rPr>
              <a:t> </a:t>
            </a:r>
            <a:r>
              <a:rPr lang="en-US" sz="2000" b="1" spc="-80" dirty="0" err="1">
                <a:solidFill>
                  <a:srgbClr val="636466"/>
                </a:solidFill>
                <a:latin typeface="HurmeGeometricSans3-SemiBold"/>
                <a:cs typeface="HurmeGeometricSans3-SemiBold"/>
              </a:rPr>
              <a:t>blabor</a:t>
            </a:r>
            <a:r>
              <a:rPr lang="en-US" sz="2000" b="1" spc="-80" dirty="0">
                <a:solidFill>
                  <a:srgbClr val="636466"/>
                </a:solidFill>
                <a:latin typeface="HurmeGeometricSans3-SemiBold"/>
                <a:cs typeface="HurmeGeometricSans3-SemiBold"/>
              </a:rPr>
              <a:t>.</a:t>
            </a:r>
            <a:endParaRPr lang="en-US" sz="2000" dirty="0">
              <a:latin typeface="HurmeGeometricSans3-SemiBold"/>
              <a:cs typeface="HurmeGeometricSans3-SemiBold"/>
            </a:endParaRPr>
          </a:p>
          <a:p>
            <a:pPr marL="12700" marR="78740">
              <a:lnSpc>
                <a:spcPts val="2200"/>
              </a:lnSpc>
              <a:spcBef>
                <a:spcPts val="1350"/>
              </a:spcBef>
            </a:pPr>
            <a:r>
              <a:rPr lang="en-US" sz="2000" b="1" spc="-40" dirty="0">
                <a:solidFill>
                  <a:srgbClr val="636466"/>
                </a:solidFill>
                <a:latin typeface="HurmeGeometricSans3-SemiBold"/>
                <a:cs typeface="HurmeGeometricSans3-SemiBold"/>
              </a:rPr>
              <a:t>Mag </a:t>
            </a:r>
            <a:r>
              <a:rPr lang="en-US" sz="2000" b="1" spc="-60" dirty="0" err="1">
                <a:solidFill>
                  <a:srgbClr val="636466"/>
                </a:solidFill>
                <a:latin typeface="HurmeGeometricSans3-SemiBold"/>
                <a:cs typeface="HurmeGeometricSans3-SemiBold"/>
              </a:rPr>
              <a:t>natquid</a:t>
            </a:r>
            <a:r>
              <a:rPr lang="en-US" sz="2000" b="1" spc="-6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quias</a:t>
            </a:r>
            <a:r>
              <a:rPr lang="en-US" sz="2000" b="1" spc="-50" dirty="0">
                <a:solidFill>
                  <a:srgbClr val="636466"/>
                </a:solidFill>
                <a:latin typeface="HurmeGeometricSans3-SemiBold"/>
                <a:cs typeface="HurmeGeometricSans3-SemiBold"/>
              </a:rPr>
              <a:t> </a:t>
            </a:r>
            <a:r>
              <a:rPr lang="en-US" sz="2000" b="1" spc="-45" dirty="0" err="1">
                <a:solidFill>
                  <a:srgbClr val="636466"/>
                </a:solidFill>
                <a:latin typeface="HurmeGeometricSans3-SemiBold"/>
                <a:cs typeface="HurmeGeometricSans3-SemiBold"/>
              </a:rPr>
              <a:t>sint</a:t>
            </a:r>
            <a:r>
              <a:rPr lang="en-US" sz="2000" b="1" spc="-45" dirty="0">
                <a:solidFill>
                  <a:srgbClr val="636466"/>
                </a:solidFill>
                <a:latin typeface="HurmeGeometricSans3-SemiBold"/>
                <a:cs typeface="HurmeGeometricSans3-SemiBold"/>
              </a:rPr>
              <a:t> </a:t>
            </a:r>
            <a:r>
              <a:rPr lang="en-US" sz="2000" b="1" spc="-60" dirty="0" err="1">
                <a:solidFill>
                  <a:srgbClr val="636466"/>
                </a:solidFill>
                <a:latin typeface="HurmeGeometricSans3-SemiBold"/>
                <a:cs typeface="HurmeGeometricSans3-SemiBold"/>
              </a:rPr>
              <a:t>ob</a:t>
            </a:r>
            <a:r>
              <a:rPr lang="en-US" sz="2000" b="1" spc="-6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audia</a:t>
            </a:r>
            <a:r>
              <a:rPr lang="en-US" sz="2000" b="1" spc="-14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nos</a:t>
            </a:r>
            <a:r>
              <a:rPr lang="en-US" sz="2000" b="1" spc="-17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eatur</a:t>
            </a:r>
            <a:r>
              <a:rPr lang="en-US" sz="2000" b="1" spc="-26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aliqui</a:t>
            </a:r>
            <a:r>
              <a:rPr lang="en-US" sz="2000" b="1" spc="-140" dirty="0">
                <a:solidFill>
                  <a:srgbClr val="636466"/>
                </a:solidFill>
                <a:latin typeface="HurmeGeometricSans3-SemiBold"/>
                <a:cs typeface="HurmeGeometricSans3-SemiBold"/>
              </a:rPr>
              <a:t> </a:t>
            </a:r>
            <a:r>
              <a:rPr lang="en-US" sz="2000" b="1" spc="-60" dirty="0" err="1">
                <a:solidFill>
                  <a:srgbClr val="636466"/>
                </a:solidFill>
                <a:latin typeface="HurmeGeometricSans3-SemiBold"/>
                <a:cs typeface="HurmeGeometricSans3-SemiBold"/>
              </a:rPr>
              <a:t>blabor</a:t>
            </a:r>
            <a:r>
              <a:rPr lang="en-US" sz="2000" b="1" spc="-60" dirty="0">
                <a:solidFill>
                  <a:srgbClr val="636466"/>
                </a:solidFill>
                <a:latin typeface="HurmeGeometricSans3-SemiBold"/>
                <a:cs typeface="HurmeGeometricSans3-SemiBold"/>
              </a:rPr>
              <a:t>  </a:t>
            </a:r>
            <a:r>
              <a:rPr lang="en-US" sz="2000" b="1" spc="-40" dirty="0">
                <a:solidFill>
                  <a:srgbClr val="636466"/>
                </a:solidFill>
                <a:latin typeface="HurmeGeometricSans3-SemiBold"/>
                <a:cs typeface="HurmeGeometricSans3-SemiBold"/>
              </a:rPr>
              <a:t>sit</a:t>
            </a:r>
            <a:r>
              <a:rPr lang="en-US" sz="2000" b="1" spc="-440" dirty="0">
                <a:solidFill>
                  <a:srgbClr val="636466"/>
                </a:solidFill>
                <a:latin typeface="HurmeGeometricSans3-SemiBold"/>
                <a:cs typeface="HurmeGeometricSans3-SemiBold"/>
              </a:rPr>
              <a:t> </a:t>
            </a:r>
            <a:r>
              <a:rPr lang="en-US" sz="2000" b="1" spc="-65" dirty="0" err="1">
                <a:solidFill>
                  <a:srgbClr val="636466"/>
                </a:solidFill>
                <a:latin typeface="HurmeGeometricSans3-SemiBold"/>
                <a:cs typeface="HurmeGeometricSans3-SemiBold"/>
              </a:rPr>
              <a:t>faccull</a:t>
            </a:r>
            <a:r>
              <a:rPr lang="en-US" sz="2000" b="1" spc="-65" dirty="0">
                <a:solidFill>
                  <a:srgbClr val="636466"/>
                </a:solidFill>
                <a:latin typeface="HurmeGeometricSans3-SemiBold"/>
                <a:cs typeface="HurmeGeometricSans3-SemiBold"/>
              </a:rPr>
              <a:t> </a:t>
            </a:r>
            <a:r>
              <a:rPr lang="en-US" sz="2000" b="1" spc="-60" dirty="0" err="1">
                <a:solidFill>
                  <a:srgbClr val="636466"/>
                </a:solidFill>
                <a:latin typeface="HurmeGeometricSans3-SemiBold"/>
                <a:cs typeface="HurmeGeometricSans3-SemiBold"/>
              </a:rPr>
              <a:t>atecum</a:t>
            </a:r>
            <a:r>
              <a:rPr lang="en-US" sz="2000" b="1" spc="-60" dirty="0">
                <a:solidFill>
                  <a:srgbClr val="636466"/>
                </a:solidFill>
                <a:latin typeface="HurmeGeometricSans3-SemiBold"/>
                <a:cs typeface="HurmeGeometricSans3-SemiBold"/>
              </a:rPr>
              <a:t> </a:t>
            </a:r>
            <a:r>
              <a:rPr lang="en-US" sz="2000" b="1" spc="-45" dirty="0">
                <a:solidFill>
                  <a:srgbClr val="636466"/>
                </a:solidFill>
                <a:latin typeface="HurmeGeometricSans3-SemiBold"/>
                <a:cs typeface="HurmeGeometricSans3-SemiBold"/>
              </a:rPr>
              <a:t>quam </a:t>
            </a:r>
            <a:r>
              <a:rPr lang="en-US" sz="2000" b="1" spc="-65" dirty="0" err="1">
                <a:solidFill>
                  <a:srgbClr val="636466"/>
                </a:solidFill>
                <a:latin typeface="HurmeGeometricSans3-SemiBold"/>
                <a:cs typeface="HurmeGeometricSans3-SemiBold"/>
              </a:rPr>
              <a:t>essiti</a:t>
            </a:r>
            <a:r>
              <a:rPr lang="en-US" sz="2000" b="1" spc="-65" dirty="0">
                <a:solidFill>
                  <a:srgbClr val="636466"/>
                </a:solidFill>
                <a:latin typeface="HurmeGeometricSans3-SemiBold"/>
                <a:cs typeface="HurmeGeometricSans3-SemiBold"/>
              </a:rPr>
              <a:t>  </a:t>
            </a:r>
            <a:r>
              <a:rPr lang="en-US" sz="2000" b="1" spc="-40" dirty="0" err="1">
                <a:solidFill>
                  <a:srgbClr val="636466"/>
                </a:solidFill>
                <a:latin typeface="HurmeGeometricSans3-SemiBold"/>
                <a:cs typeface="HurmeGeometricSans3-SemiBold"/>
              </a:rPr>
              <a:t>dem</a:t>
            </a:r>
            <a:r>
              <a:rPr lang="en-US" sz="2000" b="1" spc="-135" dirty="0">
                <a:solidFill>
                  <a:srgbClr val="636466"/>
                </a:solidFill>
                <a:latin typeface="HurmeGeometricSans3-SemiBold"/>
                <a:cs typeface="HurmeGeometricSans3-SemiBold"/>
              </a:rPr>
              <a:t> </a:t>
            </a:r>
            <a:r>
              <a:rPr lang="en-US" sz="2000" b="1" spc="-60" dirty="0" err="1">
                <a:solidFill>
                  <a:srgbClr val="636466"/>
                </a:solidFill>
                <a:latin typeface="HurmeGeometricSans3-SemiBold"/>
                <a:cs typeface="HurmeGeometricSans3-SemiBold"/>
              </a:rPr>
              <a:t>este</a:t>
            </a:r>
            <a:r>
              <a:rPr lang="en-US" sz="2000" b="1" spc="-135"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nos</a:t>
            </a:r>
            <a:r>
              <a:rPr lang="en-US" sz="2000" b="1" spc="-165" dirty="0">
                <a:solidFill>
                  <a:srgbClr val="636466"/>
                </a:solidFill>
                <a:latin typeface="HurmeGeometricSans3-SemiBold"/>
                <a:cs typeface="HurmeGeometricSans3-SemiBold"/>
              </a:rPr>
              <a:t> </a:t>
            </a:r>
            <a:r>
              <a:rPr lang="en-US" sz="2000" b="1" spc="-45" dirty="0" err="1">
                <a:solidFill>
                  <a:srgbClr val="636466"/>
                </a:solidFill>
                <a:latin typeface="HurmeGeometricSans3-SemiBold"/>
                <a:cs typeface="HurmeGeometricSans3-SemiBold"/>
              </a:rPr>
              <a:t>sint</a:t>
            </a:r>
            <a:r>
              <a:rPr lang="en-US" sz="2000" b="1" spc="-185" dirty="0">
                <a:solidFill>
                  <a:srgbClr val="636466"/>
                </a:solidFill>
                <a:latin typeface="HurmeGeometricSans3-SemiBold"/>
                <a:cs typeface="HurmeGeometricSans3-SemiBold"/>
              </a:rPr>
              <a:t> </a:t>
            </a:r>
            <a:r>
              <a:rPr lang="en-US" sz="2000" b="1" spc="-45" dirty="0" err="1">
                <a:solidFill>
                  <a:srgbClr val="636466"/>
                </a:solidFill>
                <a:latin typeface="HurmeGeometricSans3-SemiBold"/>
                <a:cs typeface="HurmeGeometricSans3-SemiBold"/>
              </a:rPr>
              <a:t>audi</a:t>
            </a:r>
            <a:r>
              <a:rPr lang="en-US" sz="2000" b="1" spc="-135" dirty="0">
                <a:solidFill>
                  <a:srgbClr val="636466"/>
                </a:solidFill>
                <a:latin typeface="HurmeGeometricSans3-SemiBold"/>
                <a:cs typeface="HurmeGeometricSans3-SemiBold"/>
              </a:rPr>
              <a:t> </a:t>
            </a:r>
            <a:r>
              <a:rPr lang="en-US" sz="2000" b="1" spc="-75" dirty="0">
                <a:solidFill>
                  <a:srgbClr val="636466"/>
                </a:solidFill>
                <a:latin typeface="HurmeGeometricSans3-SemiBold"/>
                <a:cs typeface="HurmeGeometricSans3-SemiBold"/>
              </a:rPr>
              <a:t>lorem.</a:t>
            </a:r>
            <a:endParaRPr lang="en-US" sz="2000" dirty="0">
              <a:latin typeface="HurmeGeometricSans3-SemiBold"/>
              <a:cs typeface="HurmeGeometricSans3-SemiBold"/>
            </a:endParaRPr>
          </a:p>
        </p:txBody>
      </p:sp>
      <p:sp>
        <p:nvSpPr>
          <p:cNvPr id="6" name="Picture Placeholder 2"/>
          <p:cNvSpPr>
            <a:spLocks noGrp="1"/>
          </p:cNvSpPr>
          <p:nvPr>
            <p:ph type="pic" sz="quarter" idx="11"/>
          </p:nvPr>
        </p:nvSpPr>
        <p:spPr>
          <a:xfrm>
            <a:off x="288925" y="1498104"/>
            <a:ext cx="4229100" cy="1930896"/>
          </a:xfrm>
          <a:prstGeom prst="rect">
            <a:avLst/>
          </a:prstGeom>
        </p:spPr>
        <p:txBody>
          <a:bodyPr wrap="none" anchor="ctr" anchorCtr="0"/>
          <a:lstStyle>
            <a:lvl1pPr>
              <a:defRPr sz="1200"/>
            </a:lvl1pPr>
          </a:lstStyle>
          <a:p>
            <a:endParaRPr lang="en-US" dirty="0"/>
          </a:p>
        </p:txBody>
      </p:sp>
      <p:sp>
        <p:nvSpPr>
          <p:cNvPr id="8" name="Picture Placeholder 2"/>
          <p:cNvSpPr>
            <a:spLocks noGrp="1"/>
          </p:cNvSpPr>
          <p:nvPr>
            <p:ph type="pic" sz="quarter" idx="12"/>
          </p:nvPr>
        </p:nvSpPr>
        <p:spPr>
          <a:xfrm>
            <a:off x="288925" y="4602164"/>
            <a:ext cx="2263775" cy="1836736"/>
          </a:xfrm>
          <a:prstGeom prst="rect">
            <a:avLst/>
          </a:prstGeom>
        </p:spPr>
        <p:txBody>
          <a:bodyPr wrap="none" anchor="ctr" anchorCtr="0"/>
          <a:lstStyle>
            <a:lvl1pPr>
              <a:defRPr sz="1200"/>
            </a:lvl1pPr>
          </a:lstStyle>
          <a:p>
            <a:endParaRPr lang="en-US" dirty="0"/>
          </a:p>
        </p:txBody>
      </p:sp>
      <p:sp>
        <p:nvSpPr>
          <p:cNvPr id="21" name="Picture Placeholder 2"/>
          <p:cNvSpPr>
            <a:spLocks noGrp="1"/>
          </p:cNvSpPr>
          <p:nvPr>
            <p:ph type="pic" sz="quarter" idx="13"/>
          </p:nvPr>
        </p:nvSpPr>
        <p:spPr>
          <a:xfrm>
            <a:off x="2641600" y="3534858"/>
            <a:ext cx="1876425" cy="2904042"/>
          </a:xfrm>
          <a:prstGeom prst="rect">
            <a:avLst/>
          </a:prstGeom>
        </p:spPr>
        <p:txBody>
          <a:bodyPr wrap="none" anchor="ctr" anchorCtr="0"/>
          <a:lstStyle>
            <a:lvl1pPr>
              <a:defRPr sz="1200"/>
            </a:lvl1pPr>
          </a:lstStyle>
          <a:p>
            <a:endParaRPr lang="en-US" dirty="0"/>
          </a:p>
        </p:txBody>
      </p:sp>
      <p:sp>
        <p:nvSpPr>
          <p:cNvPr id="5" name="Content Placeholder 4"/>
          <p:cNvSpPr>
            <a:spLocks noGrp="1"/>
          </p:cNvSpPr>
          <p:nvPr>
            <p:ph sz="quarter" idx="14"/>
          </p:nvPr>
        </p:nvSpPr>
        <p:spPr>
          <a:xfrm>
            <a:off x="285750" y="3535363"/>
            <a:ext cx="2266950" cy="960437"/>
          </a:xfrm>
          <a:prstGeom prst="rect">
            <a:avLst/>
          </a:prstGeom>
          <a:solidFill>
            <a:schemeClr val="bg1"/>
          </a:solidFill>
        </p:spPr>
        <p:txBody>
          <a:bodyPr/>
          <a:lstStyle>
            <a:lvl1pPr>
              <a:defRPr sz="1200"/>
            </a:lvl1pPr>
          </a:lstStyle>
          <a:p>
            <a:pPr lvl="0"/>
            <a:endParaRPr lang="en-US" dirty="0"/>
          </a:p>
        </p:txBody>
      </p:sp>
      <p:sp>
        <p:nvSpPr>
          <p:cNvPr id="9" name="object 4"/>
          <p:cNvSpPr txBox="1"/>
          <p:nvPr userDrawn="1"/>
        </p:nvSpPr>
        <p:spPr>
          <a:xfrm>
            <a:off x="7289210" y="583570"/>
            <a:ext cx="1586865"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lang="en-US" sz="800" spc="15" dirty="0">
                <a:solidFill>
                  <a:srgbClr val="636466"/>
                </a:solidFill>
                <a:latin typeface="Arial" panose="020B0604020202020204" pitchFamily="34" charset="0"/>
                <a:cs typeface="Arial" panose="020B0604020202020204" pitchFamily="34" charset="0"/>
              </a:rPr>
              <a:t>SECURIA</a:t>
            </a:r>
            <a:r>
              <a:rPr lang="en-US" sz="800" dirty="0">
                <a:solidFill>
                  <a:srgbClr val="636466"/>
                </a:solidFill>
                <a:latin typeface="Arial" panose="020B0604020202020204" pitchFamily="34" charset="0"/>
                <a:cs typeface="Arial" panose="020B0604020202020204" pitchFamily="34" charset="0"/>
              </a:rPr>
              <a:t>N</a:t>
            </a:r>
            <a:r>
              <a:rPr lang="en-US" sz="800" spc="40" dirty="0">
                <a:solidFill>
                  <a:srgbClr val="636466"/>
                </a:solidFill>
                <a:latin typeface="Arial" panose="020B0604020202020204" pitchFamily="34" charset="0"/>
                <a:cs typeface="Arial" panose="020B0604020202020204" pitchFamily="34" charset="0"/>
              </a:rPr>
              <a:t> </a:t>
            </a:r>
            <a:r>
              <a:rPr lang="en-US" sz="800" spc="15" dirty="0">
                <a:solidFill>
                  <a:srgbClr val="636466"/>
                </a:solidFill>
                <a:latin typeface="Arial" panose="020B0604020202020204" pitchFamily="34" charset="0"/>
                <a:cs typeface="Arial" panose="020B0604020202020204" pitchFamily="34" charset="0"/>
              </a:rPr>
              <a:t>FINANCIA</a:t>
            </a:r>
            <a:r>
              <a:rPr lang="en-US" sz="800" dirty="0">
                <a:solidFill>
                  <a:srgbClr val="636466"/>
                </a:solidFill>
                <a:latin typeface="Arial" panose="020B0604020202020204" pitchFamily="34" charset="0"/>
                <a:cs typeface="Arial" panose="020B0604020202020204" pitchFamily="34" charset="0"/>
              </a:rPr>
              <a:t>L   </a:t>
            </a:r>
            <a:r>
              <a:rPr lang="en-US" sz="800" spc="75" dirty="0">
                <a:solidFill>
                  <a:srgbClr val="636466"/>
                </a:solidFill>
                <a:latin typeface="Arial" panose="020B0604020202020204" pitchFamily="34" charset="0"/>
                <a:cs typeface="Arial" panose="020B0604020202020204" pitchFamily="34" charset="0"/>
              </a:rPr>
              <a:t> </a:t>
            </a:r>
            <a:r>
              <a:rPr lang="en-US"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sp>
        <p:nvSpPr>
          <p:cNvPr id="10" name="Rectangle 9"/>
          <p:cNvSpPr/>
          <p:nvPr userDrawn="1"/>
        </p:nvSpPr>
        <p:spPr>
          <a:xfrm>
            <a:off x="642851" y="465513"/>
            <a:ext cx="1390996"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with Two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72" y="1407100"/>
            <a:ext cx="3939253"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7" name="Text Placeholder 6"/>
          <p:cNvSpPr>
            <a:spLocks noGrp="1"/>
          </p:cNvSpPr>
          <p:nvPr>
            <p:ph type="body" sz="quarter" idx="10" hasCustomPrompt="1"/>
          </p:nvPr>
        </p:nvSpPr>
        <p:spPr>
          <a:xfrm>
            <a:off x="663632" y="2482156"/>
            <a:ext cx="3575859" cy="3080444"/>
          </a:xfrm>
          <a:prstGeom prst="rect">
            <a:avLst/>
          </a:prstGeom>
        </p:spPr>
        <p:txBody>
          <a:bodyPr lIns="0" tIns="0" rIns="0" bIns="0"/>
          <a:lstStyle>
            <a:lvl1pPr marL="12700" marR="5080">
              <a:lnSpc>
                <a:spcPts val="2200"/>
              </a:lnSpc>
              <a:spcBef>
                <a:spcPts val="1800"/>
              </a:spcBef>
              <a:defRPr sz="2000" b="0" i="0" spc="0" baseline="0">
                <a:solidFill>
                  <a:schemeClr val="accent2"/>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 Geometric Sans 3 SemiBold" charset="0"/>
                <a:ea typeface="Hurme Geometric Sans 3 SemiBold" charset="0"/>
                <a:cs typeface="Hurme Geometric Sans 3 SemiBold" charset="0"/>
              </a:defRPr>
            </a:lvl2pPr>
            <a:lvl3pPr>
              <a:defRPr sz="2400" b="1" i="0">
                <a:solidFill>
                  <a:schemeClr val="accent2"/>
                </a:solidFill>
                <a:latin typeface="Hurme Geometric Sans 3 SemiBold" charset="0"/>
                <a:ea typeface="Hurme Geometric Sans 3 SemiBold" charset="0"/>
                <a:cs typeface="Hurme Geometric Sans 3 SemiBold" charset="0"/>
              </a:defRPr>
            </a:lvl3pPr>
            <a:lvl4pPr>
              <a:defRPr sz="2400" b="1" i="0">
                <a:solidFill>
                  <a:schemeClr val="accent2"/>
                </a:solidFill>
                <a:latin typeface="Hurme Geometric Sans 3 SemiBold" charset="0"/>
                <a:ea typeface="Hurme Geometric Sans 3 SemiBold" charset="0"/>
                <a:cs typeface="Hurme Geometric Sans 3 SemiBold" charset="0"/>
              </a:defRPr>
            </a:lvl4pPr>
            <a:lvl5pPr>
              <a:defRPr sz="2400" b="1" i="0">
                <a:solidFill>
                  <a:schemeClr val="accent2"/>
                </a:solidFill>
                <a:latin typeface="Hurme Geometric Sans 3 SemiBold" charset="0"/>
                <a:ea typeface="Hurme Geometric Sans 3 SemiBold" charset="0"/>
                <a:cs typeface="Hurme Geometric Sans 3 SemiBold" charset="0"/>
              </a:defRPr>
            </a:lvl5pPr>
          </a:lstStyle>
          <a:p>
            <a:pPr marL="12700" marR="285115">
              <a:lnSpc>
                <a:spcPts val="2200"/>
              </a:lnSpc>
              <a:spcBef>
                <a:spcPts val="340"/>
              </a:spcBef>
            </a:pPr>
            <a:r>
              <a:rPr lang="en-US" sz="2000" spc="-100" dirty="0">
                <a:solidFill>
                  <a:srgbClr val="636466"/>
                </a:solidFill>
                <a:latin typeface="Hurme Geometric Sans 3"/>
                <a:cs typeface="Hurme Geometric Sans 3"/>
              </a:rPr>
              <a:t>Text </a:t>
            </a:r>
            <a:r>
              <a:rPr lang="en-US" sz="2000" spc="-65" dirty="0">
                <a:solidFill>
                  <a:srgbClr val="636466"/>
                </a:solidFill>
                <a:latin typeface="Hurme Geometric Sans 3"/>
                <a:cs typeface="Hurme Geometric Sans 3"/>
              </a:rPr>
              <a:t>20/22 </a:t>
            </a:r>
            <a:r>
              <a:rPr lang="en-US" sz="2000" spc="-50" dirty="0" err="1">
                <a:solidFill>
                  <a:srgbClr val="636466"/>
                </a:solidFill>
                <a:latin typeface="Hurme Geometric Sans 3"/>
                <a:cs typeface="Hurme Geometric Sans 3"/>
              </a:rPr>
              <a:t>Hurme</a:t>
            </a:r>
            <a:r>
              <a:rPr lang="en-US" sz="2000" spc="-50" dirty="0">
                <a:solidFill>
                  <a:srgbClr val="636466"/>
                </a:solidFill>
                <a:latin typeface="Hurme Geometric Sans 3"/>
                <a:cs typeface="Hurme Geometric Sans 3"/>
              </a:rPr>
              <a:t> </a:t>
            </a:r>
            <a:r>
              <a:rPr lang="en-US" sz="2000" dirty="0">
                <a:solidFill>
                  <a:srgbClr val="636466"/>
                </a:solidFill>
                <a:latin typeface="Hurme Geometric Sans 3"/>
                <a:cs typeface="Hurme Geometric Sans 3"/>
              </a:rPr>
              <a:t>3 </a:t>
            </a:r>
            <a:r>
              <a:rPr lang="en-US" sz="2000" spc="-70" dirty="0">
                <a:solidFill>
                  <a:srgbClr val="636466"/>
                </a:solidFill>
                <a:latin typeface="Hurme Geometric Sans 3"/>
                <a:cs typeface="Hurme Geometric Sans 3"/>
              </a:rPr>
              <a:t>Regular  </a:t>
            </a:r>
            <a:r>
              <a:rPr lang="en-US" sz="2000" spc="-45" dirty="0" err="1">
                <a:solidFill>
                  <a:srgbClr val="636466"/>
                </a:solidFill>
                <a:latin typeface="Hurme Geometric Sans 3"/>
                <a:cs typeface="Hurme Geometric Sans 3"/>
              </a:rPr>
              <a:t>amer</a:t>
            </a:r>
            <a:r>
              <a:rPr lang="en-US" sz="2000" spc="-229" dirty="0">
                <a:solidFill>
                  <a:srgbClr val="636466"/>
                </a:solidFill>
                <a:latin typeface="Hurme Geometric Sans 3"/>
                <a:cs typeface="Hurme Geometric Sans 3"/>
              </a:rPr>
              <a:t> </a:t>
            </a:r>
            <a:r>
              <a:rPr lang="en-US" sz="2000" spc="-40" dirty="0">
                <a:solidFill>
                  <a:srgbClr val="636466"/>
                </a:solidFill>
                <a:latin typeface="Hurme Geometric Sans 3"/>
                <a:cs typeface="Hurme Geometric Sans 3"/>
              </a:rPr>
              <a:t>non</a:t>
            </a:r>
            <a:r>
              <a:rPr lang="en-US" sz="2000" spc="-145" dirty="0">
                <a:solidFill>
                  <a:srgbClr val="636466"/>
                </a:solidFill>
                <a:latin typeface="Hurme Geometric Sans 3"/>
                <a:cs typeface="Hurme Geometric Sans 3"/>
              </a:rPr>
              <a:t> </a:t>
            </a:r>
            <a:r>
              <a:rPr lang="en-US" sz="2000" spc="-65" dirty="0" err="1">
                <a:solidFill>
                  <a:srgbClr val="636466"/>
                </a:solidFill>
                <a:latin typeface="Hurme Geometric Sans 3"/>
                <a:cs typeface="Hurme Geometric Sans 3"/>
              </a:rPr>
              <a:t>etsere</a:t>
            </a:r>
            <a:r>
              <a:rPr lang="en-US" sz="2000" spc="-145" dirty="0">
                <a:solidFill>
                  <a:srgbClr val="636466"/>
                </a:solidFill>
                <a:latin typeface="Hurme Geometric Sans 3"/>
                <a:cs typeface="Hurme Geometric Sans 3"/>
              </a:rPr>
              <a:t> </a:t>
            </a:r>
            <a:r>
              <a:rPr lang="en-US" sz="2000" spc="-65" dirty="0" err="1">
                <a:solidFill>
                  <a:srgbClr val="636466"/>
                </a:solidFill>
                <a:latin typeface="Hurme Geometric Sans 3"/>
                <a:cs typeface="Hurme Geometric Sans 3"/>
              </a:rPr>
              <a:t>robalbe</a:t>
            </a:r>
            <a:r>
              <a:rPr lang="en-US" sz="2000" spc="-145" dirty="0">
                <a:solidFill>
                  <a:srgbClr val="636466"/>
                </a:solidFill>
                <a:latin typeface="Hurme Geometric Sans 3"/>
                <a:cs typeface="Hurme Geometric Sans 3"/>
              </a:rPr>
              <a:t> </a:t>
            </a:r>
            <a:r>
              <a:rPr lang="en-US" sz="2000" spc="-60" dirty="0" err="1">
                <a:solidFill>
                  <a:srgbClr val="636466"/>
                </a:solidFill>
                <a:latin typeface="Hurme Geometric Sans 3"/>
                <a:cs typeface="Hurme Geometric Sans 3"/>
              </a:rPr>
              <a:t>muc</a:t>
            </a:r>
            <a:r>
              <a:rPr lang="en-US" sz="2000" spc="-60" dirty="0">
                <a:solidFill>
                  <a:srgbClr val="636466"/>
                </a:solidFill>
                <a:latin typeface="Hurme Geometric Sans 3"/>
                <a:cs typeface="Hurme Geometric Sans 3"/>
              </a:rPr>
              <a:t>  </a:t>
            </a:r>
            <a:r>
              <a:rPr lang="en-US" sz="2000" spc="-60" dirty="0" err="1">
                <a:solidFill>
                  <a:srgbClr val="636466"/>
                </a:solidFill>
                <a:latin typeface="Hurme Geometric Sans 3"/>
                <a:cs typeface="Hurme Geometric Sans 3"/>
              </a:rPr>
              <a:t>etay</a:t>
            </a:r>
            <a:r>
              <a:rPr lang="en-US" sz="2000" spc="-60" dirty="0">
                <a:solidFill>
                  <a:srgbClr val="636466"/>
                </a:solidFill>
                <a:latin typeface="Hurme Geometric Sans 3"/>
                <a:cs typeface="Hurme Geometric Sans 3"/>
              </a:rPr>
              <a:t> </a:t>
            </a:r>
            <a:r>
              <a:rPr lang="en-US" sz="2000" spc="-50" dirty="0" err="1">
                <a:solidFill>
                  <a:srgbClr val="636466"/>
                </a:solidFill>
                <a:latin typeface="Hurme Geometric Sans 3"/>
                <a:cs typeface="Hurme Geometric Sans 3"/>
              </a:rPr>
              <a:t>iuqelu</a:t>
            </a:r>
            <a:r>
              <a:rPr lang="en-US" sz="2000" spc="-250" dirty="0">
                <a:solidFill>
                  <a:srgbClr val="636466"/>
                </a:solidFill>
                <a:latin typeface="Hurme Geometric Sans 3"/>
                <a:cs typeface="Hurme Geometric Sans 3"/>
              </a:rPr>
              <a:t> </a:t>
            </a:r>
            <a:r>
              <a:rPr lang="en-US" sz="2000" spc="-60" dirty="0" err="1">
                <a:solidFill>
                  <a:srgbClr val="636466"/>
                </a:solidFill>
                <a:latin typeface="Hurme Geometric Sans 3"/>
                <a:cs typeface="Hurme Geometric Sans 3"/>
              </a:rPr>
              <a:t>saiugelle</a:t>
            </a:r>
            <a:r>
              <a:rPr lang="en-US" sz="2000" spc="-60" dirty="0">
                <a:solidFill>
                  <a:srgbClr val="636466"/>
                </a:solidFill>
                <a:latin typeface="Hurme Geometric Sans 3"/>
                <a:cs typeface="Hurme Geometric Sans 3"/>
              </a:rPr>
              <a:t>.</a:t>
            </a:r>
            <a:endParaRPr lang="en-US" sz="2000" dirty="0">
              <a:latin typeface="Hurme Geometric Sans 3"/>
              <a:cs typeface="Hurme Geometric Sans 3"/>
            </a:endParaRPr>
          </a:p>
          <a:p>
            <a:pPr marL="12700" marR="294005">
              <a:lnSpc>
                <a:spcPts val="2200"/>
              </a:lnSpc>
              <a:spcBef>
                <a:spcPts val="1800"/>
              </a:spcBef>
            </a:pPr>
            <a:r>
              <a:rPr lang="en-US" sz="2000" spc="-30" dirty="0">
                <a:solidFill>
                  <a:srgbClr val="636466"/>
                </a:solidFill>
                <a:latin typeface="Hurme Geometric Sans 3"/>
                <a:cs typeface="Hurme Geometric Sans 3"/>
              </a:rPr>
              <a:t>Et</a:t>
            </a:r>
            <a:r>
              <a:rPr lang="en-US" sz="2000" spc="-190" dirty="0">
                <a:solidFill>
                  <a:srgbClr val="636466"/>
                </a:solidFill>
                <a:latin typeface="Hurme Geometric Sans 3"/>
                <a:cs typeface="Hurme Geometric Sans 3"/>
              </a:rPr>
              <a:t> </a:t>
            </a:r>
            <a:r>
              <a:rPr lang="en-US" sz="2000" spc="-45" dirty="0">
                <a:solidFill>
                  <a:srgbClr val="636466"/>
                </a:solidFill>
                <a:latin typeface="Hurme Geometric Sans 3"/>
                <a:cs typeface="Hurme Geometric Sans 3"/>
              </a:rPr>
              <a:t>quam,</a:t>
            </a:r>
            <a:r>
              <a:rPr lang="en-US" sz="2000" spc="-160" dirty="0">
                <a:solidFill>
                  <a:srgbClr val="636466"/>
                </a:solidFill>
                <a:latin typeface="Hurme Geometric Sans 3"/>
                <a:cs typeface="Hurme Geometric Sans 3"/>
              </a:rPr>
              <a:t> </a:t>
            </a:r>
            <a:r>
              <a:rPr lang="en-US" sz="2000" spc="-40" dirty="0">
                <a:solidFill>
                  <a:srgbClr val="636466"/>
                </a:solidFill>
                <a:latin typeface="Hurme Geometric Sans 3"/>
                <a:cs typeface="Hurme Geometric Sans 3"/>
              </a:rPr>
              <a:t>cup</a:t>
            </a:r>
            <a:r>
              <a:rPr lang="en-US" sz="2000" spc="-160" dirty="0">
                <a:solidFill>
                  <a:srgbClr val="636466"/>
                </a:solidFill>
                <a:latin typeface="Hurme Geometric Sans 3"/>
                <a:cs typeface="Hurme Geometric Sans 3"/>
              </a:rPr>
              <a:t> </a:t>
            </a:r>
            <a:r>
              <a:rPr lang="en-US" sz="2000" spc="-30" dirty="0">
                <a:solidFill>
                  <a:srgbClr val="636466"/>
                </a:solidFill>
                <a:latin typeface="Hurme Geometric Sans 3"/>
                <a:cs typeface="Hurme Geometric Sans 3"/>
              </a:rPr>
              <a:t>et</a:t>
            </a:r>
            <a:r>
              <a:rPr lang="en-US" sz="2000" spc="-170" dirty="0">
                <a:solidFill>
                  <a:srgbClr val="636466"/>
                </a:solidFill>
                <a:latin typeface="Hurme Geometric Sans 3"/>
                <a:cs typeface="Hurme Geometric Sans 3"/>
              </a:rPr>
              <a:t> </a:t>
            </a:r>
            <a:r>
              <a:rPr lang="en-US" sz="2000" spc="-75" dirty="0" err="1">
                <a:solidFill>
                  <a:srgbClr val="636466"/>
                </a:solidFill>
                <a:latin typeface="Hurme Geometric Sans 3"/>
                <a:cs typeface="Hurme Geometric Sans 3"/>
              </a:rPr>
              <a:t>ra</a:t>
            </a:r>
            <a:r>
              <a:rPr lang="en-US" sz="2000" spc="-145" dirty="0">
                <a:solidFill>
                  <a:srgbClr val="636466"/>
                </a:solidFill>
                <a:latin typeface="Hurme Geometric Sans 3"/>
                <a:cs typeface="Hurme Geometric Sans 3"/>
              </a:rPr>
              <a:t> </a:t>
            </a:r>
            <a:r>
              <a:rPr lang="en-US" sz="2000" spc="-60" dirty="0" err="1">
                <a:solidFill>
                  <a:srgbClr val="636466"/>
                </a:solidFill>
                <a:latin typeface="Hurme Geometric Sans 3"/>
                <a:cs typeface="Hurme Geometric Sans 3"/>
              </a:rPr>
              <a:t>peleceped</a:t>
            </a:r>
            <a:r>
              <a:rPr lang="en-US" sz="2000" spc="-60" dirty="0">
                <a:solidFill>
                  <a:srgbClr val="636466"/>
                </a:solidFill>
                <a:latin typeface="Hurme Geometric Sans 3"/>
                <a:cs typeface="Hurme Geometric Sans 3"/>
              </a:rPr>
              <a:t>  </a:t>
            </a:r>
            <a:r>
              <a:rPr lang="en-US" sz="2000" spc="-40" dirty="0">
                <a:solidFill>
                  <a:srgbClr val="636466"/>
                </a:solidFill>
                <a:latin typeface="Hurme Geometric Sans 3"/>
                <a:cs typeface="Hurme Geometric Sans 3"/>
              </a:rPr>
              <a:t>mag </a:t>
            </a:r>
            <a:r>
              <a:rPr lang="en-US" sz="2000" spc="-60" dirty="0" err="1">
                <a:solidFill>
                  <a:srgbClr val="636466"/>
                </a:solidFill>
                <a:latin typeface="Hurme Geometric Sans 3"/>
                <a:cs typeface="Hurme Geometric Sans 3"/>
              </a:rPr>
              <a:t>natquid</a:t>
            </a:r>
            <a:r>
              <a:rPr lang="en-US" sz="2000" spc="-60" dirty="0">
                <a:solidFill>
                  <a:srgbClr val="636466"/>
                </a:solidFill>
                <a:latin typeface="Hurme Geometric Sans 3"/>
                <a:cs typeface="Hurme Geometric Sans 3"/>
              </a:rPr>
              <a:t> </a:t>
            </a:r>
            <a:r>
              <a:rPr lang="en-US" sz="2000" spc="-50" dirty="0" err="1">
                <a:solidFill>
                  <a:srgbClr val="636466"/>
                </a:solidFill>
                <a:latin typeface="Hurme Geometric Sans 3"/>
                <a:cs typeface="Hurme Geometric Sans 3"/>
              </a:rPr>
              <a:t>quias</a:t>
            </a:r>
            <a:r>
              <a:rPr lang="en-US" sz="2000" spc="-50" dirty="0">
                <a:solidFill>
                  <a:srgbClr val="636466"/>
                </a:solidFill>
                <a:latin typeface="Hurme Geometric Sans 3"/>
                <a:cs typeface="Hurme Geometric Sans 3"/>
              </a:rPr>
              <a:t> </a:t>
            </a:r>
            <a:r>
              <a:rPr lang="en-US" sz="2000" spc="-45" dirty="0" err="1">
                <a:solidFill>
                  <a:srgbClr val="636466"/>
                </a:solidFill>
                <a:latin typeface="Hurme Geometric Sans 3"/>
                <a:cs typeface="Hurme Geometric Sans 3"/>
              </a:rPr>
              <a:t>sint</a:t>
            </a:r>
            <a:r>
              <a:rPr lang="en-US" sz="2000" spc="-45" dirty="0">
                <a:solidFill>
                  <a:srgbClr val="636466"/>
                </a:solidFill>
                <a:latin typeface="Hurme Geometric Sans 3"/>
                <a:cs typeface="Hurme Geometric Sans 3"/>
              </a:rPr>
              <a:t> </a:t>
            </a:r>
            <a:r>
              <a:rPr lang="en-US" sz="2000" spc="-30" dirty="0" err="1">
                <a:solidFill>
                  <a:srgbClr val="636466"/>
                </a:solidFill>
                <a:latin typeface="Hurme Geometric Sans 3"/>
                <a:cs typeface="Hurme Geometric Sans 3"/>
              </a:rPr>
              <a:t>ob</a:t>
            </a:r>
            <a:r>
              <a:rPr lang="en-US" sz="2000" spc="-30" dirty="0">
                <a:solidFill>
                  <a:srgbClr val="636466"/>
                </a:solidFill>
                <a:latin typeface="Hurme Geometric Sans 3"/>
                <a:cs typeface="Hurme Geometric Sans 3"/>
              </a:rPr>
              <a:t> </a:t>
            </a:r>
            <a:r>
              <a:rPr lang="en-US" sz="2000" spc="-60" dirty="0" err="1">
                <a:solidFill>
                  <a:srgbClr val="636466"/>
                </a:solidFill>
                <a:latin typeface="Hurme Geometric Sans 3"/>
                <a:cs typeface="Hurme Geometric Sans 3"/>
              </a:rPr>
              <a:t>er</a:t>
            </a:r>
            <a:r>
              <a:rPr lang="en-US" sz="2000" spc="-60" dirty="0">
                <a:solidFill>
                  <a:srgbClr val="636466"/>
                </a:solidFill>
                <a:latin typeface="Hurme Geometric Sans 3"/>
                <a:cs typeface="Hurme Geometric Sans 3"/>
              </a:rPr>
              <a:t>  </a:t>
            </a:r>
            <a:r>
              <a:rPr lang="en-US" sz="2000" spc="-50" dirty="0" err="1">
                <a:solidFill>
                  <a:srgbClr val="636466"/>
                </a:solidFill>
                <a:latin typeface="Hurme Geometric Sans 3"/>
                <a:cs typeface="Hurme Geometric Sans 3"/>
              </a:rPr>
              <a:t>audia</a:t>
            </a:r>
            <a:r>
              <a:rPr lang="en-US" sz="2000" spc="-135" dirty="0">
                <a:solidFill>
                  <a:srgbClr val="636466"/>
                </a:solidFill>
                <a:latin typeface="Hurme Geometric Sans 3"/>
                <a:cs typeface="Hurme Geometric Sans 3"/>
              </a:rPr>
              <a:t> </a:t>
            </a:r>
            <a:r>
              <a:rPr lang="en-US" sz="2000" spc="-40" dirty="0" err="1">
                <a:solidFill>
                  <a:srgbClr val="636466"/>
                </a:solidFill>
                <a:latin typeface="Hurme Geometric Sans 3"/>
                <a:cs typeface="Hurme Geometric Sans 3"/>
              </a:rPr>
              <a:t>nos</a:t>
            </a:r>
            <a:r>
              <a:rPr lang="en-US" sz="2000" spc="-155" dirty="0">
                <a:solidFill>
                  <a:srgbClr val="636466"/>
                </a:solidFill>
                <a:latin typeface="Hurme Geometric Sans 3"/>
                <a:cs typeface="Hurme Geometric Sans 3"/>
              </a:rPr>
              <a:t> </a:t>
            </a:r>
            <a:r>
              <a:rPr lang="en-US" sz="2000" spc="-50" dirty="0" err="1">
                <a:solidFill>
                  <a:srgbClr val="636466"/>
                </a:solidFill>
                <a:latin typeface="Hurme Geometric Sans 3"/>
                <a:cs typeface="Hurme Geometric Sans 3"/>
              </a:rPr>
              <a:t>eatur</a:t>
            </a:r>
            <a:r>
              <a:rPr lang="en-US" sz="2000" spc="-240" dirty="0">
                <a:solidFill>
                  <a:srgbClr val="636466"/>
                </a:solidFill>
                <a:latin typeface="Hurme Geometric Sans 3"/>
                <a:cs typeface="Hurme Geometric Sans 3"/>
              </a:rPr>
              <a:t> </a:t>
            </a:r>
            <a:r>
              <a:rPr lang="en-US" sz="2000" spc="-50" dirty="0" err="1">
                <a:solidFill>
                  <a:srgbClr val="636466"/>
                </a:solidFill>
                <a:latin typeface="Hurme Geometric Sans 3"/>
                <a:cs typeface="Hurme Geometric Sans 3"/>
              </a:rPr>
              <a:t>aliqui</a:t>
            </a:r>
            <a:r>
              <a:rPr lang="en-US" sz="2000" spc="-135" dirty="0">
                <a:solidFill>
                  <a:srgbClr val="636466"/>
                </a:solidFill>
                <a:latin typeface="Hurme Geometric Sans 3"/>
                <a:cs typeface="Hurme Geometric Sans 3"/>
              </a:rPr>
              <a:t> </a:t>
            </a:r>
            <a:r>
              <a:rPr lang="en-US" sz="2000" spc="-80" dirty="0" err="1">
                <a:solidFill>
                  <a:srgbClr val="636466"/>
                </a:solidFill>
                <a:latin typeface="Hurme Geometric Sans 3"/>
                <a:cs typeface="Hurme Geometric Sans 3"/>
              </a:rPr>
              <a:t>blabor</a:t>
            </a:r>
            <a:r>
              <a:rPr lang="en-US" sz="2000" spc="-80" dirty="0">
                <a:solidFill>
                  <a:srgbClr val="636466"/>
                </a:solidFill>
                <a:latin typeface="Hurme Geometric Sans 3"/>
                <a:cs typeface="Hurme Geometric Sans 3"/>
              </a:rPr>
              <a:t>.</a:t>
            </a:r>
            <a:endParaRPr lang="en-US" sz="2000" dirty="0">
              <a:latin typeface="Hurme Geometric Sans 3"/>
              <a:cs typeface="Hurme Geometric Sans 3"/>
            </a:endParaRPr>
          </a:p>
          <a:p>
            <a:pPr marL="12700" marR="5080">
              <a:lnSpc>
                <a:spcPts val="2200"/>
              </a:lnSpc>
              <a:spcBef>
                <a:spcPts val="1800"/>
              </a:spcBef>
            </a:pPr>
            <a:r>
              <a:rPr lang="en-US" sz="2000" spc="-40" dirty="0">
                <a:solidFill>
                  <a:srgbClr val="636466"/>
                </a:solidFill>
                <a:latin typeface="Hurme Geometric Sans 3"/>
                <a:cs typeface="Hurme Geometric Sans 3"/>
              </a:rPr>
              <a:t>Mag</a:t>
            </a:r>
            <a:r>
              <a:rPr lang="en-US" sz="2000" spc="-135" dirty="0">
                <a:solidFill>
                  <a:srgbClr val="636466"/>
                </a:solidFill>
                <a:latin typeface="Hurme Geometric Sans 3"/>
                <a:cs typeface="Hurme Geometric Sans 3"/>
              </a:rPr>
              <a:t> </a:t>
            </a:r>
            <a:r>
              <a:rPr lang="en-US" sz="2000" spc="-65" dirty="0" err="1">
                <a:solidFill>
                  <a:srgbClr val="636466"/>
                </a:solidFill>
                <a:latin typeface="Hurme Geometric Sans 3"/>
                <a:cs typeface="Hurme Geometric Sans 3"/>
              </a:rPr>
              <a:t>natquid</a:t>
            </a:r>
            <a:r>
              <a:rPr lang="en-US" sz="2000" spc="-155" dirty="0">
                <a:solidFill>
                  <a:srgbClr val="636466"/>
                </a:solidFill>
                <a:latin typeface="Hurme Geometric Sans 3"/>
                <a:cs typeface="Hurme Geometric Sans 3"/>
              </a:rPr>
              <a:t> </a:t>
            </a:r>
            <a:r>
              <a:rPr lang="en-US" sz="2000" spc="-50" dirty="0" err="1">
                <a:solidFill>
                  <a:srgbClr val="636466"/>
                </a:solidFill>
                <a:latin typeface="Hurme Geometric Sans 3"/>
                <a:cs typeface="Hurme Geometric Sans 3"/>
              </a:rPr>
              <a:t>quias</a:t>
            </a:r>
            <a:r>
              <a:rPr lang="en-US" sz="2000" spc="-160" dirty="0">
                <a:solidFill>
                  <a:srgbClr val="636466"/>
                </a:solidFill>
                <a:latin typeface="Hurme Geometric Sans 3"/>
                <a:cs typeface="Hurme Geometric Sans 3"/>
              </a:rPr>
              <a:t> </a:t>
            </a:r>
            <a:r>
              <a:rPr lang="en-US" sz="2000" spc="-45" dirty="0" err="1">
                <a:solidFill>
                  <a:srgbClr val="636466"/>
                </a:solidFill>
                <a:latin typeface="Hurme Geometric Sans 3"/>
                <a:cs typeface="Hurme Geometric Sans 3"/>
              </a:rPr>
              <a:t>sint</a:t>
            </a:r>
            <a:r>
              <a:rPr lang="en-US" sz="2000" spc="-185" dirty="0">
                <a:solidFill>
                  <a:srgbClr val="636466"/>
                </a:solidFill>
                <a:latin typeface="Hurme Geometric Sans 3"/>
                <a:cs typeface="Hurme Geometric Sans 3"/>
              </a:rPr>
              <a:t> </a:t>
            </a:r>
            <a:r>
              <a:rPr lang="en-US" sz="2000" spc="-30" dirty="0" err="1">
                <a:solidFill>
                  <a:srgbClr val="636466"/>
                </a:solidFill>
                <a:latin typeface="Hurme Geometric Sans 3"/>
                <a:cs typeface="Hurme Geometric Sans 3"/>
              </a:rPr>
              <a:t>ob</a:t>
            </a:r>
            <a:r>
              <a:rPr lang="en-US" sz="2000" spc="-175" dirty="0">
                <a:solidFill>
                  <a:srgbClr val="636466"/>
                </a:solidFill>
                <a:latin typeface="Hurme Geometric Sans 3"/>
                <a:cs typeface="Hurme Geometric Sans 3"/>
              </a:rPr>
              <a:t> </a:t>
            </a:r>
            <a:r>
              <a:rPr lang="en-US" sz="2000" spc="-60" dirty="0" err="1">
                <a:solidFill>
                  <a:srgbClr val="636466"/>
                </a:solidFill>
                <a:latin typeface="Hurme Geometric Sans 3"/>
                <a:cs typeface="Hurme Geometric Sans 3"/>
              </a:rPr>
              <a:t>audia</a:t>
            </a:r>
            <a:r>
              <a:rPr lang="en-US" sz="2000" spc="-60" dirty="0">
                <a:solidFill>
                  <a:srgbClr val="636466"/>
                </a:solidFill>
                <a:latin typeface="Hurme Geometric Sans 3"/>
                <a:cs typeface="Hurme Geometric Sans 3"/>
              </a:rPr>
              <a:t>  </a:t>
            </a:r>
            <a:r>
              <a:rPr lang="en-US" sz="2000" spc="-40" dirty="0" err="1">
                <a:solidFill>
                  <a:srgbClr val="636466"/>
                </a:solidFill>
                <a:latin typeface="Hurme Geometric Sans 3"/>
                <a:cs typeface="Hurme Geometric Sans 3"/>
              </a:rPr>
              <a:t>nos</a:t>
            </a:r>
            <a:r>
              <a:rPr lang="en-US" sz="2000" spc="-160" dirty="0">
                <a:solidFill>
                  <a:srgbClr val="636466"/>
                </a:solidFill>
                <a:latin typeface="Hurme Geometric Sans 3"/>
                <a:cs typeface="Hurme Geometric Sans 3"/>
              </a:rPr>
              <a:t> </a:t>
            </a:r>
            <a:r>
              <a:rPr lang="en-US" sz="2000" spc="-50" dirty="0" err="1">
                <a:solidFill>
                  <a:srgbClr val="636466"/>
                </a:solidFill>
                <a:latin typeface="Hurme Geometric Sans 3"/>
                <a:cs typeface="Hurme Geometric Sans 3"/>
              </a:rPr>
              <a:t>eatur</a:t>
            </a:r>
            <a:r>
              <a:rPr lang="en-US" sz="2000" spc="-245" dirty="0">
                <a:solidFill>
                  <a:srgbClr val="636466"/>
                </a:solidFill>
                <a:latin typeface="Hurme Geometric Sans 3"/>
                <a:cs typeface="Hurme Geometric Sans 3"/>
              </a:rPr>
              <a:t> </a:t>
            </a:r>
            <a:r>
              <a:rPr lang="en-US" sz="2000" spc="-50" dirty="0" err="1">
                <a:solidFill>
                  <a:srgbClr val="636466"/>
                </a:solidFill>
                <a:latin typeface="Hurme Geometric Sans 3"/>
                <a:cs typeface="Hurme Geometric Sans 3"/>
              </a:rPr>
              <a:t>aliqui</a:t>
            </a:r>
            <a:r>
              <a:rPr lang="en-US" sz="2000" spc="-140" dirty="0">
                <a:solidFill>
                  <a:srgbClr val="636466"/>
                </a:solidFill>
                <a:latin typeface="Hurme Geometric Sans 3"/>
                <a:cs typeface="Hurme Geometric Sans 3"/>
              </a:rPr>
              <a:t> </a:t>
            </a:r>
            <a:r>
              <a:rPr lang="en-US" sz="2000" spc="-50" dirty="0" err="1">
                <a:solidFill>
                  <a:srgbClr val="636466"/>
                </a:solidFill>
                <a:latin typeface="Hurme Geometric Sans 3"/>
                <a:cs typeface="Hurme Geometric Sans 3"/>
              </a:rPr>
              <a:t>blabor</a:t>
            </a:r>
            <a:r>
              <a:rPr lang="en-US" sz="2000" spc="-225" dirty="0">
                <a:solidFill>
                  <a:srgbClr val="636466"/>
                </a:solidFill>
                <a:latin typeface="Hurme Geometric Sans 3"/>
                <a:cs typeface="Hurme Geometric Sans 3"/>
              </a:rPr>
              <a:t> </a:t>
            </a:r>
            <a:r>
              <a:rPr lang="en-US" sz="2000" spc="-40" dirty="0">
                <a:solidFill>
                  <a:srgbClr val="636466"/>
                </a:solidFill>
                <a:latin typeface="Hurme Geometric Sans 3"/>
                <a:cs typeface="Hurme Geometric Sans 3"/>
              </a:rPr>
              <a:t>sit</a:t>
            </a:r>
            <a:r>
              <a:rPr lang="en-US" sz="2000" spc="-200" dirty="0">
                <a:solidFill>
                  <a:srgbClr val="636466"/>
                </a:solidFill>
                <a:latin typeface="Hurme Geometric Sans 3"/>
                <a:cs typeface="Hurme Geometric Sans 3"/>
              </a:rPr>
              <a:t> </a:t>
            </a:r>
            <a:r>
              <a:rPr lang="en-US" sz="2000" spc="-70" dirty="0" err="1">
                <a:solidFill>
                  <a:srgbClr val="636466"/>
                </a:solidFill>
                <a:latin typeface="Hurme Geometric Sans 3"/>
                <a:cs typeface="Hurme Geometric Sans 3"/>
              </a:rPr>
              <a:t>faccull</a:t>
            </a:r>
            <a:r>
              <a:rPr lang="en-US" sz="2000" spc="-70" dirty="0">
                <a:solidFill>
                  <a:srgbClr val="636466"/>
                </a:solidFill>
                <a:latin typeface="Hurme Geometric Sans 3"/>
                <a:cs typeface="Hurme Geometric Sans 3"/>
              </a:rPr>
              <a:t>  </a:t>
            </a:r>
            <a:r>
              <a:rPr lang="en-US" sz="2000" spc="-60" dirty="0" err="1">
                <a:solidFill>
                  <a:srgbClr val="636466"/>
                </a:solidFill>
                <a:latin typeface="Hurme Geometric Sans 3"/>
                <a:cs typeface="Hurme Geometric Sans 3"/>
              </a:rPr>
              <a:t>atecum</a:t>
            </a:r>
            <a:r>
              <a:rPr lang="en-US" sz="2000" spc="-60" dirty="0">
                <a:solidFill>
                  <a:srgbClr val="636466"/>
                </a:solidFill>
                <a:latin typeface="Hurme Geometric Sans 3"/>
                <a:cs typeface="Hurme Geometric Sans 3"/>
              </a:rPr>
              <a:t> </a:t>
            </a:r>
            <a:r>
              <a:rPr lang="en-US" sz="2000" spc="-45" dirty="0">
                <a:solidFill>
                  <a:srgbClr val="636466"/>
                </a:solidFill>
                <a:latin typeface="Hurme Geometric Sans 3"/>
                <a:cs typeface="Hurme Geometric Sans 3"/>
              </a:rPr>
              <a:t>quam </a:t>
            </a:r>
            <a:r>
              <a:rPr lang="en-US" sz="2000" spc="-50" dirty="0" err="1">
                <a:solidFill>
                  <a:srgbClr val="636466"/>
                </a:solidFill>
                <a:latin typeface="Hurme Geometric Sans 3"/>
                <a:cs typeface="Hurme Geometric Sans 3"/>
              </a:rPr>
              <a:t>essiti</a:t>
            </a:r>
            <a:r>
              <a:rPr lang="en-US" sz="2000" spc="-50" dirty="0">
                <a:solidFill>
                  <a:srgbClr val="636466"/>
                </a:solidFill>
                <a:latin typeface="Hurme Geometric Sans 3"/>
                <a:cs typeface="Hurme Geometric Sans 3"/>
              </a:rPr>
              <a:t> </a:t>
            </a:r>
            <a:r>
              <a:rPr lang="en-US" sz="2000" spc="-40" dirty="0" err="1">
                <a:solidFill>
                  <a:srgbClr val="636466"/>
                </a:solidFill>
                <a:latin typeface="Hurme Geometric Sans 3"/>
                <a:cs typeface="Hurme Geometric Sans 3"/>
              </a:rPr>
              <a:t>dem</a:t>
            </a:r>
            <a:r>
              <a:rPr lang="en-US" sz="2000" spc="-40" dirty="0">
                <a:solidFill>
                  <a:srgbClr val="636466"/>
                </a:solidFill>
                <a:latin typeface="Hurme Geometric Sans 3"/>
                <a:cs typeface="Hurme Geometric Sans 3"/>
              </a:rPr>
              <a:t> </a:t>
            </a:r>
            <a:r>
              <a:rPr lang="en-US" sz="2000" spc="-65" dirty="0" err="1">
                <a:solidFill>
                  <a:srgbClr val="636466"/>
                </a:solidFill>
                <a:latin typeface="Hurme Geometric Sans 3"/>
                <a:cs typeface="Hurme Geometric Sans 3"/>
              </a:rPr>
              <a:t>este</a:t>
            </a:r>
            <a:r>
              <a:rPr lang="en-US" sz="2000" spc="-65" dirty="0">
                <a:solidFill>
                  <a:srgbClr val="636466"/>
                </a:solidFill>
                <a:latin typeface="Hurme Geometric Sans 3"/>
                <a:cs typeface="Hurme Geometric Sans 3"/>
              </a:rPr>
              <a:t>  </a:t>
            </a:r>
            <a:r>
              <a:rPr lang="en-US" sz="2000" spc="-40" dirty="0" err="1">
                <a:solidFill>
                  <a:srgbClr val="636466"/>
                </a:solidFill>
                <a:latin typeface="Hurme Geometric Sans 3"/>
                <a:cs typeface="Hurme Geometric Sans 3"/>
              </a:rPr>
              <a:t>nos</a:t>
            </a:r>
            <a:r>
              <a:rPr lang="en-US" sz="2000" spc="-40" dirty="0">
                <a:solidFill>
                  <a:srgbClr val="636466"/>
                </a:solidFill>
                <a:latin typeface="Hurme Geometric Sans 3"/>
                <a:cs typeface="Hurme Geometric Sans 3"/>
              </a:rPr>
              <a:t> </a:t>
            </a:r>
            <a:r>
              <a:rPr lang="en-US" sz="2000" spc="-45" dirty="0" err="1">
                <a:solidFill>
                  <a:srgbClr val="636466"/>
                </a:solidFill>
                <a:latin typeface="Hurme Geometric Sans 3"/>
                <a:cs typeface="Hurme Geometric Sans 3"/>
              </a:rPr>
              <a:t>sint</a:t>
            </a:r>
            <a:r>
              <a:rPr lang="en-US" sz="2000" spc="-45" dirty="0">
                <a:solidFill>
                  <a:srgbClr val="636466"/>
                </a:solidFill>
                <a:latin typeface="Hurme Geometric Sans 3"/>
                <a:cs typeface="Hurme Geometric Sans 3"/>
              </a:rPr>
              <a:t> </a:t>
            </a:r>
            <a:r>
              <a:rPr lang="en-US" sz="2000" spc="-45" dirty="0" err="1">
                <a:solidFill>
                  <a:srgbClr val="636466"/>
                </a:solidFill>
                <a:latin typeface="Hurme Geometric Sans 3"/>
                <a:cs typeface="Hurme Geometric Sans 3"/>
              </a:rPr>
              <a:t>audi</a:t>
            </a:r>
            <a:r>
              <a:rPr lang="en-US" sz="2000" spc="-355" dirty="0">
                <a:solidFill>
                  <a:srgbClr val="636466"/>
                </a:solidFill>
                <a:latin typeface="Hurme Geometric Sans 3"/>
                <a:cs typeface="Hurme Geometric Sans 3"/>
              </a:rPr>
              <a:t> </a:t>
            </a:r>
            <a:r>
              <a:rPr lang="en-US" sz="2000" spc="-75" dirty="0">
                <a:solidFill>
                  <a:srgbClr val="636466"/>
                </a:solidFill>
                <a:latin typeface="Hurme Geometric Sans 3"/>
                <a:cs typeface="Hurme Geometric Sans 3"/>
              </a:rPr>
              <a:t>lorem.</a:t>
            </a:r>
            <a:endParaRPr lang="en-US" sz="2000" dirty="0">
              <a:latin typeface="Hurme Geometric Sans 3"/>
              <a:cs typeface="Hurme Geometric Sans 3"/>
            </a:endParaRPr>
          </a:p>
        </p:txBody>
      </p:sp>
      <p:sp>
        <p:nvSpPr>
          <p:cNvPr id="5" name="Chart Placeholder 4"/>
          <p:cNvSpPr>
            <a:spLocks noGrp="1"/>
          </p:cNvSpPr>
          <p:nvPr>
            <p:ph type="chart" sz="quarter" idx="11"/>
          </p:nvPr>
        </p:nvSpPr>
        <p:spPr>
          <a:xfrm>
            <a:off x="4619625" y="3916851"/>
            <a:ext cx="4295775" cy="2522049"/>
          </a:xfrm>
          <a:prstGeom prst="rect">
            <a:avLst/>
          </a:prstGeom>
        </p:spPr>
        <p:txBody>
          <a:bodyPr/>
          <a:lstStyle>
            <a:lvl1pPr>
              <a:defRPr sz="1200"/>
            </a:lvl1pPr>
          </a:lstStyle>
          <a:p>
            <a:endParaRPr lang="en-US"/>
          </a:p>
        </p:txBody>
      </p:sp>
      <p:sp>
        <p:nvSpPr>
          <p:cNvPr id="6" name="Chart Placeholder 4"/>
          <p:cNvSpPr>
            <a:spLocks noGrp="1"/>
          </p:cNvSpPr>
          <p:nvPr>
            <p:ph type="chart" sz="quarter" idx="12"/>
          </p:nvPr>
        </p:nvSpPr>
        <p:spPr>
          <a:xfrm>
            <a:off x="4619625" y="1407100"/>
            <a:ext cx="4295775" cy="2509751"/>
          </a:xfrm>
          <a:prstGeom prst="rect">
            <a:avLst/>
          </a:prstGeom>
        </p:spPr>
        <p:txBody>
          <a:bodyPr/>
          <a:lstStyle>
            <a:lvl1pPr>
              <a:defRPr sz="1200"/>
            </a:lvl1pPr>
          </a:lstStyle>
          <a:p>
            <a:endParaRPr lang="en-US" dirty="0"/>
          </a:p>
        </p:txBody>
      </p:sp>
      <p:sp>
        <p:nvSpPr>
          <p:cNvPr id="8" name="object 4"/>
          <p:cNvSpPr txBox="1"/>
          <p:nvPr userDrawn="1"/>
        </p:nvSpPr>
        <p:spPr>
          <a:xfrm>
            <a:off x="7289210" y="583570"/>
            <a:ext cx="1586865"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lang="en-US" sz="800" spc="15" dirty="0">
                <a:solidFill>
                  <a:srgbClr val="636466"/>
                </a:solidFill>
                <a:latin typeface="Arial" panose="020B0604020202020204" pitchFamily="34" charset="0"/>
                <a:cs typeface="Arial" panose="020B0604020202020204" pitchFamily="34" charset="0"/>
              </a:rPr>
              <a:t>SECURIA</a:t>
            </a:r>
            <a:r>
              <a:rPr lang="en-US" sz="800" dirty="0">
                <a:solidFill>
                  <a:srgbClr val="636466"/>
                </a:solidFill>
                <a:latin typeface="Arial" panose="020B0604020202020204" pitchFamily="34" charset="0"/>
                <a:cs typeface="Arial" panose="020B0604020202020204" pitchFamily="34" charset="0"/>
              </a:rPr>
              <a:t>N</a:t>
            </a:r>
            <a:r>
              <a:rPr lang="en-US" sz="800" spc="40" dirty="0">
                <a:solidFill>
                  <a:srgbClr val="636466"/>
                </a:solidFill>
                <a:latin typeface="Arial" panose="020B0604020202020204" pitchFamily="34" charset="0"/>
                <a:cs typeface="Arial" panose="020B0604020202020204" pitchFamily="34" charset="0"/>
              </a:rPr>
              <a:t> </a:t>
            </a:r>
            <a:r>
              <a:rPr lang="en-US" sz="800" spc="15" dirty="0">
                <a:solidFill>
                  <a:srgbClr val="636466"/>
                </a:solidFill>
                <a:latin typeface="Arial" panose="020B0604020202020204" pitchFamily="34" charset="0"/>
                <a:cs typeface="Arial" panose="020B0604020202020204" pitchFamily="34" charset="0"/>
              </a:rPr>
              <a:t>FINANCIA</a:t>
            </a:r>
            <a:r>
              <a:rPr lang="en-US" sz="800" dirty="0">
                <a:solidFill>
                  <a:srgbClr val="636466"/>
                </a:solidFill>
                <a:latin typeface="Arial" panose="020B0604020202020204" pitchFamily="34" charset="0"/>
                <a:cs typeface="Arial" panose="020B0604020202020204" pitchFamily="34" charset="0"/>
              </a:rPr>
              <a:t>L   </a:t>
            </a:r>
            <a:r>
              <a:rPr lang="en-US" sz="800" spc="75" dirty="0">
                <a:solidFill>
                  <a:srgbClr val="636466"/>
                </a:solidFill>
                <a:latin typeface="Arial" panose="020B0604020202020204" pitchFamily="34" charset="0"/>
                <a:cs typeface="Arial" panose="020B0604020202020204" pitchFamily="34" charset="0"/>
              </a:rPr>
              <a:t> </a:t>
            </a:r>
            <a:r>
              <a:rPr lang="en-US"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sp>
        <p:nvSpPr>
          <p:cNvPr id="9" name="Rectangle 8"/>
          <p:cNvSpPr/>
          <p:nvPr userDrawn="1"/>
        </p:nvSpPr>
        <p:spPr>
          <a:xfrm>
            <a:off x="642851" y="465513"/>
            <a:ext cx="1390996"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lumn_Icons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72" y="1407100"/>
            <a:ext cx="3939253"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8" name="Picture Placeholder 2"/>
          <p:cNvSpPr>
            <a:spLocks noGrp="1"/>
          </p:cNvSpPr>
          <p:nvPr>
            <p:ph type="pic" sz="quarter" idx="11"/>
          </p:nvPr>
        </p:nvSpPr>
        <p:spPr>
          <a:xfrm>
            <a:off x="4619624" y="1407100"/>
            <a:ext cx="4235451" cy="5222300"/>
          </a:xfrm>
          <a:prstGeom prst="rect">
            <a:avLst/>
          </a:prstGeom>
        </p:spPr>
        <p:txBody>
          <a:bodyPr wrap="none" anchor="ctr" anchorCtr="0"/>
          <a:lstStyle>
            <a:lvl1pPr>
              <a:defRPr sz="1200"/>
            </a:lvl1pPr>
          </a:lstStyle>
          <a:p>
            <a:endParaRPr lang="en-US" dirty="0"/>
          </a:p>
        </p:txBody>
      </p:sp>
      <p:sp>
        <p:nvSpPr>
          <p:cNvPr id="10" name="Text Placeholder 6"/>
          <p:cNvSpPr>
            <a:spLocks noGrp="1"/>
          </p:cNvSpPr>
          <p:nvPr>
            <p:ph type="body" sz="quarter" idx="10" hasCustomPrompt="1"/>
          </p:nvPr>
        </p:nvSpPr>
        <p:spPr>
          <a:xfrm>
            <a:off x="1981201" y="2482156"/>
            <a:ext cx="2352502" cy="3080444"/>
          </a:xfrm>
          <a:prstGeom prst="rect">
            <a:avLst/>
          </a:prstGeom>
        </p:spPr>
        <p:txBody>
          <a:bodyPr lIns="0" tIns="0" rIns="0" bIns="0"/>
          <a:lstStyle>
            <a:lvl1pPr>
              <a:lnSpc>
                <a:spcPts val="2200"/>
              </a:lnSpc>
              <a:defRPr sz="2000" b="0"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 Geometric Sans 3 SemiBold" charset="0"/>
                <a:ea typeface="Hurme Geometric Sans 3 SemiBold" charset="0"/>
                <a:cs typeface="Hurme Geometric Sans 3 SemiBold" charset="0"/>
              </a:defRPr>
            </a:lvl2pPr>
            <a:lvl3pPr>
              <a:defRPr sz="2400" b="1" i="0">
                <a:solidFill>
                  <a:schemeClr val="accent2"/>
                </a:solidFill>
                <a:latin typeface="Hurme Geometric Sans 3 SemiBold" charset="0"/>
                <a:ea typeface="Hurme Geometric Sans 3 SemiBold" charset="0"/>
                <a:cs typeface="Hurme Geometric Sans 3 SemiBold" charset="0"/>
              </a:defRPr>
            </a:lvl3pPr>
            <a:lvl4pPr>
              <a:defRPr sz="2400" b="1" i="0">
                <a:solidFill>
                  <a:schemeClr val="accent2"/>
                </a:solidFill>
                <a:latin typeface="Hurme Geometric Sans 3 SemiBold" charset="0"/>
                <a:ea typeface="Hurme Geometric Sans 3 SemiBold" charset="0"/>
                <a:cs typeface="Hurme Geometric Sans 3 SemiBold" charset="0"/>
              </a:defRPr>
            </a:lvl4pPr>
            <a:lvl5pPr>
              <a:defRPr sz="2400" b="1" i="0">
                <a:solidFill>
                  <a:schemeClr val="accent2"/>
                </a:solidFill>
                <a:latin typeface="Hurme Geometric Sans 3 SemiBold" charset="0"/>
                <a:ea typeface="Hurme Geometric Sans 3 SemiBold" charset="0"/>
                <a:cs typeface="Hurme Geometric Sans 3 SemiBold" charset="0"/>
              </a:defRPr>
            </a:lvl5pPr>
          </a:lstStyle>
          <a:p>
            <a:pPr lvl="0"/>
            <a:r>
              <a:rPr lang="en-US" dirty="0"/>
              <a:t>Intro copy 20/22 </a:t>
            </a:r>
            <a:r>
              <a:rPr lang="en-US" dirty="0" err="1"/>
              <a:t>Hurme</a:t>
            </a:r>
            <a:r>
              <a:rPr lang="en-US" dirty="0"/>
              <a:t> 3 </a:t>
            </a:r>
            <a:r>
              <a:rPr lang="en-US" dirty="0" err="1"/>
              <a:t>Reg</a:t>
            </a:r>
            <a:r>
              <a:rPr lang="en-US" dirty="0"/>
              <a:t> </a:t>
            </a:r>
            <a:r>
              <a:rPr lang="en-US" dirty="0" err="1"/>
              <a:t>pudam</a:t>
            </a:r>
            <a:r>
              <a:rPr lang="en-US" dirty="0"/>
              <a:t> </a:t>
            </a:r>
            <a:r>
              <a:rPr lang="en-US" dirty="0" err="1"/>
              <a:t>nonsecti</a:t>
            </a:r>
            <a:r>
              <a:rPr lang="en-US" dirty="0"/>
              <a:t> </a:t>
            </a:r>
            <a:r>
              <a:rPr lang="en-US" dirty="0" err="1"/>
              <a:t>nos</a:t>
            </a:r>
            <a:r>
              <a:rPr lang="en-US" dirty="0"/>
              <a:t> </a:t>
            </a:r>
            <a:r>
              <a:rPr lang="en-US" dirty="0" err="1"/>
              <a:t>offictent</a:t>
            </a:r>
            <a:r>
              <a:rPr lang="en-US" dirty="0"/>
              <a:t> </a:t>
            </a:r>
            <a:r>
              <a:rPr lang="en-US" dirty="0" err="1"/>
              <a:t>Molo</a:t>
            </a:r>
            <a:r>
              <a:rPr lang="en-US" dirty="0"/>
              <a:t> </a:t>
            </a:r>
            <a:r>
              <a:rPr lang="en-US" dirty="0" err="1"/>
              <a:t>te</a:t>
            </a:r>
            <a:r>
              <a:rPr lang="en-US" dirty="0"/>
              <a:t>.</a:t>
            </a:r>
          </a:p>
          <a:p>
            <a:pPr lvl="0"/>
            <a:endParaRPr lang="en-US" dirty="0"/>
          </a:p>
          <a:p>
            <a:pPr lvl="0"/>
            <a:r>
              <a:rPr lang="en-US" dirty="0"/>
              <a:t>Um </a:t>
            </a:r>
            <a:r>
              <a:rPr lang="en-US" dirty="0" err="1"/>
              <a:t>nonese</a:t>
            </a:r>
            <a:r>
              <a:rPr lang="en-US" dirty="0"/>
              <a:t> cup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a:t>
            </a:r>
          </a:p>
        </p:txBody>
      </p:sp>
      <p:sp>
        <p:nvSpPr>
          <p:cNvPr id="11" name="Picture Placeholder 7"/>
          <p:cNvSpPr>
            <a:spLocks noGrp="1"/>
          </p:cNvSpPr>
          <p:nvPr>
            <p:ph type="pic" sz="quarter" idx="13"/>
          </p:nvPr>
        </p:nvSpPr>
        <p:spPr>
          <a:xfrm>
            <a:off x="685800" y="2482851"/>
            <a:ext cx="1203325" cy="1063914"/>
          </a:xfrm>
          <a:prstGeom prst="rect">
            <a:avLst/>
          </a:prstGeom>
        </p:spPr>
        <p:txBody>
          <a:bodyPr/>
          <a:lstStyle>
            <a:lvl1pPr>
              <a:defRPr sz="1200"/>
            </a:lvl1pPr>
          </a:lstStyle>
          <a:p>
            <a:endParaRPr lang="en-US" dirty="0"/>
          </a:p>
        </p:txBody>
      </p:sp>
      <p:sp>
        <p:nvSpPr>
          <p:cNvPr id="12" name="Picture Placeholder 7"/>
          <p:cNvSpPr>
            <a:spLocks noGrp="1"/>
          </p:cNvSpPr>
          <p:nvPr>
            <p:ph type="pic" sz="quarter" idx="14"/>
          </p:nvPr>
        </p:nvSpPr>
        <p:spPr>
          <a:xfrm>
            <a:off x="685800" y="4189731"/>
            <a:ext cx="1203325" cy="1063914"/>
          </a:xfrm>
          <a:prstGeom prst="rect">
            <a:avLst/>
          </a:prstGeom>
        </p:spPr>
        <p:txBody>
          <a:bodyPr/>
          <a:lstStyle>
            <a:lvl1pPr>
              <a:defRPr sz="1200"/>
            </a:lvl1pPr>
          </a:lstStyle>
          <a:p>
            <a:endParaRPr lang="en-US" dirty="0"/>
          </a:p>
        </p:txBody>
      </p:sp>
      <p:sp>
        <p:nvSpPr>
          <p:cNvPr id="9" name="object 4"/>
          <p:cNvSpPr txBox="1"/>
          <p:nvPr userDrawn="1"/>
        </p:nvSpPr>
        <p:spPr>
          <a:xfrm>
            <a:off x="7289210" y="583570"/>
            <a:ext cx="1586865"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lang="en-US" sz="800" spc="15" dirty="0">
                <a:solidFill>
                  <a:srgbClr val="636466"/>
                </a:solidFill>
                <a:latin typeface="Arial" panose="020B0604020202020204" pitchFamily="34" charset="0"/>
                <a:cs typeface="Arial" panose="020B0604020202020204" pitchFamily="34" charset="0"/>
              </a:rPr>
              <a:t>SECURIA</a:t>
            </a:r>
            <a:r>
              <a:rPr lang="en-US" sz="800" dirty="0">
                <a:solidFill>
                  <a:srgbClr val="636466"/>
                </a:solidFill>
                <a:latin typeface="Arial" panose="020B0604020202020204" pitchFamily="34" charset="0"/>
                <a:cs typeface="Arial" panose="020B0604020202020204" pitchFamily="34" charset="0"/>
              </a:rPr>
              <a:t>N</a:t>
            </a:r>
            <a:r>
              <a:rPr lang="en-US" sz="800" spc="40" dirty="0">
                <a:solidFill>
                  <a:srgbClr val="636466"/>
                </a:solidFill>
                <a:latin typeface="Arial" panose="020B0604020202020204" pitchFamily="34" charset="0"/>
                <a:cs typeface="Arial" panose="020B0604020202020204" pitchFamily="34" charset="0"/>
              </a:rPr>
              <a:t> </a:t>
            </a:r>
            <a:r>
              <a:rPr lang="en-US" sz="800" spc="15" dirty="0">
                <a:solidFill>
                  <a:srgbClr val="636466"/>
                </a:solidFill>
                <a:latin typeface="Arial" panose="020B0604020202020204" pitchFamily="34" charset="0"/>
                <a:cs typeface="Arial" panose="020B0604020202020204" pitchFamily="34" charset="0"/>
              </a:rPr>
              <a:t>FINANCIA</a:t>
            </a:r>
            <a:r>
              <a:rPr lang="en-US" sz="800" dirty="0">
                <a:solidFill>
                  <a:srgbClr val="636466"/>
                </a:solidFill>
                <a:latin typeface="Arial" panose="020B0604020202020204" pitchFamily="34" charset="0"/>
                <a:cs typeface="Arial" panose="020B0604020202020204" pitchFamily="34" charset="0"/>
              </a:rPr>
              <a:t>L   </a:t>
            </a:r>
            <a:r>
              <a:rPr lang="en-US" sz="800" spc="75" dirty="0">
                <a:solidFill>
                  <a:srgbClr val="636466"/>
                </a:solidFill>
                <a:latin typeface="Arial" panose="020B0604020202020204" pitchFamily="34" charset="0"/>
                <a:cs typeface="Arial" panose="020B0604020202020204" pitchFamily="34" charset="0"/>
              </a:rPr>
              <a:t> </a:t>
            </a:r>
            <a:r>
              <a:rPr lang="en-US"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sp>
        <p:nvSpPr>
          <p:cNvPr id="13" name="Rectangle 12"/>
          <p:cNvSpPr/>
          <p:nvPr userDrawn="1"/>
        </p:nvSpPr>
        <p:spPr>
          <a:xfrm>
            <a:off x="642851" y="465513"/>
            <a:ext cx="1390996"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72" y="1407100"/>
            <a:ext cx="5997985"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7" name="Text Placeholder 6"/>
          <p:cNvSpPr>
            <a:spLocks noGrp="1"/>
          </p:cNvSpPr>
          <p:nvPr>
            <p:ph type="body" sz="quarter" idx="10" hasCustomPrompt="1"/>
          </p:nvPr>
        </p:nvSpPr>
        <p:spPr>
          <a:xfrm>
            <a:off x="663632" y="2482156"/>
            <a:ext cx="7824874"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 Geometric Sans 3 SemiBold" charset="0"/>
                <a:ea typeface="Hurme Geometric Sans 3 SemiBold" charset="0"/>
                <a:cs typeface="Hurme Geometric Sans 3 SemiBold" charset="0"/>
              </a:defRPr>
            </a:lvl2pPr>
            <a:lvl3pPr>
              <a:defRPr sz="2400" b="1" i="0">
                <a:solidFill>
                  <a:schemeClr val="accent2"/>
                </a:solidFill>
                <a:latin typeface="Hurme Geometric Sans 3 SemiBold" charset="0"/>
                <a:ea typeface="Hurme Geometric Sans 3 SemiBold" charset="0"/>
                <a:cs typeface="Hurme Geometric Sans 3 SemiBold" charset="0"/>
              </a:defRPr>
            </a:lvl3pPr>
            <a:lvl4pPr>
              <a:defRPr sz="2400" b="1" i="0">
                <a:solidFill>
                  <a:schemeClr val="accent2"/>
                </a:solidFill>
                <a:latin typeface="Hurme Geometric Sans 3 SemiBold" charset="0"/>
                <a:ea typeface="Hurme Geometric Sans 3 SemiBold" charset="0"/>
                <a:cs typeface="Hurme Geometric Sans 3 SemiBold" charset="0"/>
              </a:defRPr>
            </a:lvl4pPr>
            <a:lvl5pPr>
              <a:defRPr sz="2400" b="1" i="0">
                <a:solidFill>
                  <a:schemeClr val="accent2"/>
                </a:solidFill>
                <a:latin typeface="Hurme Geometric Sans 3 SemiBold" charset="0"/>
                <a:ea typeface="Hurme Geometric Sans 3 SemiBold" charset="0"/>
                <a:cs typeface="Hurme Geometric Sans 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685799" y="5056606"/>
            <a:ext cx="7802707" cy="1011987"/>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 Geometric Sans 3 SemiBold" charset="0"/>
                <a:ea typeface="Hurme Geometric Sans 3 SemiBold" charset="0"/>
                <a:cs typeface="Hurme Geometric Sans 3 SemiBold" charset="0"/>
              </a:defRPr>
            </a:lvl2pPr>
            <a:lvl3pPr>
              <a:lnSpc>
                <a:spcPts val="2200"/>
              </a:lnSpc>
              <a:defRPr b="1" i="0">
                <a:latin typeface="Hurme Geometric Sans 3 SemiBold" charset="0"/>
                <a:ea typeface="Hurme Geometric Sans 3 SemiBold" charset="0"/>
                <a:cs typeface="Hurme Geometric Sans 3 SemiBold" charset="0"/>
              </a:defRPr>
            </a:lvl3pPr>
            <a:lvl4pPr>
              <a:lnSpc>
                <a:spcPts val="2200"/>
              </a:lnSpc>
              <a:defRPr b="1" i="0">
                <a:latin typeface="Hurme Geometric Sans 3 SemiBold" charset="0"/>
                <a:ea typeface="Hurme Geometric Sans 3 SemiBold" charset="0"/>
                <a:cs typeface="Hurme Geometric Sans 3 SemiBold" charset="0"/>
              </a:defRPr>
            </a:lvl4pPr>
            <a:lvl5pPr>
              <a:lnSpc>
                <a:spcPts val="2200"/>
              </a:lnSpc>
              <a:defRPr b="1" i="0">
                <a:latin typeface="Hurme Geometric Sans 3 SemiBold" charset="0"/>
                <a:ea typeface="Hurme Geometric Sans 3 SemiBold" charset="0"/>
                <a:cs typeface="Hurme Geometric Sans 3 SemiBold" charset="0"/>
              </a:defRPr>
            </a:lvl5pPr>
          </a:lstStyle>
          <a:p>
            <a:pPr lvl="0"/>
            <a:r>
              <a:rPr lang="en-US" dirty="0"/>
              <a:t>Text 20/22 </a:t>
            </a:r>
            <a:r>
              <a:rPr lang="en-US" dirty="0" err="1"/>
              <a:t>Hurm</a:t>
            </a:r>
            <a:r>
              <a:rPr lang="en-US" dirty="0"/>
              <a:t> 3 Regular </a:t>
            </a:r>
            <a:r>
              <a:rPr lang="en-US" dirty="0" err="1"/>
              <a:t>pud</a:t>
            </a:r>
            <a:r>
              <a:rPr lang="en-US" dirty="0"/>
              <a:t> </a:t>
            </a:r>
            <a:r>
              <a:rPr lang="en-US" dirty="0" err="1"/>
              <a:t>amer</a:t>
            </a:r>
            <a:r>
              <a:rPr lang="en-US" dirty="0"/>
              <a:t>  section lorem.</a:t>
            </a:r>
          </a:p>
          <a:p>
            <a:pPr lvl="0"/>
            <a:endParaRPr lang="en-US" dirty="0"/>
          </a:p>
          <a:p>
            <a:pPr lvl="0"/>
            <a:endParaRPr lang="en-US" dirty="0"/>
          </a:p>
          <a:p>
            <a:pPr lvl="0"/>
            <a:r>
              <a:rPr lang="en-US" dirty="0"/>
              <a:t>Text 20/22 </a:t>
            </a:r>
            <a:r>
              <a:rPr lang="en-US" dirty="0" err="1"/>
              <a:t>Hurm</a:t>
            </a:r>
            <a:r>
              <a:rPr lang="en-US" dirty="0"/>
              <a:t> 3 Regular </a:t>
            </a:r>
            <a:r>
              <a:rPr lang="en-US" dirty="0" err="1"/>
              <a:t>pud</a:t>
            </a:r>
            <a:r>
              <a:rPr lang="en-US" dirty="0"/>
              <a:t> </a:t>
            </a:r>
            <a:r>
              <a:rPr lang="en-US" dirty="0" err="1"/>
              <a:t>amer</a:t>
            </a:r>
            <a:r>
              <a:rPr lang="en-US" dirty="0"/>
              <a:t>  section lorem.</a:t>
            </a:r>
          </a:p>
          <a:p>
            <a:pPr lvl="0"/>
            <a:endParaRPr lang="en-US" dirty="0"/>
          </a:p>
          <a:p>
            <a:pPr lvl="0"/>
            <a:endParaRPr lang="en-US" dirty="0"/>
          </a:p>
          <a:p>
            <a:pPr lvl="0"/>
            <a:r>
              <a:rPr lang="en-US" dirty="0"/>
              <a:t>Text 20/22 </a:t>
            </a:r>
            <a:r>
              <a:rPr lang="en-US" dirty="0" err="1"/>
              <a:t>Hurm</a:t>
            </a:r>
            <a:r>
              <a:rPr lang="en-US" dirty="0"/>
              <a:t> 3 Regular </a:t>
            </a:r>
            <a:r>
              <a:rPr lang="en-US" dirty="0" err="1"/>
              <a:t>pud</a:t>
            </a:r>
            <a:r>
              <a:rPr lang="en-US" dirty="0"/>
              <a:t> </a:t>
            </a:r>
            <a:r>
              <a:rPr lang="en-US" dirty="0" err="1"/>
              <a:t>amer</a:t>
            </a:r>
            <a:r>
              <a:rPr lang="en-US" dirty="0"/>
              <a:t>  section lorem.</a:t>
            </a:r>
          </a:p>
          <a:p>
            <a:pPr lvl="0"/>
            <a:endParaRPr lang="en-US" dirty="0"/>
          </a:p>
        </p:txBody>
      </p:sp>
      <p:sp>
        <p:nvSpPr>
          <p:cNvPr id="6" name="Picture Placeholder 5"/>
          <p:cNvSpPr>
            <a:spLocks noGrp="1"/>
          </p:cNvSpPr>
          <p:nvPr>
            <p:ph type="pic" sz="quarter" idx="12"/>
          </p:nvPr>
        </p:nvSpPr>
        <p:spPr>
          <a:xfrm>
            <a:off x="685800" y="3428999"/>
            <a:ext cx="1955800" cy="1336965"/>
          </a:xfrm>
          <a:prstGeom prst="rect">
            <a:avLst/>
          </a:prstGeom>
        </p:spPr>
        <p:txBody>
          <a:bodyPr/>
          <a:lstStyle>
            <a:lvl1pPr>
              <a:defRPr sz="1200"/>
            </a:lvl1pPr>
          </a:lstStyle>
          <a:p>
            <a:endParaRPr lang="en-US" dirty="0"/>
          </a:p>
        </p:txBody>
      </p:sp>
      <p:sp>
        <p:nvSpPr>
          <p:cNvPr id="11" name="Picture Placeholder 5"/>
          <p:cNvSpPr>
            <a:spLocks noGrp="1"/>
          </p:cNvSpPr>
          <p:nvPr>
            <p:ph type="pic" sz="quarter" idx="13"/>
          </p:nvPr>
        </p:nvSpPr>
        <p:spPr>
          <a:xfrm>
            <a:off x="3300614" y="3428999"/>
            <a:ext cx="1969885" cy="1336965"/>
          </a:xfrm>
          <a:prstGeom prst="rect">
            <a:avLst/>
          </a:prstGeom>
        </p:spPr>
        <p:txBody>
          <a:bodyPr/>
          <a:lstStyle>
            <a:lvl1pPr>
              <a:defRPr sz="1200"/>
            </a:lvl1pPr>
          </a:lstStyle>
          <a:p>
            <a:endParaRPr lang="en-US" dirty="0"/>
          </a:p>
        </p:txBody>
      </p:sp>
      <p:sp>
        <p:nvSpPr>
          <p:cNvPr id="12" name="Picture Placeholder 5"/>
          <p:cNvSpPr>
            <a:spLocks noGrp="1"/>
          </p:cNvSpPr>
          <p:nvPr>
            <p:ph type="pic" sz="quarter" idx="14"/>
          </p:nvPr>
        </p:nvSpPr>
        <p:spPr>
          <a:xfrm>
            <a:off x="5850140" y="3428999"/>
            <a:ext cx="1969885" cy="1336965"/>
          </a:xfrm>
          <a:prstGeom prst="rect">
            <a:avLst/>
          </a:prstGeom>
        </p:spPr>
        <p:txBody>
          <a:bodyPr/>
          <a:lstStyle>
            <a:lvl1pPr>
              <a:defRPr sz="1200"/>
            </a:lvl1pPr>
          </a:lstStyle>
          <a:p>
            <a:endParaRPr lang="en-US" dirty="0"/>
          </a:p>
        </p:txBody>
      </p:sp>
      <p:sp>
        <p:nvSpPr>
          <p:cNvPr id="9" name="object 4"/>
          <p:cNvSpPr txBox="1"/>
          <p:nvPr userDrawn="1"/>
        </p:nvSpPr>
        <p:spPr>
          <a:xfrm>
            <a:off x="7289210" y="583570"/>
            <a:ext cx="1590778"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lang="en-US" sz="800" spc="15" dirty="0">
                <a:solidFill>
                  <a:srgbClr val="636466"/>
                </a:solidFill>
                <a:latin typeface="Arial" panose="020B0604020202020204" pitchFamily="34" charset="0"/>
                <a:cs typeface="Arial" panose="020B0604020202020204" pitchFamily="34" charset="0"/>
              </a:rPr>
              <a:t>SECURIA</a:t>
            </a:r>
            <a:r>
              <a:rPr lang="en-US" sz="800" dirty="0">
                <a:solidFill>
                  <a:srgbClr val="636466"/>
                </a:solidFill>
                <a:latin typeface="Arial" panose="020B0604020202020204" pitchFamily="34" charset="0"/>
                <a:cs typeface="Arial" panose="020B0604020202020204" pitchFamily="34" charset="0"/>
              </a:rPr>
              <a:t>N</a:t>
            </a:r>
            <a:r>
              <a:rPr lang="en-US" sz="800" spc="40" dirty="0">
                <a:solidFill>
                  <a:srgbClr val="636466"/>
                </a:solidFill>
                <a:latin typeface="Arial" panose="020B0604020202020204" pitchFamily="34" charset="0"/>
                <a:cs typeface="Arial" panose="020B0604020202020204" pitchFamily="34" charset="0"/>
              </a:rPr>
              <a:t> </a:t>
            </a:r>
            <a:r>
              <a:rPr lang="en-US" sz="800" spc="15" dirty="0">
                <a:solidFill>
                  <a:srgbClr val="636466"/>
                </a:solidFill>
                <a:latin typeface="Arial" panose="020B0604020202020204" pitchFamily="34" charset="0"/>
                <a:cs typeface="Arial" panose="020B0604020202020204" pitchFamily="34" charset="0"/>
              </a:rPr>
              <a:t>FINANCIA</a:t>
            </a:r>
            <a:r>
              <a:rPr lang="en-US" sz="800" dirty="0">
                <a:solidFill>
                  <a:srgbClr val="636466"/>
                </a:solidFill>
                <a:latin typeface="Arial" panose="020B0604020202020204" pitchFamily="34" charset="0"/>
                <a:cs typeface="Arial" panose="020B0604020202020204" pitchFamily="34" charset="0"/>
              </a:rPr>
              <a:t>L   </a:t>
            </a:r>
            <a:r>
              <a:rPr lang="en-US" sz="800" spc="75" dirty="0">
                <a:solidFill>
                  <a:srgbClr val="636466"/>
                </a:solidFill>
                <a:latin typeface="Arial" panose="020B0604020202020204" pitchFamily="34" charset="0"/>
                <a:cs typeface="Arial" panose="020B0604020202020204" pitchFamily="34" charset="0"/>
              </a:rPr>
              <a:t> </a:t>
            </a:r>
            <a:r>
              <a:rPr lang="en-US"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sp>
        <p:nvSpPr>
          <p:cNvPr id="10" name="Rectangle 9"/>
          <p:cNvSpPr/>
          <p:nvPr userDrawn="1"/>
        </p:nvSpPr>
        <p:spPr>
          <a:xfrm>
            <a:off x="642851" y="465513"/>
            <a:ext cx="1390996"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Introduction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8153400" cy="960120"/>
          </a:xfrm>
        </p:spPr>
        <p:txBody>
          <a:bodyPr>
            <a:noAutofit/>
          </a:bodyPr>
          <a:lstStyle>
            <a:lvl1pPr>
              <a:defRPr/>
            </a:lvl1pPr>
          </a:lstStyle>
          <a:p>
            <a:r>
              <a:rPr lang="en-US" dirty="0"/>
              <a:t>Headline 24pt</a:t>
            </a:r>
            <a:br>
              <a:rPr lang="en-US" dirty="0"/>
            </a:br>
            <a:r>
              <a:rPr lang="en-US" dirty="0"/>
              <a:t>Arial bold</a:t>
            </a:r>
          </a:p>
        </p:txBody>
      </p:sp>
      <p:sp>
        <p:nvSpPr>
          <p:cNvPr id="3" name="Content Placeholder 2"/>
          <p:cNvSpPr>
            <a:spLocks noGrp="1"/>
          </p:cNvSpPr>
          <p:nvPr>
            <p:ph idx="1" hasCustomPrompt="1"/>
          </p:nvPr>
        </p:nvSpPr>
        <p:spPr>
          <a:xfrm>
            <a:off x="685800" y="2487168"/>
            <a:ext cx="8153400" cy="2724912"/>
          </a:xfrm>
        </p:spPr>
        <p:txBody>
          <a:bodyPr>
            <a:noAutofit/>
          </a:bodyPr>
          <a:lstStyle>
            <a:lvl1pPr marL="0" indent="0">
              <a:lnSpc>
                <a:spcPts val="2400"/>
              </a:lnSpc>
              <a:buFontTx/>
              <a:buNone/>
              <a:defRPr sz="2000">
                <a:solidFill>
                  <a:schemeClr val="accent5"/>
                </a:solidFill>
              </a:defRPr>
            </a:lvl1pPr>
          </a:lstStyle>
          <a:p>
            <a:pPr lvl="0"/>
            <a:r>
              <a:rPr lang="en-US" dirty="0"/>
              <a:t>Intro copy 20pt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 </a:t>
            </a:r>
            <a:r>
              <a:rPr lang="en-US" dirty="0" err="1"/>
              <a:t>explam</a:t>
            </a:r>
            <a:r>
              <a:rPr lang="en-US" dirty="0"/>
              <a:t>, et quam </a:t>
            </a:r>
            <a:r>
              <a:rPr lang="en-US" dirty="0" err="1"/>
              <a:t>quiam</a:t>
            </a:r>
            <a:r>
              <a:rPr lang="en-US" dirty="0"/>
              <a:t>, </a:t>
            </a:r>
            <a:r>
              <a:rPr lang="en-US" dirty="0" err="1"/>
              <a:t>ilitas</a:t>
            </a:r>
            <a:r>
              <a:rPr lang="en-US" dirty="0"/>
              <a:t> </a:t>
            </a:r>
            <a:r>
              <a:rPr lang="en-US" dirty="0" err="1"/>
              <a:t>deliat</a:t>
            </a:r>
            <a:r>
              <a:rPr lang="en-US" dirty="0"/>
              <a:t> </a:t>
            </a:r>
            <a:r>
              <a:rPr lang="en-US" dirty="0" err="1"/>
              <a:t>quis</a:t>
            </a:r>
            <a:r>
              <a:rPr lang="en-US" dirty="0"/>
              <a:t> </a:t>
            </a:r>
            <a:r>
              <a:rPr lang="en-US" dirty="0" err="1"/>
              <a:t>escimodio</a:t>
            </a:r>
            <a:r>
              <a:rPr lang="en-US" dirty="0"/>
              <a:t>. </a:t>
            </a:r>
            <a:r>
              <a:rPr lang="en-US" dirty="0" err="1"/>
              <a:t>Ita</a:t>
            </a:r>
            <a:r>
              <a:rPr lang="en-US" dirty="0"/>
              <a:t> </a:t>
            </a:r>
            <a:r>
              <a:rPr lang="en-US" dirty="0" err="1"/>
              <a:t>cubalica</a:t>
            </a:r>
            <a:r>
              <a:rPr lang="en-US" dirty="0"/>
              <a:t> in rest, </a:t>
            </a:r>
            <a:r>
              <a:rPr lang="en-US" dirty="0" err="1"/>
              <a:t>tendit</a:t>
            </a:r>
            <a:r>
              <a:rPr lang="en-US" dirty="0"/>
              <a:t> </a:t>
            </a:r>
            <a:r>
              <a:rPr lang="en-US" dirty="0" err="1"/>
              <a:t>omnis</a:t>
            </a:r>
            <a:r>
              <a:rPr lang="en-US" dirty="0"/>
              <a:t> el </a:t>
            </a:r>
            <a:r>
              <a:rPr lang="en-US" dirty="0" err="1"/>
              <a:t>iuntur</a:t>
            </a:r>
            <a:r>
              <a:rPr lang="en-US" dirty="0"/>
              <a:t>, </a:t>
            </a:r>
            <a:r>
              <a:rPr lang="en-US" dirty="0" err="1"/>
              <a:t>quat</a:t>
            </a:r>
            <a:r>
              <a:rPr lang="en-US" dirty="0"/>
              <a:t>.</a:t>
            </a:r>
          </a:p>
        </p:txBody>
      </p:sp>
      <p:sp>
        <p:nvSpPr>
          <p:cNvPr id="7" name="object 3"/>
          <p:cNvSpPr/>
          <p:nvPr userDrawn="1"/>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Tree>
    <p:extLst>
      <p:ext uri="{BB962C8B-B14F-4D97-AF65-F5344CB8AC3E}">
        <p14:creationId xmlns:p14="http://schemas.microsoft.com/office/powerpoint/2010/main" val="3630071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Chapter (Leaf)">
    <p:spTree>
      <p:nvGrpSpPr>
        <p:cNvPr id="1" name=""/>
        <p:cNvGrpSpPr/>
        <p:nvPr/>
      </p:nvGrpSpPr>
      <p:grpSpPr>
        <a:xfrm>
          <a:off x="0" y="0"/>
          <a:ext cx="0" cy="0"/>
          <a:chOff x="0" y="0"/>
          <a:chExt cx="0" cy="0"/>
        </a:xfrm>
      </p:grpSpPr>
      <p:sp>
        <p:nvSpPr>
          <p:cNvPr id="46" name="object 2"/>
          <p:cNvSpPr/>
          <p:nvPr userDrawn="1"/>
        </p:nvSpPr>
        <p:spPr>
          <a:xfrm>
            <a:off x="228600" y="1298447"/>
            <a:ext cx="8686800" cy="5331460"/>
          </a:xfrm>
          <a:custGeom>
            <a:avLst/>
            <a:gdLst/>
            <a:ahLst/>
            <a:cxnLst/>
            <a:rect l="l" t="t" r="r" b="b"/>
            <a:pathLst>
              <a:path w="8686800" h="5331459">
                <a:moveTo>
                  <a:pt x="0" y="5330952"/>
                </a:moveTo>
                <a:lnTo>
                  <a:pt x="8686800" y="5330952"/>
                </a:lnTo>
                <a:lnTo>
                  <a:pt x="8686800" y="0"/>
                </a:lnTo>
                <a:lnTo>
                  <a:pt x="0" y="0"/>
                </a:lnTo>
                <a:lnTo>
                  <a:pt x="0" y="5330952"/>
                </a:lnTo>
                <a:close/>
              </a:path>
            </a:pathLst>
          </a:custGeom>
          <a:solidFill>
            <a:srgbClr val="0AA147"/>
          </a:solidFill>
        </p:spPr>
        <p:txBody>
          <a:bodyPr wrap="square" lIns="0" tIns="0" rIns="0" bIns="0" rtlCol="0"/>
          <a:lstStyle/>
          <a:p>
            <a:endParaRPr/>
          </a:p>
        </p:txBody>
      </p:sp>
      <p:sp>
        <p:nvSpPr>
          <p:cNvPr id="48" name="object 4"/>
          <p:cNvSpPr txBox="1"/>
          <p:nvPr userDrawn="1"/>
        </p:nvSpPr>
        <p:spPr>
          <a:xfrm>
            <a:off x="7289210" y="583570"/>
            <a:ext cx="1586865"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sz="800" spc="15" dirty="0">
                <a:solidFill>
                  <a:srgbClr val="636466"/>
                </a:solidFill>
                <a:latin typeface="Arial" panose="020B0604020202020204" pitchFamily="34" charset="0"/>
                <a:cs typeface="Arial" panose="020B0604020202020204" pitchFamily="34" charset="0"/>
              </a:rPr>
              <a:t>SECURIA</a:t>
            </a:r>
            <a:r>
              <a:rPr sz="800" dirty="0">
                <a:solidFill>
                  <a:srgbClr val="636466"/>
                </a:solidFill>
                <a:latin typeface="Arial" panose="020B0604020202020204" pitchFamily="34" charset="0"/>
                <a:cs typeface="Arial" panose="020B0604020202020204" pitchFamily="34" charset="0"/>
              </a:rPr>
              <a:t>N</a:t>
            </a:r>
            <a:r>
              <a:rPr sz="800" spc="40" dirty="0">
                <a:solidFill>
                  <a:srgbClr val="636466"/>
                </a:solidFill>
                <a:latin typeface="Arial" panose="020B0604020202020204" pitchFamily="34" charset="0"/>
                <a:cs typeface="Arial" panose="020B0604020202020204" pitchFamily="34" charset="0"/>
              </a:rPr>
              <a:t> </a:t>
            </a:r>
            <a:r>
              <a:rPr sz="800" spc="15" dirty="0">
                <a:solidFill>
                  <a:srgbClr val="636466"/>
                </a:solidFill>
                <a:latin typeface="Arial" panose="020B0604020202020204" pitchFamily="34" charset="0"/>
                <a:cs typeface="Arial" panose="020B0604020202020204" pitchFamily="34" charset="0"/>
              </a:rPr>
              <a:t>FINANCIA</a:t>
            </a:r>
            <a:r>
              <a:rPr sz="800" dirty="0">
                <a:solidFill>
                  <a:srgbClr val="636466"/>
                </a:solidFill>
                <a:latin typeface="Arial" panose="020B0604020202020204" pitchFamily="34" charset="0"/>
                <a:cs typeface="Arial" panose="020B0604020202020204" pitchFamily="34" charset="0"/>
              </a:rPr>
              <a:t>L   </a:t>
            </a:r>
            <a:r>
              <a:rPr sz="800" spc="75" dirty="0">
                <a:solidFill>
                  <a:srgbClr val="636466"/>
                </a:solidFill>
                <a:latin typeface="Arial" panose="020B0604020202020204" pitchFamily="34" charset="0"/>
                <a:cs typeface="Arial" panose="020B0604020202020204" pitchFamily="34" charset="0"/>
              </a:rPr>
              <a:t> </a:t>
            </a:r>
            <a:r>
              <a:rPr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t>‹#›</a:t>
            </a:fld>
            <a:endParaRPr sz="800" dirty="0">
              <a:latin typeface="Arial" panose="020B0604020202020204" pitchFamily="34" charset="0"/>
              <a:cs typeface="Arial" panose="020B0604020202020204" pitchFamily="34" charset="0"/>
            </a:endParaRPr>
          </a:p>
        </p:txBody>
      </p:sp>
      <p:sp>
        <p:nvSpPr>
          <p:cNvPr id="50" name="Text Placeholder 49" descr="Default base template with brand colors" title="Chapter Slide (Leaf Color)"/>
          <p:cNvSpPr>
            <a:spLocks noGrp="1"/>
          </p:cNvSpPr>
          <p:nvPr>
            <p:ph type="body" sz="quarter" idx="10" hasCustomPrompt="1"/>
          </p:nvPr>
        </p:nvSpPr>
        <p:spPr>
          <a:xfrm>
            <a:off x="684964" y="1552260"/>
            <a:ext cx="7800975" cy="4886640"/>
          </a:xfrm>
          <a:prstGeom prst="rect">
            <a:avLst/>
          </a:prstGeom>
        </p:spPr>
        <p:txBody>
          <a:bodyPr wrap="square" lIns="0" tIns="0" rIns="0" bIns="0"/>
          <a:lstStyle>
            <a:lvl1pPr>
              <a:lnSpc>
                <a:spcPts val="5200"/>
              </a:lnSpc>
              <a:spcBef>
                <a:spcPts val="0"/>
              </a:spcBef>
              <a:defRPr sz="5000" b="1" i="0" spc="-80" baseline="0">
                <a:solidFill>
                  <a:schemeClr val="bg1"/>
                </a:solidFill>
                <a:latin typeface="Hurme Geometric Sans 4" charset="0"/>
                <a:ea typeface="Hurme Geometric Sans 4" charset="0"/>
                <a:cs typeface="Hurme Geometric Sans 4" charset="0"/>
              </a:defRPr>
            </a:lvl1pPr>
            <a:lvl2pPr>
              <a:defRPr sz="5000"/>
            </a:lvl2pPr>
            <a:lvl3pPr>
              <a:defRPr sz="5000"/>
            </a:lvl3pPr>
            <a:lvl4pPr>
              <a:defRPr sz="5000"/>
            </a:lvl4pPr>
            <a:lvl5pPr>
              <a:defRPr sz="5000"/>
            </a:lvl5pPr>
          </a:lstStyle>
          <a:p>
            <a:pPr lvl="0"/>
            <a:r>
              <a:rPr lang="en-US" dirty="0"/>
              <a:t>Chapter Slide 50/52</a:t>
            </a:r>
          </a:p>
          <a:p>
            <a:pPr lvl="0"/>
            <a:r>
              <a:rPr lang="en-US" dirty="0" err="1"/>
              <a:t>Hurme</a:t>
            </a:r>
            <a:r>
              <a:rPr lang="en-US" dirty="0"/>
              <a:t> 4 Bold</a:t>
            </a:r>
          </a:p>
          <a:p>
            <a:pPr lvl="0"/>
            <a:r>
              <a:rPr lang="en-US" dirty="0"/>
              <a:t>Lorem ipsum dolor</a:t>
            </a:r>
          </a:p>
        </p:txBody>
      </p:sp>
      <p:sp>
        <p:nvSpPr>
          <p:cNvPr id="51" name="Rectangle 50"/>
          <p:cNvSpPr/>
          <p:nvPr userDrawn="1"/>
        </p:nvSpPr>
        <p:spPr>
          <a:xfrm>
            <a:off x="642851" y="465513"/>
            <a:ext cx="1390996"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fault Chapter (Grass)">
    <p:spTree>
      <p:nvGrpSpPr>
        <p:cNvPr id="1" name=""/>
        <p:cNvGrpSpPr/>
        <p:nvPr/>
      </p:nvGrpSpPr>
      <p:grpSpPr>
        <a:xfrm>
          <a:off x="0" y="0"/>
          <a:ext cx="0" cy="0"/>
          <a:chOff x="0" y="0"/>
          <a:chExt cx="0" cy="0"/>
        </a:xfrm>
      </p:grpSpPr>
      <p:sp>
        <p:nvSpPr>
          <p:cNvPr id="46" name="object 2" title="Chapter Slide (Grass)"/>
          <p:cNvSpPr/>
          <p:nvPr userDrawn="1"/>
        </p:nvSpPr>
        <p:spPr>
          <a:xfrm>
            <a:off x="228600" y="1298447"/>
            <a:ext cx="8686800" cy="5331460"/>
          </a:xfrm>
          <a:custGeom>
            <a:avLst/>
            <a:gdLst/>
            <a:ahLst/>
            <a:cxnLst/>
            <a:rect l="l" t="t" r="r" b="b"/>
            <a:pathLst>
              <a:path w="8686800" h="5331459">
                <a:moveTo>
                  <a:pt x="0" y="5330952"/>
                </a:moveTo>
                <a:lnTo>
                  <a:pt x="8686800" y="5330952"/>
                </a:lnTo>
                <a:lnTo>
                  <a:pt x="8686800" y="0"/>
                </a:lnTo>
                <a:lnTo>
                  <a:pt x="0" y="0"/>
                </a:lnTo>
                <a:lnTo>
                  <a:pt x="0" y="5330952"/>
                </a:lnTo>
                <a:close/>
              </a:path>
            </a:pathLst>
          </a:custGeom>
          <a:solidFill>
            <a:schemeClr val="bg2"/>
          </a:solidFill>
        </p:spPr>
        <p:txBody>
          <a:bodyPr wrap="square" lIns="0" tIns="0" rIns="0" bIns="0" rtlCol="0"/>
          <a:lstStyle/>
          <a:p>
            <a:endParaRPr/>
          </a:p>
        </p:txBody>
      </p:sp>
      <p:sp>
        <p:nvSpPr>
          <p:cNvPr id="48" name="object 4"/>
          <p:cNvSpPr txBox="1"/>
          <p:nvPr userDrawn="1"/>
        </p:nvSpPr>
        <p:spPr>
          <a:xfrm>
            <a:off x="7289210" y="583570"/>
            <a:ext cx="1586865"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lang="en-US" sz="800" spc="15" dirty="0">
                <a:solidFill>
                  <a:srgbClr val="636466"/>
                </a:solidFill>
                <a:latin typeface="Arial" panose="020B0604020202020204" pitchFamily="34" charset="0"/>
                <a:cs typeface="Arial" panose="020B0604020202020204" pitchFamily="34" charset="0"/>
              </a:rPr>
              <a:t>SECURIA</a:t>
            </a:r>
            <a:r>
              <a:rPr lang="en-US" sz="800" dirty="0">
                <a:solidFill>
                  <a:srgbClr val="636466"/>
                </a:solidFill>
                <a:latin typeface="Arial" panose="020B0604020202020204" pitchFamily="34" charset="0"/>
                <a:cs typeface="Arial" panose="020B0604020202020204" pitchFamily="34" charset="0"/>
              </a:rPr>
              <a:t>N</a:t>
            </a:r>
            <a:r>
              <a:rPr lang="en-US" sz="800" spc="40" dirty="0">
                <a:solidFill>
                  <a:srgbClr val="636466"/>
                </a:solidFill>
                <a:latin typeface="Arial" panose="020B0604020202020204" pitchFamily="34" charset="0"/>
                <a:cs typeface="Arial" panose="020B0604020202020204" pitchFamily="34" charset="0"/>
              </a:rPr>
              <a:t> </a:t>
            </a:r>
            <a:r>
              <a:rPr lang="en-US" sz="800" spc="15" dirty="0">
                <a:solidFill>
                  <a:srgbClr val="636466"/>
                </a:solidFill>
                <a:latin typeface="Arial" panose="020B0604020202020204" pitchFamily="34" charset="0"/>
                <a:cs typeface="Arial" panose="020B0604020202020204" pitchFamily="34" charset="0"/>
              </a:rPr>
              <a:t>FINANCIA</a:t>
            </a:r>
            <a:r>
              <a:rPr lang="en-US" sz="800" dirty="0">
                <a:solidFill>
                  <a:srgbClr val="636466"/>
                </a:solidFill>
                <a:latin typeface="Arial" panose="020B0604020202020204" pitchFamily="34" charset="0"/>
                <a:cs typeface="Arial" panose="020B0604020202020204" pitchFamily="34" charset="0"/>
              </a:rPr>
              <a:t>L   </a:t>
            </a:r>
            <a:r>
              <a:rPr lang="en-US" sz="800" spc="75" dirty="0">
                <a:solidFill>
                  <a:srgbClr val="636466"/>
                </a:solidFill>
                <a:latin typeface="Arial" panose="020B0604020202020204" pitchFamily="34" charset="0"/>
                <a:cs typeface="Arial" panose="020B0604020202020204" pitchFamily="34" charset="0"/>
              </a:rPr>
              <a:t> </a:t>
            </a:r>
            <a:r>
              <a:rPr lang="en-US"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sp>
        <p:nvSpPr>
          <p:cNvPr id="50" name="Text Placeholder 49" descr="Default base template with brand colors" title="Chapter Slide (Leaf Color)"/>
          <p:cNvSpPr>
            <a:spLocks noGrp="1"/>
          </p:cNvSpPr>
          <p:nvPr>
            <p:ph type="body" sz="quarter" idx="10" hasCustomPrompt="1"/>
          </p:nvPr>
        </p:nvSpPr>
        <p:spPr>
          <a:xfrm>
            <a:off x="684964" y="1552260"/>
            <a:ext cx="7800975" cy="4886640"/>
          </a:xfrm>
          <a:prstGeom prst="rect">
            <a:avLst/>
          </a:prstGeom>
        </p:spPr>
        <p:txBody>
          <a:bodyPr wrap="square" lIns="0" tIns="0" rIns="0" bIns="0"/>
          <a:lstStyle>
            <a:lvl1pPr>
              <a:lnSpc>
                <a:spcPts val="5200"/>
              </a:lnSpc>
              <a:spcBef>
                <a:spcPts val="0"/>
              </a:spcBef>
              <a:defRPr sz="5000" b="1" i="0" spc="-80" baseline="0">
                <a:solidFill>
                  <a:schemeClr val="bg1"/>
                </a:solidFill>
                <a:latin typeface="Hurme Geometric Sans 4" charset="0"/>
                <a:ea typeface="Hurme Geometric Sans 4" charset="0"/>
                <a:cs typeface="Hurme Geometric Sans 4" charset="0"/>
              </a:defRPr>
            </a:lvl1pPr>
            <a:lvl2pPr>
              <a:defRPr sz="5000"/>
            </a:lvl2pPr>
            <a:lvl3pPr>
              <a:defRPr sz="5000"/>
            </a:lvl3pPr>
            <a:lvl4pPr>
              <a:defRPr sz="5000"/>
            </a:lvl4pPr>
            <a:lvl5pPr>
              <a:defRPr sz="5000"/>
            </a:lvl5pPr>
          </a:lstStyle>
          <a:p>
            <a:pPr lvl="0"/>
            <a:r>
              <a:rPr lang="en-US" dirty="0"/>
              <a:t>Chapter Slide 50/52</a:t>
            </a:r>
            <a:br>
              <a:rPr lang="en-US" dirty="0"/>
            </a:br>
            <a:r>
              <a:rPr lang="en-US" dirty="0" err="1"/>
              <a:t>Hurme</a:t>
            </a:r>
            <a:r>
              <a:rPr lang="en-US" dirty="0"/>
              <a:t> 4 Bold</a:t>
            </a:r>
            <a:br>
              <a:rPr lang="en-US" dirty="0"/>
            </a:br>
            <a:r>
              <a:rPr lang="en-US" dirty="0"/>
              <a:t>Lorem ipsum dolor</a:t>
            </a:r>
          </a:p>
        </p:txBody>
      </p:sp>
      <p:sp>
        <p:nvSpPr>
          <p:cNvPr id="7" name="Rectangle 6"/>
          <p:cNvSpPr/>
          <p:nvPr userDrawn="1"/>
        </p:nvSpPr>
        <p:spPr>
          <a:xfrm>
            <a:off x="642851" y="465513"/>
            <a:ext cx="1390996"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llout Chapter (Leaf)">
    <p:spTree>
      <p:nvGrpSpPr>
        <p:cNvPr id="1" name=""/>
        <p:cNvGrpSpPr/>
        <p:nvPr/>
      </p:nvGrpSpPr>
      <p:grpSpPr>
        <a:xfrm>
          <a:off x="0" y="0"/>
          <a:ext cx="0" cy="0"/>
          <a:chOff x="0" y="0"/>
          <a:chExt cx="0" cy="0"/>
        </a:xfrm>
      </p:grpSpPr>
      <p:sp>
        <p:nvSpPr>
          <p:cNvPr id="46" name="object 2" title="Chapter Slide (Spring) With Callout"/>
          <p:cNvSpPr/>
          <p:nvPr userDrawn="1"/>
        </p:nvSpPr>
        <p:spPr>
          <a:xfrm>
            <a:off x="228600" y="1298447"/>
            <a:ext cx="8686800" cy="5331460"/>
          </a:xfrm>
          <a:custGeom>
            <a:avLst/>
            <a:gdLst/>
            <a:ahLst/>
            <a:cxnLst/>
            <a:rect l="l" t="t" r="r" b="b"/>
            <a:pathLst>
              <a:path w="8686800" h="5331459">
                <a:moveTo>
                  <a:pt x="0" y="5330952"/>
                </a:moveTo>
                <a:lnTo>
                  <a:pt x="8686800" y="5330952"/>
                </a:lnTo>
                <a:lnTo>
                  <a:pt x="8686800" y="0"/>
                </a:lnTo>
                <a:lnTo>
                  <a:pt x="0" y="0"/>
                </a:lnTo>
                <a:lnTo>
                  <a:pt x="0" y="5330952"/>
                </a:lnTo>
                <a:close/>
              </a:path>
            </a:pathLst>
          </a:custGeom>
          <a:solidFill>
            <a:srgbClr val="0AA147"/>
          </a:solidFill>
        </p:spPr>
        <p:txBody>
          <a:bodyPr wrap="square" lIns="0" tIns="0" rIns="0" bIns="0" rtlCol="0"/>
          <a:lstStyle/>
          <a:p>
            <a:endParaRPr/>
          </a:p>
        </p:txBody>
      </p:sp>
      <p:sp>
        <p:nvSpPr>
          <p:cNvPr id="48" name="object 4"/>
          <p:cNvSpPr txBox="1"/>
          <p:nvPr userDrawn="1"/>
        </p:nvSpPr>
        <p:spPr>
          <a:xfrm>
            <a:off x="7289210" y="583570"/>
            <a:ext cx="1586865"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lang="en-US" sz="800" spc="15" dirty="0">
                <a:solidFill>
                  <a:srgbClr val="636466"/>
                </a:solidFill>
                <a:latin typeface="Arial" panose="020B0604020202020204" pitchFamily="34" charset="0"/>
                <a:cs typeface="Arial" panose="020B0604020202020204" pitchFamily="34" charset="0"/>
              </a:rPr>
              <a:t>SECURIA</a:t>
            </a:r>
            <a:r>
              <a:rPr lang="en-US" sz="800" dirty="0">
                <a:solidFill>
                  <a:srgbClr val="636466"/>
                </a:solidFill>
                <a:latin typeface="Arial" panose="020B0604020202020204" pitchFamily="34" charset="0"/>
                <a:cs typeface="Arial" panose="020B0604020202020204" pitchFamily="34" charset="0"/>
              </a:rPr>
              <a:t>N</a:t>
            </a:r>
            <a:r>
              <a:rPr lang="en-US" sz="800" spc="40" dirty="0">
                <a:solidFill>
                  <a:srgbClr val="636466"/>
                </a:solidFill>
                <a:latin typeface="Arial" panose="020B0604020202020204" pitchFamily="34" charset="0"/>
                <a:cs typeface="Arial" panose="020B0604020202020204" pitchFamily="34" charset="0"/>
              </a:rPr>
              <a:t> </a:t>
            </a:r>
            <a:r>
              <a:rPr lang="en-US" sz="800" spc="15" dirty="0">
                <a:solidFill>
                  <a:srgbClr val="636466"/>
                </a:solidFill>
                <a:latin typeface="Arial" panose="020B0604020202020204" pitchFamily="34" charset="0"/>
                <a:cs typeface="Arial" panose="020B0604020202020204" pitchFamily="34" charset="0"/>
              </a:rPr>
              <a:t>FINANCIA</a:t>
            </a:r>
            <a:r>
              <a:rPr lang="en-US" sz="800" dirty="0">
                <a:solidFill>
                  <a:srgbClr val="636466"/>
                </a:solidFill>
                <a:latin typeface="Arial" panose="020B0604020202020204" pitchFamily="34" charset="0"/>
                <a:cs typeface="Arial" panose="020B0604020202020204" pitchFamily="34" charset="0"/>
              </a:rPr>
              <a:t>L   </a:t>
            </a:r>
            <a:r>
              <a:rPr lang="en-US" sz="800" spc="75" dirty="0">
                <a:solidFill>
                  <a:srgbClr val="636466"/>
                </a:solidFill>
                <a:latin typeface="Arial" panose="020B0604020202020204" pitchFamily="34" charset="0"/>
                <a:cs typeface="Arial" panose="020B0604020202020204" pitchFamily="34" charset="0"/>
              </a:rPr>
              <a:t> </a:t>
            </a:r>
            <a:r>
              <a:rPr lang="en-US"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sp>
        <p:nvSpPr>
          <p:cNvPr id="50" name="Text Placeholder 49" descr="Default base template with brand colors" title="Chapter Slide (Leaf Color)"/>
          <p:cNvSpPr>
            <a:spLocks noGrp="1"/>
          </p:cNvSpPr>
          <p:nvPr>
            <p:ph type="body" sz="quarter" idx="10" hasCustomPrompt="1"/>
          </p:nvPr>
        </p:nvSpPr>
        <p:spPr>
          <a:xfrm>
            <a:off x="684964" y="2128609"/>
            <a:ext cx="7800975" cy="4886640"/>
          </a:xfrm>
          <a:prstGeom prst="rect">
            <a:avLst/>
          </a:prstGeom>
        </p:spPr>
        <p:txBody>
          <a:bodyPr wrap="square" lIns="0" tIns="0" rIns="0" bIns="0"/>
          <a:lstStyle>
            <a:lvl1pPr>
              <a:lnSpc>
                <a:spcPts val="5200"/>
              </a:lnSpc>
              <a:spcBef>
                <a:spcPts val="0"/>
              </a:spcBef>
              <a:defRPr sz="5000" b="1" i="0" spc="-80" baseline="0">
                <a:solidFill>
                  <a:schemeClr val="bg1"/>
                </a:solidFill>
                <a:latin typeface="Hurme Geometric Sans 4" charset="0"/>
                <a:ea typeface="Hurme Geometric Sans 4" charset="0"/>
                <a:cs typeface="Hurme Geometric Sans 4" charset="0"/>
              </a:defRPr>
            </a:lvl1pPr>
            <a:lvl2pPr>
              <a:defRPr sz="5000"/>
            </a:lvl2pPr>
            <a:lvl3pPr>
              <a:defRPr sz="5000"/>
            </a:lvl3pPr>
            <a:lvl4pPr>
              <a:defRPr sz="5000"/>
            </a:lvl4pPr>
            <a:lvl5pPr>
              <a:defRPr sz="5000"/>
            </a:lvl5pPr>
          </a:lstStyle>
          <a:p>
            <a:pPr lvl="0"/>
            <a:r>
              <a:rPr lang="en-US" dirty="0"/>
              <a:t>Chapter Slide 50/52</a:t>
            </a:r>
          </a:p>
          <a:p>
            <a:pPr lvl="0"/>
            <a:r>
              <a:rPr lang="en-US" dirty="0" err="1"/>
              <a:t>Hurme</a:t>
            </a:r>
            <a:r>
              <a:rPr lang="en-US" dirty="0"/>
              <a:t> 4 Bold</a:t>
            </a:r>
          </a:p>
          <a:p>
            <a:pPr lvl="0"/>
            <a:r>
              <a:rPr lang="en-US" dirty="0"/>
              <a:t>Lorem ipsum dolor</a:t>
            </a:r>
          </a:p>
        </p:txBody>
      </p:sp>
      <p:sp>
        <p:nvSpPr>
          <p:cNvPr id="3" name="Text Placeholder 2"/>
          <p:cNvSpPr>
            <a:spLocks noGrp="1"/>
          </p:cNvSpPr>
          <p:nvPr>
            <p:ph type="body" sz="quarter" idx="11" hasCustomPrompt="1"/>
          </p:nvPr>
        </p:nvSpPr>
        <p:spPr>
          <a:xfrm>
            <a:off x="696047" y="1580602"/>
            <a:ext cx="3298825" cy="476250"/>
          </a:xfrm>
          <a:prstGeom prst="rect">
            <a:avLst/>
          </a:prstGeom>
        </p:spPr>
        <p:txBody>
          <a:bodyPr lIns="0" tIns="0" rIns="0" bIns="0"/>
          <a:lstStyle>
            <a:lvl1pPr>
              <a:lnSpc>
                <a:spcPts val="1800"/>
              </a:lnSpc>
              <a:spcBef>
                <a:spcPts val="0"/>
              </a:spcBef>
              <a:defRPr sz="1600" b="0">
                <a:solidFill>
                  <a:schemeClr val="tx2"/>
                </a:solidFill>
              </a:defRPr>
            </a:lvl1pPr>
          </a:lstStyle>
          <a:p>
            <a:pPr lvl="0"/>
            <a:r>
              <a:rPr lang="en-US" dirty="0"/>
              <a:t>Kicker16/18 Hurme4 </a:t>
            </a:r>
            <a:br>
              <a:rPr lang="en-US" dirty="0"/>
            </a:br>
            <a:r>
              <a:rPr lang="en-US" dirty="0" err="1"/>
              <a:t>SemiBold</a:t>
            </a:r>
            <a:endParaRPr lang="en-US" dirty="0"/>
          </a:p>
        </p:txBody>
      </p:sp>
      <p:sp>
        <p:nvSpPr>
          <p:cNvPr id="12" name="Rectangle 11"/>
          <p:cNvSpPr/>
          <p:nvPr userDrawn="1"/>
        </p:nvSpPr>
        <p:spPr>
          <a:xfrm>
            <a:off x="642851" y="465513"/>
            <a:ext cx="1390996"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llout Chapter (Grass)">
    <p:spTree>
      <p:nvGrpSpPr>
        <p:cNvPr id="1" name=""/>
        <p:cNvGrpSpPr/>
        <p:nvPr/>
      </p:nvGrpSpPr>
      <p:grpSpPr>
        <a:xfrm>
          <a:off x="0" y="0"/>
          <a:ext cx="0" cy="0"/>
          <a:chOff x="0" y="0"/>
          <a:chExt cx="0" cy="0"/>
        </a:xfrm>
      </p:grpSpPr>
      <p:sp>
        <p:nvSpPr>
          <p:cNvPr id="46" name="object 2" title="Chapter Slide (Grass)"/>
          <p:cNvSpPr/>
          <p:nvPr userDrawn="1"/>
        </p:nvSpPr>
        <p:spPr>
          <a:xfrm>
            <a:off x="228600" y="1298447"/>
            <a:ext cx="8686800" cy="5331460"/>
          </a:xfrm>
          <a:custGeom>
            <a:avLst/>
            <a:gdLst/>
            <a:ahLst/>
            <a:cxnLst/>
            <a:rect l="l" t="t" r="r" b="b"/>
            <a:pathLst>
              <a:path w="8686800" h="5331459">
                <a:moveTo>
                  <a:pt x="0" y="5330952"/>
                </a:moveTo>
                <a:lnTo>
                  <a:pt x="8686800" y="5330952"/>
                </a:lnTo>
                <a:lnTo>
                  <a:pt x="8686800" y="0"/>
                </a:lnTo>
                <a:lnTo>
                  <a:pt x="0" y="0"/>
                </a:lnTo>
                <a:lnTo>
                  <a:pt x="0" y="5330952"/>
                </a:lnTo>
                <a:close/>
              </a:path>
            </a:pathLst>
          </a:custGeom>
          <a:solidFill>
            <a:schemeClr val="bg2"/>
          </a:solidFill>
        </p:spPr>
        <p:txBody>
          <a:bodyPr wrap="square" lIns="0" tIns="0" rIns="0" bIns="0" rtlCol="0"/>
          <a:lstStyle/>
          <a:p>
            <a:endParaRPr/>
          </a:p>
        </p:txBody>
      </p:sp>
      <p:sp>
        <p:nvSpPr>
          <p:cNvPr id="48" name="object 4"/>
          <p:cNvSpPr txBox="1"/>
          <p:nvPr userDrawn="1"/>
        </p:nvSpPr>
        <p:spPr>
          <a:xfrm>
            <a:off x="7289210" y="583570"/>
            <a:ext cx="1586865"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lang="en-US" sz="800" spc="15" dirty="0">
                <a:solidFill>
                  <a:srgbClr val="636466"/>
                </a:solidFill>
                <a:latin typeface="Arial" panose="020B0604020202020204" pitchFamily="34" charset="0"/>
                <a:cs typeface="Arial" panose="020B0604020202020204" pitchFamily="34" charset="0"/>
              </a:rPr>
              <a:t>SECURIA</a:t>
            </a:r>
            <a:r>
              <a:rPr lang="en-US" sz="800" dirty="0">
                <a:solidFill>
                  <a:srgbClr val="636466"/>
                </a:solidFill>
                <a:latin typeface="Arial" panose="020B0604020202020204" pitchFamily="34" charset="0"/>
                <a:cs typeface="Arial" panose="020B0604020202020204" pitchFamily="34" charset="0"/>
              </a:rPr>
              <a:t>N</a:t>
            </a:r>
            <a:r>
              <a:rPr lang="en-US" sz="800" spc="40" dirty="0">
                <a:solidFill>
                  <a:srgbClr val="636466"/>
                </a:solidFill>
                <a:latin typeface="Arial" panose="020B0604020202020204" pitchFamily="34" charset="0"/>
                <a:cs typeface="Arial" panose="020B0604020202020204" pitchFamily="34" charset="0"/>
              </a:rPr>
              <a:t> </a:t>
            </a:r>
            <a:r>
              <a:rPr lang="en-US" sz="800" spc="15" dirty="0">
                <a:solidFill>
                  <a:srgbClr val="636466"/>
                </a:solidFill>
                <a:latin typeface="Arial" panose="020B0604020202020204" pitchFamily="34" charset="0"/>
                <a:cs typeface="Arial" panose="020B0604020202020204" pitchFamily="34" charset="0"/>
              </a:rPr>
              <a:t>FINANCIA</a:t>
            </a:r>
            <a:r>
              <a:rPr lang="en-US" sz="800" dirty="0">
                <a:solidFill>
                  <a:srgbClr val="636466"/>
                </a:solidFill>
                <a:latin typeface="Arial" panose="020B0604020202020204" pitchFamily="34" charset="0"/>
                <a:cs typeface="Arial" panose="020B0604020202020204" pitchFamily="34" charset="0"/>
              </a:rPr>
              <a:t>L   </a:t>
            </a:r>
            <a:r>
              <a:rPr lang="en-US" sz="800" spc="75" dirty="0">
                <a:solidFill>
                  <a:srgbClr val="636466"/>
                </a:solidFill>
                <a:latin typeface="Arial" panose="020B0604020202020204" pitchFamily="34" charset="0"/>
                <a:cs typeface="Arial" panose="020B0604020202020204" pitchFamily="34" charset="0"/>
              </a:rPr>
              <a:t> </a:t>
            </a:r>
            <a:r>
              <a:rPr lang="en-US"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sp>
        <p:nvSpPr>
          <p:cNvPr id="7" name="Text Placeholder 49" descr="Default base template with brand colors" title="Chapter Slide (Leaf Color)"/>
          <p:cNvSpPr>
            <a:spLocks noGrp="1"/>
          </p:cNvSpPr>
          <p:nvPr>
            <p:ph type="body" sz="quarter" idx="10" hasCustomPrompt="1"/>
          </p:nvPr>
        </p:nvSpPr>
        <p:spPr>
          <a:xfrm>
            <a:off x="684964" y="2128609"/>
            <a:ext cx="7800975" cy="4886640"/>
          </a:xfrm>
          <a:prstGeom prst="rect">
            <a:avLst/>
          </a:prstGeom>
        </p:spPr>
        <p:txBody>
          <a:bodyPr wrap="square" lIns="0" tIns="0" rIns="0" bIns="0"/>
          <a:lstStyle>
            <a:lvl1pPr>
              <a:lnSpc>
                <a:spcPts val="5200"/>
              </a:lnSpc>
              <a:spcBef>
                <a:spcPts val="0"/>
              </a:spcBef>
              <a:defRPr sz="5000" b="1" i="0" spc="-80" baseline="0">
                <a:solidFill>
                  <a:schemeClr val="bg1"/>
                </a:solidFill>
                <a:latin typeface="Hurme Geometric Sans 4" charset="0"/>
                <a:ea typeface="Hurme Geometric Sans 4" charset="0"/>
                <a:cs typeface="Hurme Geometric Sans 4" charset="0"/>
              </a:defRPr>
            </a:lvl1pPr>
            <a:lvl2pPr>
              <a:defRPr sz="5000"/>
            </a:lvl2pPr>
            <a:lvl3pPr>
              <a:defRPr sz="5000"/>
            </a:lvl3pPr>
            <a:lvl4pPr>
              <a:defRPr sz="5000"/>
            </a:lvl4pPr>
            <a:lvl5pPr>
              <a:defRPr sz="5000"/>
            </a:lvl5pPr>
          </a:lstStyle>
          <a:p>
            <a:pPr lvl="0"/>
            <a:r>
              <a:rPr lang="en-US" dirty="0"/>
              <a:t>Chapter Slide 50/52</a:t>
            </a:r>
          </a:p>
          <a:p>
            <a:pPr lvl="0"/>
            <a:r>
              <a:rPr lang="en-US" dirty="0" err="1"/>
              <a:t>Hurme</a:t>
            </a:r>
            <a:r>
              <a:rPr lang="en-US" dirty="0"/>
              <a:t> 4 Bold</a:t>
            </a:r>
          </a:p>
          <a:p>
            <a:pPr lvl="0"/>
            <a:r>
              <a:rPr lang="en-US" dirty="0"/>
              <a:t>Lorem ipsum dolor</a:t>
            </a:r>
          </a:p>
        </p:txBody>
      </p:sp>
      <p:sp>
        <p:nvSpPr>
          <p:cNvPr id="9" name="Text Placeholder 2" title="Chapter Slide (Spring) With Callout"/>
          <p:cNvSpPr>
            <a:spLocks noGrp="1"/>
          </p:cNvSpPr>
          <p:nvPr>
            <p:ph type="body" sz="quarter" idx="11" hasCustomPrompt="1"/>
          </p:nvPr>
        </p:nvSpPr>
        <p:spPr>
          <a:xfrm>
            <a:off x="696047" y="1580602"/>
            <a:ext cx="3298825" cy="476250"/>
          </a:xfrm>
          <a:prstGeom prst="rect">
            <a:avLst/>
          </a:prstGeom>
        </p:spPr>
        <p:txBody>
          <a:bodyPr lIns="0" tIns="0" rIns="0" bIns="0"/>
          <a:lstStyle>
            <a:lvl1pPr>
              <a:lnSpc>
                <a:spcPts val="1800"/>
              </a:lnSpc>
              <a:spcBef>
                <a:spcPts val="0"/>
              </a:spcBef>
              <a:defRPr sz="1600" b="0">
                <a:solidFill>
                  <a:schemeClr val="tx2"/>
                </a:solidFill>
              </a:defRPr>
            </a:lvl1pPr>
          </a:lstStyle>
          <a:p>
            <a:pPr lvl="0"/>
            <a:r>
              <a:rPr lang="en-US" dirty="0"/>
              <a:t>Kicker16/18 Hurme4 </a:t>
            </a:r>
            <a:br>
              <a:rPr lang="en-US" dirty="0"/>
            </a:br>
            <a:r>
              <a:rPr lang="en-US" dirty="0" err="1"/>
              <a:t>SemiBold</a:t>
            </a:r>
            <a:endParaRPr lang="en-US" dirty="0"/>
          </a:p>
        </p:txBody>
      </p:sp>
      <p:sp>
        <p:nvSpPr>
          <p:cNvPr id="10" name="Rectangle 9"/>
          <p:cNvSpPr/>
          <p:nvPr userDrawn="1"/>
        </p:nvSpPr>
        <p:spPr>
          <a:xfrm>
            <a:off x="642851" y="465513"/>
            <a:ext cx="1390996"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ttom Callout Chapter (Leaf)">
    <p:spTree>
      <p:nvGrpSpPr>
        <p:cNvPr id="1" name=""/>
        <p:cNvGrpSpPr/>
        <p:nvPr/>
      </p:nvGrpSpPr>
      <p:grpSpPr>
        <a:xfrm>
          <a:off x="0" y="0"/>
          <a:ext cx="0" cy="0"/>
          <a:chOff x="0" y="0"/>
          <a:chExt cx="0" cy="0"/>
        </a:xfrm>
      </p:grpSpPr>
      <p:sp>
        <p:nvSpPr>
          <p:cNvPr id="46" name="object 2" title="Chapter Slide (Leaf) Bottom Callout"/>
          <p:cNvSpPr/>
          <p:nvPr userDrawn="1"/>
        </p:nvSpPr>
        <p:spPr>
          <a:xfrm>
            <a:off x="228600" y="1298447"/>
            <a:ext cx="8686800" cy="5331460"/>
          </a:xfrm>
          <a:custGeom>
            <a:avLst/>
            <a:gdLst/>
            <a:ahLst/>
            <a:cxnLst/>
            <a:rect l="l" t="t" r="r" b="b"/>
            <a:pathLst>
              <a:path w="8686800" h="5331459">
                <a:moveTo>
                  <a:pt x="0" y="5330952"/>
                </a:moveTo>
                <a:lnTo>
                  <a:pt x="8686800" y="5330952"/>
                </a:lnTo>
                <a:lnTo>
                  <a:pt x="8686800" y="0"/>
                </a:lnTo>
                <a:lnTo>
                  <a:pt x="0" y="0"/>
                </a:lnTo>
                <a:lnTo>
                  <a:pt x="0" y="5330952"/>
                </a:lnTo>
                <a:close/>
              </a:path>
            </a:pathLst>
          </a:custGeom>
          <a:solidFill>
            <a:srgbClr val="0AA147"/>
          </a:solidFill>
        </p:spPr>
        <p:txBody>
          <a:bodyPr wrap="square" lIns="0" tIns="0" rIns="0" bIns="0" rtlCol="0"/>
          <a:lstStyle/>
          <a:p>
            <a:endParaRPr/>
          </a:p>
        </p:txBody>
      </p:sp>
      <p:sp>
        <p:nvSpPr>
          <p:cNvPr id="48" name="object 4"/>
          <p:cNvSpPr txBox="1"/>
          <p:nvPr userDrawn="1"/>
        </p:nvSpPr>
        <p:spPr>
          <a:xfrm>
            <a:off x="7289210" y="583570"/>
            <a:ext cx="1586865"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lang="en-US" sz="800" spc="15" dirty="0">
                <a:solidFill>
                  <a:srgbClr val="636466"/>
                </a:solidFill>
                <a:latin typeface="Arial" panose="020B0604020202020204" pitchFamily="34" charset="0"/>
                <a:cs typeface="Arial" panose="020B0604020202020204" pitchFamily="34" charset="0"/>
              </a:rPr>
              <a:t>SECURIA</a:t>
            </a:r>
            <a:r>
              <a:rPr lang="en-US" sz="800" dirty="0">
                <a:solidFill>
                  <a:srgbClr val="636466"/>
                </a:solidFill>
                <a:latin typeface="Arial" panose="020B0604020202020204" pitchFamily="34" charset="0"/>
                <a:cs typeface="Arial" panose="020B0604020202020204" pitchFamily="34" charset="0"/>
              </a:rPr>
              <a:t>N</a:t>
            </a:r>
            <a:r>
              <a:rPr lang="en-US" sz="800" spc="40" dirty="0">
                <a:solidFill>
                  <a:srgbClr val="636466"/>
                </a:solidFill>
                <a:latin typeface="Arial" panose="020B0604020202020204" pitchFamily="34" charset="0"/>
                <a:cs typeface="Arial" panose="020B0604020202020204" pitchFamily="34" charset="0"/>
              </a:rPr>
              <a:t> </a:t>
            </a:r>
            <a:r>
              <a:rPr lang="en-US" sz="800" spc="15" dirty="0">
                <a:solidFill>
                  <a:srgbClr val="636466"/>
                </a:solidFill>
                <a:latin typeface="Arial" panose="020B0604020202020204" pitchFamily="34" charset="0"/>
                <a:cs typeface="Arial" panose="020B0604020202020204" pitchFamily="34" charset="0"/>
              </a:rPr>
              <a:t>FINANCIA</a:t>
            </a:r>
            <a:r>
              <a:rPr lang="en-US" sz="800" dirty="0">
                <a:solidFill>
                  <a:srgbClr val="636466"/>
                </a:solidFill>
                <a:latin typeface="Arial" panose="020B0604020202020204" pitchFamily="34" charset="0"/>
                <a:cs typeface="Arial" panose="020B0604020202020204" pitchFamily="34" charset="0"/>
              </a:rPr>
              <a:t>L   </a:t>
            </a:r>
            <a:r>
              <a:rPr lang="en-US" sz="800" spc="75" dirty="0">
                <a:solidFill>
                  <a:srgbClr val="636466"/>
                </a:solidFill>
                <a:latin typeface="Arial" panose="020B0604020202020204" pitchFamily="34" charset="0"/>
                <a:cs typeface="Arial" panose="020B0604020202020204" pitchFamily="34" charset="0"/>
              </a:rPr>
              <a:t> </a:t>
            </a:r>
            <a:r>
              <a:rPr lang="en-US"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sp>
        <p:nvSpPr>
          <p:cNvPr id="9" name="Text Placeholder 49" descr="Default base template with brand colors" title="Chapter Slide (Leaf Color)"/>
          <p:cNvSpPr>
            <a:spLocks noGrp="1"/>
          </p:cNvSpPr>
          <p:nvPr>
            <p:ph type="body" sz="quarter" idx="10" hasCustomPrompt="1"/>
          </p:nvPr>
        </p:nvSpPr>
        <p:spPr>
          <a:xfrm>
            <a:off x="684964" y="1552260"/>
            <a:ext cx="7800975" cy="2099798"/>
          </a:xfrm>
          <a:prstGeom prst="rect">
            <a:avLst/>
          </a:prstGeom>
        </p:spPr>
        <p:txBody>
          <a:bodyPr wrap="square" lIns="0" tIns="0" rIns="0" bIns="0"/>
          <a:lstStyle>
            <a:lvl1pPr>
              <a:lnSpc>
                <a:spcPts val="5200"/>
              </a:lnSpc>
              <a:spcBef>
                <a:spcPts val="0"/>
              </a:spcBef>
              <a:defRPr sz="5000" b="1" i="0" spc="-80" baseline="0">
                <a:solidFill>
                  <a:schemeClr val="bg1"/>
                </a:solidFill>
                <a:latin typeface="Hurme Geometric Sans 4" charset="0"/>
                <a:ea typeface="Hurme Geometric Sans 4" charset="0"/>
                <a:cs typeface="Hurme Geometric Sans 4" charset="0"/>
              </a:defRPr>
            </a:lvl1pPr>
            <a:lvl2pPr>
              <a:defRPr sz="5000"/>
            </a:lvl2pPr>
            <a:lvl3pPr>
              <a:defRPr sz="5000"/>
            </a:lvl3pPr>
            <a:lvl4pPr>
              <a:defRPr sz="5000"/>
            </a:lvl4pPr>
            <a:lvl5pPr>
              <a:defRPr sz="5000"/>
            </a:lvl5pPr>
          </a:lstStyle>
          <a:p>
            <a:pPr lvl="0"/>
            <a:r>
              <a:rPr lang="en-US" dirty="0"/>
              <a:t>Chapter Slide 50/52</a:t>
            </a:r>
            <a:br>
              <a:rPr lang="en-US" dirty="0"/>
            </a:br>
            <a:r>
              <a:rPr lang="en-US" dirty="0" err="1"/>
              <a:t>Hurme</a:t>
            </a:r>
            <a:r>
              <a:rPr lang="en-US" dirty="0"/>
              <a:t> 4 Bold</a:t>
            </a:r>
            <a:br>
              <a:rPr lang="en-US" dirty="0"/>
            </a:br>
            <a:r>
              <a:rPr lang="en-US" dirty="0"/>
              <a:t>Lorem ipsum dolor</a:t>
            </a:r>
          </a:p>
        </p:txBody>
      </p:sp>
      <p:sp>
        <p:nvSpPr>
          <p:cNvPr id="10" name="Rectangle 9"/>
          <p:cNvSpPr/>
          <p:nvPr userDrawn="1"/>
        </p:nvSpPr>
        <p:spPr>
          <a:xfrm>
            <a:off x="642851" y="465513"/>
            <a:ext cx="1390996"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2" hasCustomPrompt="1"/>
          </p:nvPr>
        </p:nvSpPr>
        <p:spPr>
          <a:xfrm>
            <a:off x="695325" y="3674678"/>
            <a:ext cx="3339119" cy="556321"/>
          </a:xfrm>
          <a:prstGeom prst="rect">
            <a:avLst/>
          </a:prstGeom>
        </p:spPr>
        <p:txBody>
          <a:bodyPr lIns="0" tIns="0" rIns="0" bIns="0"/>
          <a:lstStyle>
            <a:lvl1pPr>
              <a:lnSpc>
                <a:spcPts val="1800"/>
              </a:lnSpc>
              <a:spcBef>
                <a:spcPts val="0"/>
              </a:spcBef>
              <a:defRPr sz="1600" baseline="0">
                <a:solidFill>
                  <a:schemeClr val="tx2"/>
                </a:solidFill>
              </a:defRPr>
            </a:lvl1pPr>
          </a:lstStyle>
          <a:p>
            <a:pPr lvl="0"/>
            <a:r>
              <a:rPr lang="en-US" dirty="0"/>
              <a:t>Kicker16/18 Hurme4</a:t>
            </a:r>
          </a:p>
          <a:p>
            <a:pPr lvl="0"/>
            <a:r>
              <a:rPr lang="en-US" dirty="0" err="1"/>
              <a:t>SemiBold</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Callout Chapter (Grass)">
    <p:spTree>
      <p:nvGrpSpPr>
        <p:cNvPr id="1" name=""/>
        <p:cNvGrpSpPr/>
        <p:nvPr/>
      </p:nvGrpSpPr>
      <p:grpSpPr>
        <a:xfrm>
          <a:off x="0" y="0"/>
          <a:ext cx="0" cy="0"/>
          <a:chOff x="0" y="0"/>
          <a:chExt cx="0" cy="0"/>
        </a:xfrm>
      </p:grpSpPr>
      <p:sp>
        <p:nvSpPr>
          <p:cNvPr id="48" name="object 4"/>
          <p:cNvSpPr txBox="1"/>
          <p:nvPr userDrawn="1"/>
        </p:nvSpPr>
        <p:spPr>
          <a:xfrm>
            <a:off x="7289210" y="583570"/>
            <a:ext cx="1586865"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lang="en-US" sz="800" spc="15" dirty="0">
                <a:solidFill>
                  <a:srgbClr val="636466"/>
                </a:solidFill>
                <a:latin typeface="Arial" panose="020B0604020202020204" pitchFamily="34" charset="0"/>
                <a:cs typeface="Arial" panose="020B0604020202020204" pitchFamily="34" charset="0"/>
              </a:rPr>
              <a:t>SECURIA</a:t>
            </a:r>
            <a:r>
              <a:rPr lang="en-US" sz="800" dirty="0">
                <a:solidFill>
                  <a:srgbClr val="636466"/>
                </a:solidFill>
                <a:latin typeface="Arial" panose="020B0604020202020204" pitchFamily="34" charset="0"/>
                <a:cs typeface="Arial" panose="020B0604020202020204" pitchFamily="34" charset="0"/>
              </a:rPr>
              <a:t>N</a:t>
            </a:r>
            <a:r>
              <a:rPr lang="en-US" sz="800" spc="40" dirty="0">
                <a:solidFill>
                  <a:srgbClr val="636466"/>
                </a:solidFill>
                <a:latin typeface="Arial" panose="020B0604020202020204" pitchFamily="34" charset="0"/>
                <a:cs typeface="Arial" panose="020B0604020202020204" pitchFamily="34" charset="0"/>
              </a:rPr>
              <a:t> </a:t>
            </a:r>
            <a:r>
              <a:rPr lang="en-US" sz="800" spc="15" dirty="0">
                <a:solidFill>
                  <a:srgbClr val="636466"/>
                </a:solidFill>
                <a:latin typeface="Arial" panose="020B0604020202020204" pitchFamily="34" charset="0"/>
                <a:cs typeface="Arial" panose="020B0604020202020204" pitchFamily="34" charset="0"/>
              </a:rPr>
              <a:t>FINANCIA</a:t>
            </a:r>
            <a:r>
              <a:rPr lang="en-US" sz="800" dirty="0">
                <a:solidFill>
                  <a:srgbClr val="636466"/>
                </a:solidFill>
                <a:latin typeface="Arial" panose="020B0604020202020204" pitchFamily="34" charset="0"/>
                <a:cs typeface="Arial" panose="020B0604020202020204" pitchFamily="34" charset="0"/>
              </a:rPr>
              <a:t>L   </a:t>
            </a:r>
            <a:r>
              <a:rPr lang="en-US" sz="800" spc="75" dirty="0">
                <a:solidFill>
                  <a:srgbClr val="636466"/>
                </a:solidFill>
                <a:latin typeface="Arial" panose="020B0604020202020204" pitchFamily="34" charset="0"/>
                <a:cs typeface="Arial" panose="020B0604020202020204" pitchFamily="34" charset="0"/>
              </a:rPr>
              <a:t> </a:t>
            </a:r>
            <a:r>
              <a:rPr lang="en-US"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sp>
        <p:nvSpPr>
          <p:cNvPr id="10" name="object 2" title="Chapter Slide (Grass)"/>
          <p:cNvSpPr/>
          <p:nvPr userDrawn="1"/>
        </p:nvSpPr>
        <p:spPr>
          <a:xfrm>
            <a:off x="228600" y="1298447"/>
            <a:ext cx="8686800" cy="5331460"/>
          </a:xfrm>
          <a:custGeom>
            <a:avLst/>
            <a:gdLst/>
            <a:ahLst/>
            <a:cxnLst/>
            <a:rect l="l" t="t" r="r" b="b"/>
            <a:pathLst>
              <a:path w="8686800" h="5331459">
                <a:moveTo>
                  <a:pt x="0" y="5330952"/>
                </a:moveTo>
                <a:lnTo>
                  <a:pt x="8686800" y="5330952"/>
                </a:lnTo>
                <a:lnTo>
                  <a:pt x="8686800" y="0"/>
                </a:lnTo>
                <a:lnTo>
                  <a:pt x="0" y="0"/>
                </a:lnTo>
                <a:lnTo>
                  <a:pt x="0" y="5330952"/>
                </a:lnTo>
                <a:close/>
              </a:path>
            </a:pathLst>
          </a:custGeom>
          <a:solidFill>
            <a:schemeClr val="bg2"/>
          </a:solidFill>
        </p:spPr>
        <p:txBody>
          <a:bodyPr wrap="square" lIns="0" tIns="0" rIns="0" bIns="0" rtlCol="0"/>
          <a:lstStyle/>
          <a:p>
            <a:endParaRPr/>
          </a:p>
        </p:txBody>
      </p:sp>
      <p:sp>
        <p:nvSpPr>
          <p:cNvPr id="12" name="Text Placeholder 2" title="Chapter Slide (Spring) With Callout"/>
          <p:cNvSpPr>
            <a:spLocks noGrp="1"/>
          </p:cNvSpPr>
          <p:nvPr>
            <p:ph type="body" sz="quarter" idx="11" hasCustomPrompt="1"/>
          </p:nvPr>
        </p:nvSpPr>
        <p:spPr>
          <a:xfrm>
            <a:off x="696047" y="3674678"/>
            <a:ext cx="3298825" cy="476250"/>
          </a:xfrm>
          <a:prstGeom prst="rect">
            <a:avLst/>
          </a:prstGeom>
        </p:spPr>
        <p:txBody>
          <a:bodyPr lIns="0" tIns="0" rIns="0" bIns="0"/>
          <a:lstStyle>
            <a:lvl1pPr>
              <a:lnSpc>
                <a:spcPts val="1800"/>
              </a:lnSpc>
              <a:spcBef>
                <a:spcPts val="0"/>
              </a:spcBef>
              <a:defRPr sz="1600" b="0">
                <a:solidFill>
                  <a:schemeClr val="tx2"/>
                </a:solidFill>
              </a:defRPr>
            </a:lvl1pPr>
          </a:lstStyle>
          <a:p>
            <a:pPr lvl="0"/>
            <a:r>
              <a:rPr lang="en-US" dirty="0"/>
              <a:t>Kicker16/18 Hurme4 </a:t>
            </a:r>
            <a:br>
              <a:rPr lang="en-US" dirty="0"/>
            </a:br>
            <a:r>
              <a:rPr lang="en-US" dirty="0" err="1"/>
              <a:t>SemiBold</a:t>
            </a:r>
            <a:endParaRPr lang="en-US" dirty="0"/>
          </a:p>
        </p:txBody>
      </p:sp>
      <p:sp>
        <p:nvSpPr>
          <p:cNvPr id="13" name="Text Placeholder 49" descr="Default base template with brand colors" title="Chapter Slide (Leaf Color)"/>
          <p:cNvSpPr>
            <a:spLocks noGrp="1"/>
          </p:cNvSpPr>
          <p:nvPr>
            <p:ph type="body" sz="quarter" idx="10" hasCustomPrompt="1"/>
          </p:nvPr>
        </p:nvSpPr>
        <p:spPr>
          <a:xfrm>
            <a:off x="684964" y="1552260"/>
            <a:ext cx="7800975" cy="2061005"/>
          </a:xfrm>
          <a:prstGeom prst="rect">
            <a:avLst/>
          </a:prstGeom>
        </p:spPr>
        <p:txBody>
          <a:bodyPr wrap="square" lIns="0" tIns="0" rIns="0" bIns="0"/>
          <a:lstStyle>
            <a:lvl1pPr>
              <a:lnSpc>
                <a:spcPts val="5200"/>
              </a:lnSpc>
              <a:spcBef>
                <a:spcPts val="0"/>
              </a:spcBef>
              <a:defRPr sz="5000" b="1" i="0" spc="-80" baseline="0">
                <a:solidFill>
                  <a:schemeClr val="bg1"/>
                </a:solidFill>
                <a:latin typeface="Hurme Geometric Sans 4" charset="0"/>
                <a:ea typeface="Hurme Geometric Sans 4" charset="0"/>
                <a:cs typeface="Hurme Geometric Sans 4" charset="0"/>
              </a:defRPr>
            </a:lvl1pPr>
            <a:lvl2pPr>
              <a:defRPr sz="5000"/>
            </a:lvl2pPr>
            <a:lvl3pPr>
              <a:defRPr sz="5000"/>
            </a:lvl3pPr>
            <a:lvl4pPr>
              <a:defRPr sz="5000"/>
            </a:lvl4pPr>
            <a:lvl5pPr>
              <a:defRPr sz="5000"/>
            </a:lvl5pPr>
          </a:lstStyle>
          <a:p>
            <a:pPr lvl="0"/>
            <a:r>
              <a:rPr lang="en-US" dirty="0"/>
              <a:t>Chapter Slide 50/52</a:t>
            </a:r>
            <a:br>
              <a:rPr lang="en-US" dirty="0"/>
            </a:br>
            <a:r>
              <a:rPr lang="en-US" dirty="0" err="1"/>
              <a:t>Hurme</a:t>
            </a:r>
            <a:r>
              <a:rPr lang="en-US" dirty="0"/>
              <a:t> 4 Bold</a:t>
            </a:r>
            <a:br>
              <a:rPr lang="en-US" dirty="0"/>
            </a:br>
            <a:r>
              <a:rPr lang="en-US" dirty="0"/>
              <a:t>Lorem ipsum dolor</a:t>
            </a:r>
          </a:p>
        </p:txBody>
      </p:sp>
      <p:sp>
        <p:nvSpPr>
          <p:cNvPr id="14" name="Rectangle 13"/>
          <p:cNvSpPr/>
          <p:nvPr userDrawn="1"/>
        </p:nvSpPr>
        <p:spPr>
          <a:xfrm>
            <a:off x="642851" y="465513"/>
            <a:ext cx="1390996"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Callout Chapter (Leaf)">
    <p:spTree>
      <p:nvGrpSpPr>
        <p:cNvPr id="1" name=""/>
        <p:cNvGrpSpPr/>
        <p:nvPr/>
      </p:nvGrpSpPr>
      <p:grpSpPr>
        <a:xfrm>
          <a:off x="0" y="0"/>
          <a:ext cx="0" cy="0"/>
          <a:chOff x="0" y="0"/>
          <a:chExt cx="0" cy="0"/>
        </a:xfrm>
      </p:grpSpPr>
      <p:sp>
        <p:nvSpPr>
          <p:cNvPr id="48" name="object 4"/>
          <p:cNvSpPr txBox="1"/>
          <p:nvPr userDrawn="1"/>
        </p:nvSpPr>
        <p:spPr>
          <a:xfrm>
            <a:off x="7289210" y="583570"/>
            <a:ext cx="1586865"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lang="en-US" sz="800" spc="15" dirty="0">
                <a:solidFill>
                  <a:srgbClr val="636466"/>
                </a:solidFill>
                <a:latin typeface="Arial" panose="020B0604020202020204" pitchFamily="34" charset="0"/>
                <a:cs typeface="Arial" panose="020B0604020202020204" pitchFamily="34" charset="0"/>
              </a:rPr>
              <a:t>SECURIA</a:t>
            </a:r>
            <a:r>
              <a:rPr lang="en-US" sz="800" dirty="0">
                <a:solidFill>
                  <a:srgbClr val="636466"/>
                </a:solidFill>
                <a:latin typeface="Arial" panose="020B0604020202020204" pitchFamily="34" charset="0"/>
                <a:cs typeface="Arial" panose="020B0604020202020204" pitchFamily="34" charset="0"/>
              </a:rPr>
              <a:t>N</a:t>
            </a:r>
            <a:r>
              <a:rPr lang="en-US" sz="800" spc="40" dirty="0">
                <a:solidFill>
                  <a:srgbClr val="636466"/>
                </a:solidFill>
                <a:latin typeface="Arial" panose="020B0604020202020204" pitchFamily="34" charset="0"/>
                <a:cs typeface="Arial" panose="020B0604020202020204" pitchFamily="34" charset="0"/>
              </a:rPr>
              <a:t> </a:t>
            </a:r>
            <a:r>
              <a:rPr lang="en-US" sz="800" spc="15" dirty="0">
                <a:solidFill>
                  <a:srgbClr val="636466"/>
                </a:solidFill>
                <a:latin typeface="Arial" panose="020B0604020202020204" pitchFamily="34" charset="0"/>
                <a:cs typeface="Arial" panose="020B0604020202020204" pitchFamily="34" charset="0"/>
              </a:rPr>
              <a:t>FINANCIA</a:t>
            </a:r>
            <a:r>
              <a:rPr lang="en-US" sz="800" dirty="0">
                <a:solidFill>
                  <a:srgbClr val="636466"/>
                </a:solidFill>
                <a:latin typeface="Arial" panose="020B0604020202020204" pitchFamily="34" charset="0"/>
                <a:cs typeface="Arial" panose="020B0604020202020204" pitchFamily="34" charset="0"/>
              </a:rPr>
              <a:t>L   </a:t>
            </a:r>
            <a:r>
              <a:rPr lang="en-US" sz="800" spc="75" dirty="0">
                <a:solidFill>
                  <a:srgbClr val="636466"/>
                </a:solidFill>
                <a:latin typeface="Arial" panose="020B0604020202020204" pitchFamily="34" charset="0"/>
                <a:cs typeface="Arial" panose="020B0604020202020204" pitchFamily="34" charset="0"/>
              </a:rPr>
              <a:t> </a:t>
            </a:r>
            <a:r>
              <a:rPr lang="en-US"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sp>
        <p:nvSpPr>
          <p:cNvPr id="13" name="object 2" title="Chapter Slide (Leaf) Bottom Callout"/>
          <p:cNvSpPr/>
          <p:nvPr userDrawn="1"/>
        </p:nvSpPr>
        <p:spPr>
          <a:xfrm>
            <a:off x="228600" y="1298447"/>
            <a:ext cx="8686800" cy="5331460"/>
          </a:xfrm>
          <a:custGeom>
            <a:avLst/>
            <a:gdLst/>
            <a:ahLst/>
            <a:cxnLst/>
            <a:rect l="l" t="t" r="r" b="b"/>
            <a:pathLst>
              <a:path w="8686800" h="5331459">
                <a:moveTo>
                  <a:pt x="0" y="5330952"/>
                </a:moveTo>
                <a:lnTo>
                  <a:pt x="8686800" y="5330952"/>
                </a:lnTo>
                <a:lnTo>
                  <a:pt x="8686800" y="0"/>
                </a:lnTo>
                <a:lnTo>
                  <a:pt x="0" y="0"/>
                </a:lnTo>
                <a:lnTo>
                  <a:pt x="0" y="5330952"/>
                </a:lnTo>
                <a:close/>
              </a:path>
            </a:pathLst>
          </a:custGeom>
          <a:solidFill>
            <a:srgbClr val="0AA147"/>
          </a:solidFill>
        </p:spPr>
        <p:txBody>
          <a:bodyPr wrap="square" lIns="0" tIns="0" rIns="0" bIns="0" rtlCol="0"/>
          <a:lstStyle/>
          <a:p>
            <a:endParaRPr/>
          </a:p>
        </p:txBody>
      </p:sp>
      <p:sp>
        <p:nvSpPr>
          <p:cNvPr id="14" name="Text Placeholder 49" descr="Default base template with brand colors" title="Chapter Slide (Leaf Color)"/>
          <p:cNvSpPr>
            <a:spLocks noGrp="1"/>
          </p:cNvSpPr>
          <p:nvPr>
            <p:ph type="body" sz="quarter" idx="10" hasCustomPrompt="1"/>
          </p:nvPr>
        </p:nvSpPr>
        <p:spPr>
          <a:xfrm>
            <a:off x="684964" y="1552260"/>
            <a:ext cx="7800975" cy="4010340"/>
          </a:xfrm>
          <a:prstGeom prst="rect">
            <a:avLst/>
          </a:prstGeom>
        </p:spPr>
        <p:txBody>
          <a:bodyPr wrap="square" lIns="0" tIns="0" rIns="0" bIns="0"/>
          <a:lstStyle>
            <a:lvl1pPr>
              <a:lnSpc>
                <a:spcPts val="5200"/>
              </a:lnSpc>
              <a:spcBef>
                <a:spcPts val="0"/>
              </a:spcBef>
              <a:defRPr sz="5000" b="1" i="0" spc="-80" baseline="0">
                <a:solidFill>
                  <a:schemeClr val="bg1"/>
                </a:solidFill>
                <a:latin typeface="Hurme Geometric Sans 4" charset="0"/>
                <a:ea typeface="Hurme Geometric Sans 4" charset="0"/>
                <a:cs typeface="Hurme Geometric Sans 4" charset="0"/>
              </a:defRPr>
            </a:lvl1pPr>
            <a:lvl2pPr>
              <a:defRPr sz="5000"/>
            </a:lvl2pPr>
            <a:lvl3pPr>
              <a:defRPr sz="5000"/>
            </a:lvl3pPr>
            <a:lvl4pPr>
              <a:defRPr sz="5000"/>
            </a:lvl4pPr>
            <a:lvl5pPr>
              <a:defRPr sz="5000"/>
            </a:lvl5pPr>
          </a:lstStyle>
          <a:p>
            <a:pPr lvl="0"/>
            <a:r>
              <a:rPr lang="en-US" dirty="0"/>
              <a:t>Chapter Slide 50/52</a:t>
            </a:r>
            <a:br>
              <a:rPr lang="en-US" dirty="0"/>
            </a:br>
            <a:r>
              <a:rPr lang="en-US" dirty="0" err="1"/>
              <a:t>Hurme</a:t>
            </a:r>
            <a:r>
              <a:rPr lang="en-US" dirty="0"/>
              <a:t> 4 Bold</a:t>
            </a:r>
            <a:br>
              <a:rPr lang="en-US" dirty="0"/>
            </a:br>
            <a:r>
              <a:rPr lang="en-US" dirty="0"/>
              <a:t>Lorem ipsum dolor</a:t>
            </a:r>
          </a:p>
        </p:txBody>
      </p:sp>
      <p:sp>
        <p:nvSpPr>
          <p:cNvPr id="15" name="Picture Placeholder 2"/>
          <p:cNvSpPr>
            <a:spLocks noGrp="1"/>
          </p:cNvSpPr>
          <p:nvPr>
            <p:ph type="pic" sz="quarter" idx="11"/>
          </p:nvPr>
        </p:nvSpPr>
        <p:spPr>
          <a:xfrm>
            <a:off x="685800" y="5562600"/>
            <a:ext cx="725488" cy="723900"/>
          </a:xfrm>
          <a:prstGeom prst="rect">
            <a:avLst/>
          </a:prstGeom>
        </p:spPr>
        <p:txBody>
          <a:bodyPr/>
          <a:lstStyle>
            <a:lvl1pPr>
              <a:defRPr sz="800">
                <a:solidFill>
                  <a:schemeClr val="bg1"/>
                </a:solidFill>
              </a:defRPr>
            </a:lvl1pPr>
          </a:lstStyle>
          <a:p>
            <a:endParaRPr lang="en-US" dirty="0"/>
          </a:p>
        </p:txBody>
      </p:sp>
      <p:sp>
        <p:nvSpPr>
          <p:cNvPr id="16" name="Rectangle 15"/>
          <p:cNvSpPr/>
          <p:nvPr userDrawn="1"/>
        </p:nvSpPr>
        <p:spPr>
          <a:xfrm>
            <a:off x="642851" y="465513"/>
            <a:ext cx="1390996"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278366" y="456797"/>
            <a:ext cx="1633451" cy="378229"/>
          </a:xfrm>
          <a:prstGeom prst="rect">
            <a:avLst/>
          </a:prstGeom>
        </p:spPr>
      </p:pic>
      <p:sp>
        <p:nvSpPr>
          <p:cNvPr id="17" name="TextBox 16"/>
          <p:cNvSpPr txBox="1"/>
          <p:nvPr userDrawn="1"/>
        </p:nvSpPr>
        <p:spPr>
          <a:xfrm>
            <a:off x="4264429" y="3677610"/>
            <a:ext cx="4264429" cy="1610834"/>
          </a:xfrm>
          <a:prstGeom prst="rect">
            <a:avLst/>
          </a:prstGeom>
          <a:noFill/>
        </p:spPr>
        <p:txBody>
          <a:bodyPr wrap="none" lIns="0" tIns="0" rIns="0" bIns="0" rtlCol="0">
            <a:noAutofit/>
          </a:bodyPr>
          <a:lstStyle/>
          <a:p>
            <a:endParaRPr lang="en-US" sz="1400" dirty="0">
              <a:solidFill>
                <a:schemeClr val="tx2"/>
              </a:solidFill>
              <a:latin typeface="Hurme Geometric Sans 3" charset="0"/>
              <a:ea typeface="Hurme Geometric Sans 3" charset="0"/>
              <a:cs typeface="Hurme Geometric Sans 3" charset="0"/>
            </a:endParaRPr>
          </a:p>
        </p:txBody>
      </p:sp>
    </p:spTree>
    <p:extLst>
      <p:ext uri="{BB962C8B-B14F-4D97-AF65-F5344CB8AC3E}">
        <p14:creationId xmlns:p14="http://schemas.microsoft.com/office/powerpoint/2010/main" val="91993174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1" r:id="rId3"/>
    <p:sldLayoutId id="2147483666" r:id="rId4"/>
    <p:sldLayoutId id="2147483667" r:id="rId5"/>
    <p:sldLayoutId id="2147483668" r:id="rId6"/>
    <p:sldLayoutId id="2147483669" r:id="rId7"/>
    <p:sldLayoutId id="2147483670" r:id="rId8"/>
    <p:sldLayoutId id="2147483671" r:id="rId9"/>
    <p:sldLayoutId id="2147483672" r:id="rId10"/>
    <p:sldLayoutId id="2147483676" r:id="rId11"/>
    <p:sldLayoutId id="2147483677" r:id="rId12"/>
    <p:sldLayoutId id="2147483673" r:id="rId13"/>
    <p:sldLayoutId id="2147483674" r:id="rId14"/>
    <p:sldLayoutId id="2147483675" r:id="rId15"/>
    <p:sldLayoutId id="2147483678" r:id="rId16"/>
    <p:sldLayoutId id="2147483679" r:id="rId17"/>
    <p:sldLayoutId id="2147483680" r:id="rId18"/>
    <p:sldLayoutId id="2147483681" r:id="rId19"/>
    <p:sldLayoutId id="2147483685" r:id="rId20"/>
    <p:sldLayoutId id="2147483686" r:id="rId21"/>
    <p:sldLayoutId id="2147483687" r:id="rId22"/>
    <p:sldLayoutId id="2147483688" r:id="rId23"/>
    <p:sldLayoutId id="2147483682" r:id="rId24"/>
    <p:sldLayoutId id="2147483683" r:id="rId25"/>
    <p:sldLayoutId id="2147483684" r:id="rId26"/>
    <p:sldLayoutId id="2147483689" r:id="rId27"/>
  </p:sldLayoutIdLst>
  <p:hf hdr="0" ftr="0" dt="0"/>
  <p:txStyles>
    <p:titleStyle>
      <a:lvl1pPr algn="l" defTabSz="914400" rtl="0" eaLnBrk="1" latinLnBrk="0" hangingPunct="1">
        <a:lnSpc>
          <a:spcPct val="90000"/>
        </a:lnSpc>
        <a:spcBef>
          <a:spcPct val="0"/>
        </a:spcBef>
        <a:buNone/>
        <a:defRPr sz="3200" b="1" i="0" kern="1200" spc="-130" baseline="0">
          <a:solidFill>
            <a:schemeClr val="accent1"/>
          </a:solidFill>
          <a:latin typeface="Hurme Geometric Sans 4" charset="0"/>
          <a:ea typeface="Hurme Geometric Sans 4" charset="0"/>
          <a:cs typeface="Hurme Geometric Sans 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1" i="0" kern="1200" spc="-60" baseline="0">
          <a:solidFill>
            <a:schemeClr val="tx1"/>
          </a:solidFill>
          <a:latin typeface="Hurme Geometric Sans 4 SemiBold" charset="0"/>
          <a:ea typeface="Hurme Geometric Sans 4 SemiBold" charset="0"/>
          <a:cs typeface="Hurme Geometric Sans 4 SemiBold" charset="0"/>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solidFill>
          <a:latin typeface="Hurme Geometric Sans 4 SemiBold" charset="0"/>
          <a:ea typeface="Hurme Geometric Sans 4 SemiBold" charset="0"/>
          <a:cs typeface="Hurme Geometric Sans 4 SemiBold" charset="0"/>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tx1"/>
          </a:solidFill>
          <a:latin typeface="Hurme Geometric Sans 4 SemiBold" charset="0"/>
          <a:ea typeface="Hurme Geometric Sans 4 SemiBold" charset="0"/>
          <a:cs typeface="Hurme Geometric Sans 4 SemiBold" charset="0"/>
        </a:defRPr>
      </a:lvl3pPr>
      <a:lvl4pPr marL="1371600" indent="0" algn="l" defTabSz="914400" rtl="0" eaLnBrk="1" latinLnBrk="0" hangingPunct="1">
        <a:lnSpc>
          <a:spcPct val="90000"/>
        </a:lnSpc>
        <a:spcBef>
          <a:spcPts val="500"/>
        </a:spcBef>
        <a:buFont typeface="Arial" panose="020B0604020202020204" pitchFamily="34" charset="0"/>
        <a:buNone/>
        <a:defRPr sz="2000" b="1" i="0" kern="1200">
          <a:solidFill>
            <a:schemeClr val="tx1"/>
          </a:solidFill>
          <a:latin typeface="Hurme Geometric Sans 4 SemiBold" charset="0"/>
          <a:ea typeface="Hurme Geometric Sans 4 SemiBold" charset="0"/>
          <a:cs typeface="Hurme Geometric Sans 4 SemiBold" charset="0"/>
        </a:defRPr>
      </a:lvl4pPr>
      <a:lvl5pPr marL="1828800" indent="0" algn="l" defTabSz="914400" rtl="0" eaLnBrk="1" latinLnBrk="0" hangingPunct="1">
        <a:lnSpc>
          <a:spcPct val="90000"/>
        </a:lnSpc>
        <a:spcBef>
          <a:spcPts val="500"/>
        </a:spcBef>
        <a:buFont typeface="Arial" panose="020B0604020202020204" pitchFamily="34" charset="0"/>
        <a:buNone/>
        <a:defRPr sz="2000" b="1" i="0" kern="1200">
          <a:solidFill>
            <a:schemeClr val="tx1"/>
          </a:solidFill>
          <a:latin typeface="Hurme Geometric Sans 4 SemiBold" charset="0"/>
          <a:ea typeface="Hurme Geometric Sans 4 SemiBold" charset="0"/>
          <a:cs typeface="Hurme Geometric Sans 4 SemiBol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88">
          <p15:clr>
            <a:srgbClr val="F26B43"/>
          </p15:clr>
        </p15:guide>
        <p15:guide id="2" pos="432">
          <p15:clr>
            <a:srgbClr val="F26B43"/>
          </p15:clr>
        </p15:guide>
        <p15:guide id="3" orient="horz">
          <p15:clr>
            <a:srgbClr val="F26B43"/>
          </p15:clr>
        </p15:guide>
        <p15:guide id="4" pos="144">
          <p15:clr>
            <a:srgbClr val="F26B43"/>
          </p15:clr>
        </p15:guide>
        <p15:guide id="5" orient="horz" pos="144">
          <p15:clr>
            <a:srgbClr val="F26B43"/>
          </p15:clr>
        </p15:guide>
        <p15:guide id="6" orient="horz" pos="816">
          <p15:clr>
            <a:srgbClr val="F26B43"/>
          </p15:clr>
        </p15:guide>
        <p15:guide id="7" orient="horz" pos="2160">
          <p15:clr>
            <a:srgbClr val="F26B43"/>
          </p15:clr>
        </p15:guide>
        <p15:guide id="8" orient="horz" pos="2832">
          <p15:clr>
            <a:srgbClr val="F26B43"/>
          </p15:clr>
        </p15:guide>
        <p15:guide id="9" orient="horz" pos="3504">
          <p15:clr>
            <a:srgbClr val="F26B43"/>
          </p15:clr>
        </p15:guide>
        <p15:guide id="10" orient="horz" pos="4056">
          <p15:clr>
            <a:srgbClr val="F26B43"/>
          </p15:clr>
        </p15:guide>
        <p15:guide id="11">
          <p15:clr>
            <a:srgbClr val="F26B43"/>
          </p15:clr>
        </p15:guide>
        <p15:guide id="12" pos="840">
          <p15:clr>
            <a:srgbClr val="F26B43"/>
          </p15:clr>
        </p15:guide>
        <p15:guide id="13" pos="1190">
          <p15:clr>
            <a:srgbClr val="F26B43"/>
          </p15:clr>
        </p15:guide>
        <p15:guide id="14" pos="1248">
          <p15:clr>
            <a:srgbClr val="F26B43"/>
          </p15:clr>
        </p15:guide>
        <p15:guide id="15" pos="1608">
          <p15:clr>
            <a:srgbClr val="F26B43"/>
          </p15:clr>
        </p15:guide>
        <p15:guide id="16" pos="1664">
          <p15:clr>
            <a:srgbClr val="F26B43"/>
          </p15:clr>
        </p15:guide>
        <p15:guide id="17" pos="2020">
          <p15:clr>
            <a:srgbClr val="F26B43"/>
          </p15:clr>
        </p15:guide>
        <p15:guide id="18" pos="2080">
          <p15:clr>
            <a:srgbClr val="F26B43"/>
          </p15:clr>
        </p15:guide>
        <p15:guide id="19" pos="2440">
          <p15:clr>
            <a:srgbClr val="F26B43"/>
          </p15:clr>
        </p15:guide>
        <p15:guide id="20" pos="2499">
          <p15:clr>
            <a:srgbClr val="F26B43"/>
          </p15:clr>
        </p15:guide>
        <p15:guide id="21" pos="2846">
          <p15:clr>
            <a:srgbClr val="F26B43"/>
          </p15:clr>
        </p15:guide>
        <p15:guide id="22" pos="2910">
          <p15:clr>
            <a:srgbClr val="F26B43"/>
          </p15:clr>
        </p15:guide>
        <p15:guide id="23" pos="3265">
          <p15:clr>
            <a:srgbClr val="F26B43"/>
          </p15:clr>
        </p15:guide>
        <p15:guide id="24" pos="3320">
          <p15:clr>
            <a:srgbClr val="F26B43"/>
          </p15:clr>
        </p15:guide>
        <p15:guide id="25" pos="3680">
          <p15:clr>
            <a:srgbClr val="F26B43"/>
          </p15:clr>
        </p15:guide>
        <p15:guide id="26" pos="4091">
          <p15:clr>
            <a:srgbClr val="F26B43"/>
          </p15:clr>
        </p15:guide>
        <p15:guide id="27" pos="3740">
          <p15:clr>
            <a:srgbClr val="F26B43"/>
          </p15:clr>
        </p15:guide>
        <p15:guide id="28" pos="4151">
          <p15:clr>
            <a:srgbClr val="F26B43"/>
          </p15:clr>
        </p15:guide>
        <p15:guide id="29" pos="4511">
          <p15:clr>
            <a:srgbClr val="F26B43"/>
          </p15:clr>
        </p15:guide>
        <p15:guide id="30" pos="4570">
          <p15:clr>
            <a:srgbClr val="F26B43"/>
          </p15:clr>
        </p15:guide>
        <p15:guide id="31" pos="4926">
          <p15:clr>
            <a:srgbClr val="F26B43"/>
          </p15:clr>
        </p15:guide>
        <p15:guide id="32" pos="4985">
          <p15:clr>
            <a:srgbClr val="F26B43"/>
          </p15:clr>
        </p15:guide>
        <p15:guide id="33" pos="5335">
          <p15:clr>
            <a:srgbClr val="F26B43"/>
          </p15:clr>
        </p15:guide>
        <p15:guide id="34" pos="5616">
          <p15:clr>
            <a:srgbClr val="F26B43"/>
          </p15:clr>
        </p15:guide>
        <p15:guide id="35" orient="horz" pos="4176">
          <p15:clr>
            <a:srgbClr val="F26B43"/>
          </p15:clr>
        </p15:guide>
        <p15:guide id="36" orient="horz" pos="235">
          <p15:clr>
            <a:srgbClr val="F26B43"/>
          </p15:clr>
        </p15:guide>
        <p15:guide id="37" pos="768">
          <p15:clr>
            <a:srgbClr val="F26B43"/>
          </p15:clr>
        </p15:guide>
        <p15:guide id="38" pos="5760">
          <p15:clr>
            <a:srgbClr val="F26B43"/>
          </p15:clr>
        </p15:guide>
        <p15:guide id="39" orient="horz" pos="4320">
          <p15:clr>
            <a:srgbClr val="F26B43"/>
          </p15:clr>
        </p15:guide>
        <p15:guide id="40" pos="182" userDrawn="1">
          <p15:clr>
            <a:srgbClr val="F26B43"/>
          </p15:clr>
        </p15:guide>
        <p15:guide id="41" pos="557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hyperlink" Target="https://www.ltcnews.com/resources/states/"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insiderintelligence.com/charts/united-states-population-by-generation/"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 Placeholder 84"/>
          <p:cNvSpPr>
            <a:spLocks noGrp="1"/>
          </p:cNvSpPr>
          <p:nvPr>
            <p:ph type="body" sz="quarter" idx="19"/>
          </p:nvPr>
        </p:nvSpPr>
        <p:spPr/>
        <p:txBody>
          <a:bodyPr/>
          <a:lstStyle/>
          <a:p>
            <a:r>
              <a:rPr lang="en-US" dirty="0"/>
              <a:t>Presenter	</a:t>
            </a:r>
          </a:p>
        </p:txBody>
      </p:sp>
      <p:sp>
        <p:nvSpPr>
          <p:cNvPr id="86" name="Text Placeholder 85"/>
          <p:cNvSpPr>
            <a:spLocks noGrp="1"/>
          </p:cNvSpPr>
          <p:nvPr>
            <p:ph type="body" sz="quarter" idx="20"/>
          </p:nvPr>
        </p:nvSpPr>
        <p:spPr/>
        <p:txBody>
          <a:bodyPr/>
          <a:lstStyle/>
          <a:p>
            <a:r>
              <a:rPr lang="en-US" dirty="0"/>
              <a:t>LTC/CI Product Consultant</a:t>
            </a:r>
          </a:p>
        </p:txBody>
      </p:sp>
      <p:sp>
        <p:nvSpPr>
          <p:cNvPr id="80" name="Title 79"/>
          <p:cNvSpPr>
            <a:spLocks noGrp="1"/>
          </p:cNvSpPr>
          <p:nvPr>
            <p:ph type="title"/>
          </p:nvPr>
        </p:nvSpPr>
        <p:spPr>
          <a:xfrm>
            <a:off x="668740" y="1502288"/>
            <a:ext cx="3563018" cy="933756"/>
          </a:xfrm>
        </p:spPr>
        <p:txBody>
          <a:bodyPr/>
          <a:lstStyle/>
          <a:p>
            <a:r>
              <a:rPr lang="en-US" dirty="0"/>
              <a:t>Planning for every life stage</a:t>
            </a:r>
          </a:p>
        </p:txBody>
      </p:sp>
      <p:sp>
        <p:nvSpPr>
          <p:cNvPr id="87" name="Text Placeholder 86"/>
          <p:cNvSpPr>
            <a:spLocks noGrp="1"/>
          </p:cNvSpPr>
          <p:nvPr>
            <p:ph type="body" sz="quarter" idx="21"/>
          </p:nvPr>
        </p:nvSpPr>
        <p:spPr>
          <a:xfrm>
            <a:off x="685921" y="2796156"/>
            <a:ext cx="3698792" cy="1035392"/>
          </a:xfrm>
        </p:spPr>
        <p:txBody>
          <a:bodyPr/>
          <a:lstStyle/>
          <a:p>
            <a:r>
              <a:rPr lang="en-US" b="0" dirty="0">
                <a:solidFill>
                  <a:schemeClr val="bg1">
                    <a:lumMod val="50000"/>
                  </a:schemeClr>
                </a:solidFill>
              </a:rPr>
              <a:t>Long-term care (LTC)/chronic illness (CI)</a:t>
            </a:r>
          </a:p>
          <a:p>
            <a:endParaRPr lang="en-US" b="0" dirty="0">
              <a:solidFill>
                <a:schemeClr val="bg1">
                  <a:lumMod val="50000"/>
                </a:schemeClr>
              </a:solidFill>
            </a:endParaRPr>
          </a:p>
          <a:p>
            <a:pPr marL="234950" lvl="0" indent="-234950"/>
            <a:endParaRPr lang="en-US" dirty="0">
              <a:solidFill>
                <a:srgbClr val="172857"/>
              </a:solidFill>
              <a:latin typeface="Arial"/>
              <a:cs typeface="Arial"/>
            </a:endParaRPr>
          </a:p>
          <a:p>
            <a:endParaRPr lang="en-US" b="0" dirty="0">
              <a:solidFill>
                <a:schemeClr val="bg1">
                  <a:lumMod val="50000"/>
                </a:schemeClr>
              </a:solidFill>
            </a:endParaRPr>
          </a:p>
        </p:txBody>
      </p:sp>
      <p:sp>
        <p:nvSpPr>
          <p:cNvPr id="7" name="TextBox 6"/>
          <p:cNvSpPr txBox="1"/>
          <p:nvPr/>
        </p:nvSpPr>
        <p:spPr>
          <a:xfrm>
            <a:off x="558924" y="6327405"/>
            <a:ext cx="3938899"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Insurance products issued by: Minnesota Life Insurance Company</a:t>
            </a:r>
          </a:p>
        </p:txBody>
      </p:sp>
    </p:spTree>
    <p:extLst>
      <p:ext uri="{BB962C8B-B14F-4D97-AF65-F5344CB8AC3E}">
        <p14:creationId xmlns:p14="http://schemas.microsoft.com/office/powerpoint/2010/main" val="196308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42146" y="1755303"/>
            <a:ext cx="2916599" cy="2963492"/>
            <a:chOff x="368719" y="2873829"/>
            <a:chExt cx="2186378" cy="2963492"/>
          </a:xfrm>
        </p:grpSpPr>
        <p:sp>
          <p:nvSpPr>
            <p:cNvPr id="5" name="Subtitle 6"/>
            <p:cNvSpPr txBox="1">
              <a:spLocks/>
            </p:cNvSpPr>
            <p:nvPr/>
          </p:nvSpPr>
          <p:spPr>
            <a:xfrm>
              <a:off x="368719" y="2873829"/>
              <a:ext cx="1954603" cy="955619"/>
            </a:xfrm>
            <a:prstGeom prst="rect">
              <a:avLst/>
            </a:prstGeom>
          </p:spPr>
          <p:txBody>
            <a:bodyPr lIns="0" tIns="0" rIns="0" bIns="0" anchor="b"/>
            <a:lstStyle/>
            <a:p>
              <a:pPr defTabSz="1219170" fontAlgn="auto">
                <a:lnSpc>
                  <a:spcPts val="2600"/>
                </a:lnSpc>
                <a:spcBef>
                  <a:spcPct val="20000"/>
                </a:spcBef>
                <a:spcAft>
                  <a:spcPts val="0"/>
                </a:spcAft>
                <a:defRPr/>
              </a:pPr>
              <a:r>
                <a:rPr lang="en-US" sz="2400" b="1" dirty="0">
                  <a:latin typeface="Arial" panose="020B0604020202020204" pitchFamily="34" charset="0"/>
                  <a:cs typeface="Arial" panose="020B0604020202020204" pitchFamily="34" charset="0"/>
                </a:rPr>
                <a:t>Opportunity</a:t>
              </a:r>
            </a:p>
          </p:txBody>
        </p:sp>
        <p:sp>
          <p:nvSpPr>
            <p:cNvPr id="6" name="Subtitle 6"/>
            <p:cNvSpPr txBox="1">
              <a:spLocks/>
            </p:cNvSpPr>
            <p:nvPr/>
          </p:nvSpPr>
          <p:spPr>
            <a:xfrm>
              <a:off x="368719" y="4199535"/>
              <a:ext cx="2186378" cy="1637786"/>
            </a:xfrm>
            <a:prstGeom prst="rect">
              <a:avLst/>
            </a:prstGeom>
          </p:spPr>
          <p:txBody>
            <a:bodyPr lIns="0" tIns="0" rIns="0" bIns="0"/>
            <a:lstStyle/>
            <a:p>
              <a:r>
                <a:rPr lang="en-US" sz="2000" dirty="0"/>
                <a:t>Needs change over time, look for opportunities to leverage assets more effectively:</a:t>
              </a:r>
            </a:p>
            <a:p>
              <a:pPr marL="342900" indent="-342900">
                <a:buFont typeface="Arial" panose="020B0604020202020204" pitchFamily="34" charset="0"/>
                <a:buChar char="•"/>
              </a:pPr>
              <a:r>
                <a:rPr lang="en-US" sz="2000" dirty="0"/>
                <a:t>Cash equivalents could be repositioned</a:t>
              </a:r>
            </a:p>
            <a:p>
              <a:pPr marL="342900" indent="-342900">
                <a:buFont typeface="Arial" panose="020B0604020202020204" pitchFamily="34" charset="0"/>
                <a:buChar char="•"/>
              </a:pPr>
              <a:r>
                <a:rPr lang="en-US" sz="2000" dirty="0"/>
                <a:t>Cash value life insurance products could be 1035 exchanged</a:t>
              </a:r>
            </a:p>
          </p:txBody>
        </p:sp>
        <p:cxnSp>
          <p:nvCxnSpPr>
            <p:cNvPr id="7" name="Straight Arrow Connector 6"/>
            <p:cNvCxnSpPr/>
            <p:nvPr/>
          </p:nvCxnSpPr>
          <p:spPr>
            <a:xfrm>
              <a:off x="368719" y="4030824"/>
              <a:ext cx="1954603" cy="0"/>
            </a:xfrm>
            <a:prstGeom prst="straightConnector1">
              <a:avLst/>
            </a:prstGeom>
            <a:ln w="6350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3768812" y="1757185"/>
            <a:ext cx="4882894" cy="3353282"/>
            <a:chOff x="3396190" y="2873829"/>
            <a:chExt cx="5349705" cy="3353282"/>
          </a:xfrm>
        </p:grpSpPr>
        <p:sp>
          <p:nvSpPr>
            <p:cNvPr id="9" name="Subtitle 6"/>
            <p:cNvSpPr txBox="1">
              <a:spLocks/>
            </p:cNvSpPr>
            <p:nvPr/>
          </p:nvSpPr>
          <p:spPr>
            <a:xfrm>
              <a:off x="3396190" y="4199534"/>
              <a:ext cx="5349705" cy="2027577"/>
            </a:xfrm>
            <a:prstGeom prst="rect">
              <a:avLst/>
            </a:prstGeom>
          </p:spPr>
          <p:txBody>
            <a:bodyPr lIns="0" tIns="0" rIns="0" bIns="0"/>
            <a:lstStyle/>
            <a:p>
              <a:pPr marL="342900" indent="-342900">
                <a:spcAft>
                  <a:spcPts val="600"/>
                </a:spcAft>
                <a:buFont typeface="Arial" panose="020B0604020202020204" pitchFamily="34" charset="0"/>
                <a:buChar char="•"/>
              </a:pPr>
              <a:r>
                <a:rPr lang="en-US" sz="2000" dirty="0"/>
                <a:t>SecureCare III, an LTC and nonparticipating whole life insurance policy</a:t>
              </a:r>
            </a:p>
            <a:p>
              <a:pPr marL="342900" indent="-342900">
                <a:spcAft>
                  <a:spcPts val="600"/>
                </a:spcAft>
                <a:buFont typeface="Arial" panose="020B0604020202020204" pitchFamily="34" charset="0"/>
                <a:buChar char="•"/>
              </a:pPr>
              <a:r>
                <a:rPr lang="en-US" sz="2000" dirty="0"/>
                <a:t>SecureCare Universal Life (CA only)</a:t>
              </a:r>
            </a:p>
            <a:p>
              <a:pPr marL="342900" indent="-342900">
                <a:spcAft>
                  <a:spcPts val="600"/>
                </a:spcAft>
                <a:buFont typeface="Arial" panose="020B0604020202020204" pitchFamily="34" charset="0"/>
                <a:buChar char="•"/>
              </a:pPr>
              <a:r>
                <a:rPr lang="en-US" sz="2000" dirty="0"/>
                <a:t>Eclipse Protector II IUL with ADB-CIA</a:t>
              </a:r>
            </a:p>
            <a:p>
              <a:pPr marL="342900" indent="-342900">
                <a:spcAft>
                  <a:spcPts val="600"/>
                </a:spcAft>
                <a:buFont typeface="Arial" panose="020B0604020202020204" pitchFamily="34" charset="0"/>
                <a:buChar char="•"/>
              </a:pPr>
              <a:r>
                <a:rPr lang="en-US" sz="2000" dirty="0"/>
                <a:t>VUL Defender with ADB-CIA  </a:t>
              </a:r>
            </a:p>
          </p:txBody>
        </p:sp>
        <p:cxnSp>
          <p:nvCxnSpPr>
            <p:cNvPr id="10" name="Straight Arrow Connector 9"/>
            <p:cNvCxnSpPr/>
            <p:nvPr/>
          </p:nvCxnSpPr>
          <p:spPr>
            <a:xfrm>
              <a:off x="3396191" y="4030824"/>
              <a:ext cx="5162136" cy="0"/>
            </a:xfrm>
            <a:prstGeom prst="straightConnector1">
              <a:avLst/>
            </a:prstGeom>
            <a:ln w="635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Subtitle 6"/>
            <p:cNvSpPr txBox="1">
              <a:spLocks/>
            </p:cNvSpPr>
            <p:nvPr/>
          </p:nvSpPr>
          <p:spPr>
            <a:xfrm>
              <a:off x="3396190" y="2873829"/>
              <a:ext cx="3872598" cy="955619"/>
            </a:xfrm>
            <a:prstGeom prst="rect">
              <a:avLst/>
            </a:prstGeom>
          </p:spPr>
          <p:txBody>
            <a:bodyPr lIns="0" tIns="0" rIns="0" bIns="0" anchor="b"/>
            <a:lstStyle/>
            <a:p>
              <a:pPr defTabSz="1219170" fontAlgn="auto">
                <a:lnSpc>
                  <a:spcPts val="2600"/>
                </a:lnSpc>
                <a:spcBef>
                  <a:spcPct val="20000"/>
                </a:spcBef>
                <a:spcAft>
                  <a:spcPts val="0"/>
                </a:spcAft>
                <a:defRPr/>
              </a:pPr>
              <a:r>
                <a:rPr lang="en-US" sz="2400" b="1" dirty="0">
                  <a:latin typeface="Arial" panose="020B0604020202020204" pitchFamily="34" charset="0"/>
                  <a:cs typeface="Arial" panose="020B0604020202020204" pitchFamily="34" charset="0"/>
                </a:rPr>
                <a:t>Product solutions</a:t>
              </a:r>
            </a:p>
          </p:txBody>
        </p:sp>
      </p:grpSp>
      <p:sp>
        <p:nvSpPr>
          <p:cNvPr id="12" name="Title 1"/>
          <p:cNvSpPr>
            <a:spLocks noGrp="1"/>
          </p:cNvSpPr>
          <p:nvPr>
            <p:ph type="title"/>
          </p:nvPr>
        </p:nvSpPr>
        <p:spPr>
          <a:xfrm>
            <a:off x="578772" y="1407100"/>
            <a:ext cx="5983231" cy="955100"/>
          </a:xfrm>
        </p:spPr>
        <p:txBody>
          <a:bodyPr/>
          <a:lstStyle/>
          <a:p>
            <a:r>
              <a:rPr lang="en-US" dirty="0"/>
              <a:t>Ages 56+</a:t>
            </a:r>
          </a:p>
        </p:txBody>
      </p:sp>
    </p:spTree>
    <p:extLst>
      <p:ext uri="{BB962C8B-B14F-4D97-AF65-F5344CB8AC3E}">
        <p14:creationId xmlns:p14="http://schemas.microsoft.com/office/powerpoint/2010/main" val="2876767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435100"/>
            <a:ext cx="8534400" cy="5156200"/>
          </a:xfrm>
          <a:prstGeom prst="rect">
            <a:avLst/>
          </a:prstGeom>
          <a:solidFill>
            <a:srgbClr val="0C7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4403" t="-1752" r="49351" b="45966"/>
          <a:stretch/>
        </p:blipFill>
        <p:spPr>
          <a:xfrm rot="5400000">
            <a:off x="447883" y="2916559"/>
            <a:ext cx="3534120" cy="3820286"/>
          </a:xfrm>
          <a:prstGeom prst="rect">
            <a:avLst/>
          </a:prstGeom>
        </p:spPr>
      </p:pic>
      <p:cxnSp>
        <p:nvCxnSpPr>
          <p:cNvPr id="20" name="Straight Connector 19"/>
          <p:cNvCxnSpPr/>
          <p:nvPr/>
        </p:nvCxnSpPr>
        <p:spPr>
          <a:xfrm>
            <a:off x="4859794" y="2444511"/>
            <a:ext cx="0" cy="206443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9">
            <a:extLst>
              <a:ext uri="{FF2B5EF4-FFF2-40B4-BE49-F238E27FC236}">
                <a16:creationId xmlns:a16="http://schemas.microsoft.com/office/drawing/2014/main" id="{8A22A65B-A27A-7B45-971E-7DAEB1BA46C0}"/>
              </a:ext>
            </a:extLst>
          </p:cNvPr>
          <p:cNvSpPr txBox="1">
            <a:spLocks/>
          </p:cNvSpPr>
          <p:nvPr/>
        </p:nvSpPr>
        <p:spPr>
          <a:xfrm>
            <a:off x="5110351" y="3111995"/>
            <a:ext cx="2514600" cy="483973"/>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bg2"/>
                </a:solidFill>
                <a:latin typeface="Arial" panose="020B0604020202020204" pitchFamily="34" charset="0"/>
                <a:cs typeface="Arial" panose="020B0604020202020204" pitchFamily="34" charset="0"/>
              </a:rPr>
              <a:t>David</a:t>
            </a:r>
          </a:p>
          <a:p>
            <a:pPr marL="231775" lvl="1" indent="0">
              <a:buNone/>
            </a:pPr>
            <a:r>
              <a:rPr lang="en-US" sz="1800" b="1" dirty="0">
                <a:solidFill>
                  <a:schemeClr val="bg1"/>
                </a:solidFill>
                <a:latin typeface="Arial" panose="020B0604020202020204" pitchFamily="34" charset="0"/>
                <a:cs typeface="Arial" panose="020B0604020202020204" pitchFamily="34" charset="0"/>
              </a:rPr>
              <a:t>and</a:t>
            </a:r>
          </a:p>
          <a:p>
            <a:pPr marL="447675" lvl="2" indent="0">
              <a:buNone/>
            </a:pPr>
            <a:r>
              <a:rPr lang="en-US" sz="1800" b="1" dirty="0">
                <a:solidFill>
                  <a:schemeClr val="bg2"/>
                </a:solidFill>
                <a:latin typeface="Arial" panose="020B0604020202020204" pitchFamily="34" charset="0"/>
                <a:cs typeface="Arial" panose="020B0604020202020204" pitchFamily="34" charset="0"/>
              </a:rPr>
              <a:t>Susan</a:t>
            </a:r>
          </a:p>
        </p:txBody>
      </p:sp>
      <p:sp>
        <p:nvSpPr>
          <p:cNvPr id="22" name="Text Placeholder 19">
            <a:extLst>
              <a:ext uri="{FF2B5EF4-FFF2-40B4-BE49-F238E27FC236}">
                <a16:creationId xmlns:a16="http://schemas.microsoft.com/office/drawing/2014/main" id="{07E26493-6CF2-DE41-BA91-3B18602CE117}"/>
              </a:ext>
            </a:extLst>
          </p:cNvPr>
          <p:cNvSpPr txBox="1">
            <a:spLocks/>
          </p:cNvSpPr>
          <p:nvPr/>
        </p:nvSpPr>
        <p:spPr>
          <a:xfrm>
            <a:off x="5110351" y="2444511"/>
            <a:ext cx="2514600" cy="483973"/>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Arial" panose="020B0604020202020204" pitchFamily="34" charset="0"/>
                <a:cs typeface="Arial" panose="020B0604020202020204" pitchFamily="34" charset="0"/>
              </a:rPr>
              <a:t>Case study</a:t>
            </a:r>
          </a:p>
        </p:txBody>
      </p:sp>
    </p:spTree>
    <p:extLst>
      <p:ext uri="{BB962C8B-B14F-4D97-AF65-F5344CB8AC3E}">
        <p14:creationId xmlns:p14="http://schemas.microsoft.com/office/powerpoint/2010/main" val="4060720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7D92-37CB-AE40-874B-176001282EA2}"/>
              </a:ext>
            </a:extLst>
          </p:cNvPr>
          <p:cNvSpPr>
            <a:spLocks noGrp="1"/>
          </p:cNvSpPr>
          <p:nvPr>
            <p:ph type="title"/>
          </p:nvPr>
        </p:nvSpPr>
        <p:spPr/>
        <p:txBody>
          <a:bodyPr/>
          <a:lstStyle/>
          <a:p>
            <a:r>
              <a:rPr lang="en-US" sz="3000" spc="0" dirty="0">
                <a:solidFill>
                  <a:srgbClr val="0AA147"/>
                </a:solidFill>
                <a:latin typeface="Arial" panose="020B0604020202020204" pitchFamily="34" charset="0"/>
                <a:cs typeface="Arial" panose="020B0604020202020204" pitchFamily="34" charset="0"/>
              </a:rPr>
              <a:t>As a 28-year-old couple …</a:t>
            </a:r>
            <a:endParaRPr lang="en-US" dirty="0"/>
          </a:p>
        </p:txBody>
      </p:sp>
      <p:sp>
        <p:nvSpPr>
          <p:cNvPr id="17" name="Slide Number Placeholder 1"/>
          <p:cNvSpPr txBox="1">
            <a:spLocks/>
          </p:cNvSpPr>
          <p:nvPr/>
        </p:nvSpPr>
        <p:spPr>
          <a:xfrm>
            <a:off x="555308" y="6300808"/>
            <a:ext cx="8077200" cy="68855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Arial" panose="020B0604020202020204" pitchFamily="34" charset="0"/>
                <a:ea typeface="Arial" panose="020B0604020202020204" pitchFamily="34" charset="0"/>
                <a:cs typeface="Arial" panose="020B0604020202020204" pitchFamily="34" charset="0"/>
              </a:rPr>
              <a:t>This is a hypothetical example for illustrative purposes only.</a:t>
            </a:r>
          </a:p>
          <a:p>
            <a:r>
              <a:rPr lang="en-US" sz="1200" dirty="0">
                <a:latin typeface="Arial" panose="020B0604020202020204" pitchFamily="34" charset="0"/>
                <a:ea typeface="Arial" panose="020B0604020202020204" pitchFamily="34" charset="0"/>
                <a:cs typeface="Arial" panose="020B0604020202020204" pitchFamily="34" charset="0"/>
              </a:rPr>
              <a:t>Illustration run as Preferred NT </a:t>
            </a:r>
          </a:p>
        </p:txBody>
      </p:sp>
      <p:sp>
        <p:nvSpPr>
          <p:cNvPr id="20" name="Trapezoid 19"/>
          <p:cNvSpPr/>
          <p:nvPr/>
        </p:nvSpPr>
        <p:spPr>
          <a:xfrm rot="5400000">
            <a:off x="1416759" y="1637336"/>
            <a:ext cx="3394886" cy="4856805"/>
          </a:xfrm>
          <a:prstGeom prst="trapezoi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85800" y="2880837"/>
            <a:ext cx="3114916" cy="2257028"/>
          </a:xfrm>
          <a:prstGeom prst="rect">
            <a:avLst/>
          </a:prstGeom>
          <a:noFill/>
        </p:spPr>
        <p:txBody>
          <a:bodyPr wrap="square" rtlCol="0">
            <a:spAutoFit/>
          </a:bodyPr>
          <a:lstStyle/>
          <a:p>
            <a:pPr marL="285750" indent="-285750">
              <a:lnSpc>
                <a:spcPts val="2600"/>
              </a:lnSpc>
              <a:buFont typeface="Arial" panose="020B0604020202020204" pitchFamily="34" charset="0"/>
              <a:buChar char="•"/>
            </a:pPr>
            <a:r>
              <a:rPr lang="en-US" dirty="0">
                <a:solidFill>
                  <a:schemeClr val="bg1"/>
                </a:solidFill>
                <a:latin typeface="Arial" panose="020B0604020202020204" pitchFamily="34" charset="0"/>
                <a:ea typeface="Arial" panose="020B0604020202020204" pitchFamily="34" charset="0"/>
                <a:cs typeface="Arial" panose="020B0604020202020204" pitchFamily="34" charset="0"/>
              </a:rPr>
              <a:t>Newly married</a:t>
            </a:r>
          </a:p>
          <a:p>
            <a:pPr marL="285750" indent="-285750">
              <a:lnSpc>
                <a:spcPts val="2600"/>
              </a:lnSpc>
              <a:buFont typeface="Arial" panose="020B0604020202020204" pitchFamily="34" charset="0"/>
              <a:buChar char="•"/>
            </a:pPr>
            <a:r>
              <a:rPr lang="en-US" dirty="0">
                <a:solidFill>
                  <a:schemeClr val="bg1"/>
                </a:solidFill>
                <a:latin typeface="Arial" panose="020B0604020202020204" pitchFamily="34" charset="0"/>
                <a:ea typeface="Arial" panose="020B0604020202020204" pitchFamily="34" charset="0"/>
                <a:cs typeface="Arial" panose="020B0604020202020204" pitchFamily="34" charset="0"/>
              </a:rPr>
              <a:t>First-time homeowners</a:t>
            </a:r>
          </a:p>
          <a:p>
            <a:pPr marL="285750" indent="-285750">
              <a:lnSpc>
                <a:spcPts val="2600"/>
              </a:lnSpc>
              <a:buFont typeface="Arial" panose="020B0604020202020204" pitchFamily="34" charset="0"/>
              <a:buChar char="•"/>
            </a:pPr>
            <a:r>
              <a:rPr lang="en-US" dirty="0">
                <a:solidFill>
                  <a:schemeClr val="bg1"/>
                </a:solidFill>
                <a:latin typeface="Arial" panose="020B0604020202020204" pitchFamily="34" charset="0"/>
                <a:ea typeface="Arial" panose="020B0604020202020204" pitchFamily="34" charset="0"/>
                <a:cs typeface="Arial" panose="020B0604020202020204" pitchFamily="34" charset="0"/>
              </a:rPr>
              <a:t>Student debt</a:t>
            </a:r>
          </a:p>
          <a:p>
            <a:pPr marL="285750" indent="-285750">
              <a:lnSpc>
                <a:spcPts val="2600"/>
              </a:lnSpc>
              <a:buFont typeface="Arial" panose="020B0604020202020204" pitchFamily="34" charset="0"/>
              <a:buChar char="•"/>
            </a:pPr>
            <a:r>
              <a:rPr lang="en-US" dirty="0">
                <a:solidFill>
                  <a:schemeClr val="bg1"/>
                </a:solidFill>
                <a:latin typeface="Arial" panose="020B0604020202020204" pitchFamily="34" charset="0"/>
                <a:ea typeface="Arial" panose="020B0604020202020204" pitchFamily="34" charset="0"/>
                <a:cs typeface="Arial" panose="020B0604020202020204" pitchFamily="34" charset="0"/>
              </a:rPr>
              <a:t>Life insurance need</a:t>
            </a:r>
          </a:p>
          <a:p>
            <a:endParaRPr lang="en-US" dirty="0">
              <a:solidFill>
                <a:schemeClr val="bg1"/>
              </a:solidFill>
              <a:latin typeface="Arial" panose="020B0604020202020204" pitchFamily="34" charset="0"/>
              <a:ea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ea typeface="Arial" panose="020B0604020202020204" pitchFamily="34" charset="0"/>
                <a:cs typeface="Arial" panose="020B0604020202020204" pitchFamily="34" charset="0"/>
              </a:rPr>
              <a:t>Next step: purchase term coverage</a:t>
            </a:r>
            <a:endParaRPr lang="en-US" b="1" dirty="0">
              <a:solidFill>
                <a:schemeClr val="bg1"/>
              </a:solidFill>
            </a:endParaRPr>
          </a:p>
        </p:txBody>
      </p:sp>
      <p:sp>
        <p:nvSpPr>
          <p:cNvPr id="11" name="Rectangle 10">
            <a:extLst>
              <a:ext uri="{FF2B5EF4-FFF2-40B4-BE49-F238E27FC236}">
                <a16:creationId xmlns:a16="http://schemas.microsoft.com/office/drawing/2014/main" id="{23807440-07DA-DF40-BFBC-E2523C3BBD00}"/>
              </a:ext>
            </a:extLst>
          </p:cNvPr>
          <p:cNvSpPr/>
          <p:nvPr/>
        </p:nvSpPr>
        <p:spPr>
          <a:xfrm>
            <a:off x="4727817" y="2874986"/>
            <a:ext cx="4229100" cy="23815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9">
            <a:extLst>
              <a:ext uri="{FF2B5EF4-FFF2-40B4-BE49-F238E27FC236}">
                <a16:creationId xmlns:a16="http://schemas.microsoft.com/office/drawing/2014/main" id="{05188A09-D804-4A4C-9A60-09D2B088FB8A}"/>
              </a:ext>
            </a:extLst>
          </p:cNvPr>
          <p:cNvSpPr txBox="1">
            <a:spLocks/>
          </p:cNvSpPr>
          <p:nvPr/>
        </p:nvSpPr>
        <p:spPr>
          <a:xfrm>
            <a:off x="4942129" y="3100996"/>
            <a:ext cx="3800475" cy="1916566"/>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buNone/>
            </a:pPr>
            <a:r>
              <a:rPr lang="en-US" sz="3200" dirty="0">
                <a:solidFill>
                  <a:srgbClr val="0C7D40"/>
                </a:solidFill>
                <a:latin typeface="Arial" panose="020B0604020202020204" pitchFamily="34" charset="0"/>
                <a:ea typeface="Arial" panose="020B0604020202020204" pitchFamily="34" charset="0"/>
                <a:cs typeface="Arial" panose="020B0604020202020204" pitchFamily="34" charset="0"/>
              </a:rPr>
              <a:t>$500,000 </a:t>
            </a:r>
            <a:r>
              <a:rPr lang="en-US" dirty="0">
                <a:solidFill>
                  <a:srgbClr val="0C7D40"/>
                </a:solidFill>
                <a:latin typeface="Arial" panose="020B0604020202020204" pitchFamily="34" charset="0"/>
                <a:ea typeface="Arial" panose="020B0604020202020204" pitchFamily="34" charset="0"/>
                <a:cs typeface="Arial" panose="020B0604020202020204" pitchFamily="34" charset="0"/>
              </a:rPr>
              <a:t>30-year term</a:t>
            </a:r>
          </a:p>
          <a:p>
            <a:pPr marL="0" indent="0">
              <a:lnSpc>
                <a:spcPts val="3000"/>
              </a:lnSpc>
              <a:buNone/>
            </a:pPr>
            <a:r>
              <a:rPr lang="en-US" sz="3200" dirty="0">
                <a:solidFill>
                  <a:srgbClr val="0C7D40"/>
                </a:solidFill>
                <a:latin typeface="Arial" panose="020B0604020202020204" pitchFamily="34" charset="0"/>
                <a:ea typeface="Arial" panose="020B0604020202020204" pitchFamily="34" charset="0"/>
                <a:cs typeface="Arial" panose="020B0604020202020204" pitchFamily="34" charset="0"/>
              </a:rPr>
              <a:t>$250,000 </a:t>
            </a:r>
            <a:r>
              <a:rPr lang="en-US" dirty="0">
                <a:solidFill>
                  <a:srgbClr val="0C7D40"/>
                </a:solidFill>
                <a:latin typeface="Arial" panose="020B0604020202020204" pitchFamily="34" charset="0"/>
                <a:ea typeface="Arial" panose="020B0604020202020204" pitchFamily="34" charset="0"/>
                <a:cs typeface="Arial" panose="020B0604020202020204" pitchFamily="34" charset="0"/>
              </a:rPr>
              <a:t>CICA</a:t>
            </a:r>
          </a:p>
          <a:p>
            <a:pPr marL="0" indent="0">
              <a:buNone/>
            </a:pPr>
            <a:r>
              <a:rPr lang="en-US" sz="2000" dirty="0">
                <a:solidFill>
                  <a:schemeClr val="bg1"/>
                </a:solidFill>
                <a:latin typeface="Arial" panose="020B0604020202020204" pitchFamily="34" charset="0"/>
                <a:ea typeface="Arial" panose="020B0604020202020204" pitchFamily="34" charset="0"/>
                <a:cs typeface="Arial" panose="020B0604020202020204" pitchFamily="34" charset="0"/>
              </a:rPr>
              <a:t>David: $513.15 annually</a:t>
            </a:r>
          </a:p>
          <a:p>
            <a:pPr marL="0" indent="0">
              <a:buNone/>
            </a:pPr>
            <a:r>
              <a:rPr lang="en-US" sz="2000" dirty="0">
                <a:solidFill>
                  <a:schemeClr val="bg1"/>
                </a:solidFill>
                <a:latin typeface="Arial" panose="020B0604020202020204" pitchFamily="34" charset="0"/>
                <a:ea typeface="Arial" panose="020B0604020202020204" pitchFamily="34" charset="0"/>
                <a:cs typeface="Arial" panose="020B0604020202020204" pitchFamily="34" charset="0"/>
              </a:rPr>
              <a:t>Susan: $421.06 annually</a:t>
            </a:r>
          </a:p>
        </p:txBody>
      </p:sp>
    </p:spTree>
    <p:extLst>
      <p:ext uri="{BB962C8B-B14F-4D97-AF65-F5344CB8AC3E}">
        <p14:creationId xmlns:p14="http://schemas.microsoft.com/office/powerpoint/2010/main" val="1532355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7D92-37CB-AE40-874B-176001282EA2}"/>
              </a:ext>
            </a:extLst>
          </p:cNvPr>
          <p:cNvSpPr>
            <a:spLocks noGrp="1"/>
          </p:cNvSpPr>
          <p:nvPr>
            <p:ph type="title"/>
          </p:nvPr>
        </p:nvSpPr>
        <p:spPr/>
        <p:txBody>
          <a:bodyPr/>
          <a:lstStyle/>
          <a:p>
            <a:r>
              <a:rPr lang="en-US" dirty="0"/>
              <a:t>…45-year-old couple</a:t>
            </a:r>
          </a:p>
        </p:txBody>
      </p:sp>
      <p:sp>
        <p:nvSpPr>
          <p:cNvPr id="17" name="Slide Number Placeholder 1"/>
          <p:cNvSpPr txBox="1">
            <a:spLocks/>
          </p:cNvSpPr>
          <p:nvPr/>
        </p:nvSpPr>
        <p:spPr>
          <a:xfrm>
            <a:off x="555308" y="6300808"/>
            <a:ext cx="8077200" cy="68855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Arial" panose="020B0604020202020204" pitchFamily="34" charset="0"/>
                <a:ea typeface="Arial" panose="020B0604020202020204" pitchFamily="34" charset="0"/>
                <a:cs typeface="Arial" panose="020B0604020202020204" pitchFamily="34" charset="0"/>
              </a:rPr>
              <a:t>This is a hypothetical example for illustrative purposes only.</a:t>
            </a:r>
          </a:p>
          <a:p>
            <a:r>
              <a:rPr lang="en-US" sz="1200" dirty="0">
                <a:latin typeface="Arial" panose="020B0604020202020204" pitchFamily="34" charset="0"/>
                <a:ea typeface="Arial" panose="020B0604020202020204" pitchFamily="34" charset="0"/>
                <a:cs typeface="Arial" panose="020B0604020202020204" pitchFamily="34" charset="0"/>
              </a:rPr>
              <a:t>Illustration run as Preferred NT </a:t>
            </a:r>
          </a:p>
        </p:txBody>
      </p:sp>
      <p:sp>
        <p:nvSpPr>
          <p:cNvPr id="20" name="Trapezoid 19"/>
          <p:cNvSpPr/>
          <p:nvPr/>
        </p:nvSpPr>
        <p:spPr>
          <a:xfrm rot="5400000">
            <a:off x="1416759" y="1637336"/>
            <a:ext cx="3394886" cy="4856805"/>
          </a:xfrm>
          <a:prstGeom prst="trapezoi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85800" y="2880837"/>
            <a:ext cx="3114916" cy="2257028"/>
          </a:xfrm>
          <a:prstGeom prst="rect">
            <a:avLst/>
          </a:prstGeom>
          <a:noFill/>
        </p:spPr>
        <p:txBody>
          <a:bodyPr wrap="square" rtlCol="0">
            <a:spAutoFit/>
          </a:bodyPr>
          <a:lstStyle/>
          <a:p>
            <a:pPr marL="285750" indent="-285750">
              <a:lnSpc>
                <a:spcPts val="2600"/>
              </a:lnSpc>
              <a:buFont typeface="Arial" panose="020B0604020202020204" pitchFamily="34" charset="0"/>
              <a:buChar char="•"/>
            </a:pPr>
            <a:r>
              <a:rPr lang="en-US" dirty="0">
                <a:solidFill>
                  <a:schemeClr val="bg1"/>
                </a:solidFill>
                <a:latin typeface="Arial" panose="020B0604020202020204" pitchFamily="34" charset="0"/>
                <a:ea typeface="Arial" panose="020B0604020202020204" pitchFamily="34" charset="0"/>
                <a:cs typeface="Arial" panose="020B0604020202020204" pitchFamily="34" charset="0"/>
              </a:rPr>
              <a:t>Saving for college and retirement</a:t>
            </a:r>
          </a:p>
          <a:p>
            <a:pPr marL="285750" indent="-285750">
              <a:lnSpc>
                <a:spcPts val="2600"/>
              </a:lnSpc>
              <a:buFont typeface="Arial" panose="020B0604020202020204" pitchFamily="34" charset="0"/>
              <a:buChar char="•"/>
            </a:pPr>
            <a:r>
              <a:rPr lang="en-US" dirty="0">
                <a:solidFill>
                  <a:schemeClr val="bg1"/>
                </a:solidFill>
                <a:latin typeface="Arial" panose="020B0604020202020204" pitchFamily="34" charset="0"/>
                <a:ea typeface="Arial" panose="020B0604020202020204" pitchFamily="34" charset="0"/>
                <a:cs typeface="Arial" panose="020B0604020202020204" pitchFamily="34" charset="0"/>
              </a:rPr>
              <a:t>Guaranteed protection on a budget</a:t>
            </a:r>
          </a:p>
          <a:p>
            <a:endParaRPr lang="en-US" dirty="0">
              <a:solidFill>
                <a:schemeClr val="bg1"/>
              </a:solidFill>
              <a:latin typeface="Arial" panose="020B0604020202020204" pitchFamily="34" charset="0"/>
              <a:ea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ea typeface="Arial" panose="020B0604020202020204" pitchFamily="34" charset="0"/>
                <a:cs typeface="Arial" panose="020B0604020202020204" pitchFamily="34" charset="0"/>
              </a:rPr>
              <a:t>Next step: convert portion of term contract</a:t>
            </a:r>
            <a:endParaRPr lang="en-US" b="1" dirty="0">
              <a:solidFill>
                <a:schemeClr val="bg1"/>
              </a:solidFill>
            </a:endParaRPr>
          </a:p>
        </p:txBody>
      </p:sp>
      <p:sp>
        <p:nvSpPr>
          <p:cNvPr id="8" name="Rectangle 7">
            <a:extLst>
              <a:ext uri="{FF2B5EF4-FFF2-40B4-BE49-F238E27FC236}">
                <a16:creationId xmlns:a16="http://schemas.microsoft.com/office/drawing/2014/main" id="{23807440-07DA-DF40-BFBC-E2523C3BBD00}"/>
              </a:ext>
            </a:extLst>
          </p:cNvPr>
          <p:cNvSpPr/>
          <p:nvPr/>
        </p:nvSpPr>
        <p:spPr>
          <a:xfrm>
            <a:off x="4610101" y="2029767"/>
            <a:ext cx="4229100" cy="4350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9">
            <a:extLst>
              <a:ext uri="{FF2B5EF4-FFF2-40B4-BE49-F238E27FC236}">
                <a16:creationId xmlns:a16="http://schemas.microsoft.com/office/drawing/2014/main" id="{05188A09-D804-4A4C-9A60-09D2B088FB8A}"/>
              </a:ext>
            </a:extLst>
          </p:cNvPr>
          <p:cNvSpPr txBox="1">
            <a:spLocks/>
          </p:cNvSpPr>
          <p:nvPr/>
        </p:nvSpPr>
        <p:spPr>
          <a:xfrm>
            <a:off x="4774408" y="2204668"/>
            <a:ext cx="3900487" cy="37882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buNone/>
            </a:pPr>
            <a:r>
              <a:rPr lang="en-US" sz="3200" dirty="0">
                <a:solidFill>
                  <a:srgbClr val="0C7D40"/>
                </a:solidFill>
                <a:latin typeface="Arial" panose="020B0604020202020204" pitchFamily="34" charset="0"/>
                <a:ea typeface="Arial" panose="020B0604020202020204" pitchFamily="34" charset="0"/>
                <a:cs typeface="Arial" panose="020B0604020202020204" pitchFamily="34" charset="0"/>
              </a:rPr>
              <a:t>$250,000 </a:t>
            </a:r>
            <a:r>
              <a:rPr lang="en-US" dirty="0">
                <a:solidFill>
                  <a:srgbClr val="0C7D40"/>
                </a:solidFill>
                <a:latin typeface="Arial" panose="020B0604020202020204" pitchFamily="34" charset="0"/>
                <a:ea typeface="Arial" panose="020B0604020202020204" pitchFamily="34" charset="0"/>
                <a:cs typeface="Arial" panose="020B0604020202020204" pitchFamily="34" charset="0"/>
              </a:rPr>
              <a:t>Eclipse Protector II IUL with ADB-CIA</a:t>
            </a:r>
          </a:p>
          <a:p>
            <a:pPr marL="0" indent="0">
              <a:buNone/>
            </a:pPr>
            <a:r>
              <a:rPr lang="en-US" sz="2000" dirty="0">
                <a:solidFill>
                  <a:schemeClr val="bg1"/>
                </a:solidFill>
                <a:latin typeface="Arial" panose="020B0604020202020204" pitchFamily="34" charset="0"/>
                <a:ea typeface="Arial" panose="020B0604020202020204" pitchFamily="34" charset="0"/>
                <a:cs typeface="Arial" panose="020B0604020202020204" pitchFamily="34" charset="0"/>
              </a:rPr>
              <a:t>David: $210.50 monthly ($2,526 annually)</a:t>
            </a:r>
          </a:p>
          <a:p>
            <a:pPr marL="0" indent="0">
              <a:buNone/>
            </a:pPr>
            <a:r>
              <a:rPr lang="en-US" sz="2000" dirty="0">
                <a:solidFill>
                  <a:schemeClr val="bg1"/>
                </a:solidFill>
                <a:latin typeface="Arial" panose="020B0604020202020204" pitchFamily="34" charset="0"/>
                <a:ea typeface="Arial" panose="020B0604020202020204" pitchFamily="34" charset="0"/>
                <a:cs typeface="Arial" panose="020B0604020202020204" pitchFamily="34" charset="0"/>
              </a:rPr>
              <a:t>Susan: $176.33 monthly ($2,116 annually)</a:t>
            </a:r>
          </a:p>
          <a:p>
            <a:pPr marL="0" indent="0">
              <a:buNone/>
            </a:pPr>
            <a:r>
              <a:rPr lang="en-US" sz="3200" dirty="0">
                <a:solidFill>
                  <a:srgbClr val="0C7D40"/>
                </a:solidFill>
                <a:latin typeface="Arial" panose="020B0604020202020204" pitchFamily="34" charset="0"/>
                <a:ea typeface="Arial" panose="020B0604020202020204" pitchFamily="34" charset="0"/>
                <a:cs typeface="Arial" panose="020B0604020202020204" pitchFamily="34" charset="0"/>
              </a:rPr>
              <a:t>Remaining term </a:t>
            </a:r>
          </a:p>
          <a:p>
            <a:pPr marL="0" indent="0">
              <a:buNone/>
            </a:pPr>
            <a:r>
              <a:rPr lang="en-US" sz="2000" dirty="0">
                <a:solidFill>
                  <a:schemeClr val="bg1"/>
                </a:solidFill>
                <a:latin typeface="Arial" panose="020B0604020202020204" pitchFamily="34" charset="0"/>
                <a:ea typeface="Arial" panose="020B0604020202020204" pitchFamily="34" charset="0"/>
                <a:cs typeface="Arial" panose="020B0604020202020204" pitchFamily="34" charset="0"/>
              </a:rPr>
              <a:t>David: $178.25 annually</a:t>
            </a:r>
          </a:p>
          <a:p>
            <a:pPr marL="0" indent="0">
              <a:buNone/>
            </a:pPr>
            <a:r>
              <a:rPr lang="en-US" sz="2000" dirty="0">
                <a:solidFill>
                  <a:schemeClr val="bg1"/>
                </a:solidFill>
                <a:latin typeface="Arial" panose="020B0604020202020204" pitchFamily="34" charset="0"/>
                <a:ea typeface="Arial" panose="020B0604020202020204" pitchFamily="34" charset="0"/>
                <a:cs typeface="Arial" panose="020B0604020202020204" pitchFamily="34" charset="0"/>
              </a:rPr>
              <a:t>Susan: $159.40 annually</a:t>
            </a:r>
          </a:p>
        </p:txBody>
      </p:sp>
    </p:spTree>
    <p:extLst>
      <p:ext uri="{BB962C8B-B14F-4D97-AF65-F5344CB8AC3E}">
        <p14:creationId xmlns:p14="http://schemas.microsoft.com/office/powerpoint/2010/main" val="3551192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7D92-37CB-AE40-874B-176001282EA2}"/>
              </a:ext>
            </a:extLst>
          </p:cNvPr>
          <p:cNvSpPr>
            <a:spLocks noGrp="1"/>
          </p:cNvSpPr>
          <p:nvPr>
            <p:ph type="title"/>
          </p:nvPr>
        </p:nvSpPr>
        <p:spPr/>
        <p:txBody>
          <a:bodyPr/>
          <a:lstStyle/>
          <a:p>
            <a:r>
              <a:rPr lang="en-US" dirty="0"/>
              <a:t>…60-year-old couple</a:t>
            </a:r>
          </a:p>
        </p:txBody>
      </p:sp>
      <p:sp>
        <p:nvSpPr>
          <p:cNvPr id="17" name="Slide Number Placeholder 1"/>
          <p:cNvSpPr txBox="1">
            <a:spLocks/>
          </p:cNvSpPr>
          <p:nvPr/>
        </p:nvSpPr>
        <p:spPr>
          <a:xfrm>
            <a:off x="555308" y="6300808"/>
            <a:ext cx="8077200" cy="68855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Arial" panose="020B0604020202020204" pitchFamily="34" charset="0"/>
                <a:ea typeface="Arial" panose="020B0604020202020204" pitchFamily="34" charset="0"/>
                <a:cs typeface="Arial" panose="020B0604020202020204" pitchFamily="34" charset="0"/>
              </a:rPr>
              <a:t>This is a hypothetical example for illustrative purposes only.</a:t>
            </a:r>
          </a:p>
          <a:p>
            <a:r>
              <a:rPr lang="en-US" sz="1200" dirty="0">
                <a:latin typeface="Arial" panose="020B0604020202020204" pitchFamily="34" charset="0"/>
                <a:ea typeface="Arial" panose="020B0604020202020204" pitchFamily="34" charset="0"/>
                <a:cs typeface="Arial" panose="020B0604020202020204" pitchFamily="34" charset="0"/>
              </a:rPr>
              <a:t>Illustration run as Preferred NT </a:t>
            </a:r>
          </a:p>
        </p:txBody>
      </p:sp>
      <p:sp>
        <p:nvSpPr>
          <p:cNvPr id="20" name="Trapezoid 19"/>
          <p:cNvSpPr/>
          <p:nvPr/>
        </p:nvSpPr>
        <p:spPr>
          <a:xfrm rot="5400000">
            <a:off x="1416759" y="1637336"/>
            <a:ext cx="3394886" cy="4856805"/>
          </a:xfrm>
          <a:prstGeom prst="trapezoi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85799" y="2880837"/>
            <a:ext cx="3759995" cy="2590453"/>
          </a:xfrm>
          <a:prstGeom prst="rect">
            <a:avLst/>
          </a:prstGeom>
          <a:noFill/>
        </p:spPr>
        <p:txBody>
          <a:bodyPr wrap="square" rtlCol="0">
            <a:spAutoFit/>
          </a:bodyPr>
          <a:lstStyle/>
          <a:p>
            <a:pPr marL="285750" indent="-285750">
              <a:lnSpc>
                <a:spcPts val="2600"/>
              </a:lnSpc>
              <a:buFont typeface="Arial" panose="020B0604020202020204" pitchFamily="34" charset="0"/>
              <a:buChar char="•"/>
            </a:pPr>
            <a:r>
              <a:rPr lang="en-US" dirty="0">
                <a:solidFill>
                  <a:schemeClr val="bg1"/>
                </a:solidFill>
                <a:latin typeface="Arial" panose="020B0604020202020204" pitchFamily="34" charset="0"/>
                <a:ea typeface="Arial" panose="020B0604020202020204" pitchFamily="34" charset="0"/>
                <a:cs typeface="Arial" panose="020B0604020202020204" pitchFamily="34" charset="0"/>
              </a:rPr>
              <a:t>Nearing retirement</a:t>
            </a:r>
          </a:p>
          <a:p>
            <a:pPr marL="285750" indent="-285750">
              <a:lnSpc>
                <a:spcPts val="2600"/>
              </a:lnSpc>
              <a:buFont typeface="Arial" panose="020B0604020202020204" pitchFamily="34" charset="0"/>
              <a:buChar char="•"/>
            </a:pPr>
            <a:r>
              <a:rPr lang="en-US" dirty="0">
                <a:solidFill>
                  <a:schemeClr val="bg1"/>
                </a:solidFill>
                <a:latin typeface="Arial" panose="020B0604020202020204" pitchFamily="34" charset="0"/>
                <a:ea typeface="Arial" panose="020B0604020202020204" pitchFamily="34" charset="0"/>
                <a:cs typeface="Arial" panose="020B0604020202020204" pitchFamily="34" charset="0"/>
              </a:rPr>
              <a:t>Repositioning assets</a:t>
            </a:r>
          </a:p>
          <a:p>
            <a:pPr marL="285750" indent="-285750">
              <a:lnSpc>
                <a:spcPts val="2600"/>
              </a:lnSpc>
              <a:buFont typeface="Arial" panose="020B0604020202020204" pitchFamily="34" charset="0"/>
              <a:buChar char="•"/>
            </a:pPr>
            <a:r>
              <a:rPr lang="en-US" dirty="0">
                <a:solidFill>
                  <a:schemeClr val="bg1"/>
                </a:solidFill>
                <a:latin typeface="Arial" panose="020B0604020202020204" pitchFamily="34" charset="0"/>
                <a:ea typeface="Arial" panose="020B0604020202020204" pitchFamily="34" charset="0"/>
                <a:cs typeface="Arial" panose="020B0604020202020204" pitchFamily="34" charset="0"/>
              </a:rPr>
              <a:t>Tax efficiency</a:t>
            </a:r>
          </a:p>
          <a:p>
            <a:pPr marL="285750" indent="-285750">
              <a:lnSpc>
                <a:spcPts val="2600"/>
              </a:lnSpc>
              <a:buFont typeface="Arial" panose="020B0604020202020204" pitchFamily="34" charset="0"/>
              <a:buChar char="•"/>
            </a:pPr>
            <a:r>
              <a:rPr lang="en-US" dirty="0">
                <a:solidFill>
                  <a:schemeClr val="bg1"/>
                </a:solidFill>
                <a:latin typeface="Arial" panose="020B0604020202020204" pitchFamily="34" charset="0"/>
                <a:ea typeface="Arial" panose="020B0604020202020204" pitchFamily="34" charset="0"/>
                <a:cs typeface="Arial" panose="020B0604020202020204" pitchFamily="34" charset="0"/>
              </a:rPr>
              <a:t>Concerned about growing need for extended care</a:t>
            </a:r>
          </a:p>
          <a:p>
            <a:endParaRPr lang="en-US" dirty="0">
              <a:solidFill>
                <a:schemeClr val="bg1"/>
              </a:solidFill>
              <a:latin typeface="Arial" panose="020B0604020202020204" pitchFamily="34" charset="0"/>
              <a:ea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ea typeface="Arial" panose="020B0604020202020204" pitchFamily="34" charset="0"/>
                <a:cs typeface="Arial" panose="020B0604020202020204" pitchFamily="34" charset="0"/>
              </a:rPr>
              <a:t>Next step: purchase </a:t>
            </a:r>
            <a:r>
              <a:rPr lang="en-US" b="1" dirty="0" err="1">
                <a:solidFill>
                  <a:schemeClr val="bg1"/>
                </a:solidFill>
                <a:latin typeface="Arial" panose="020B0604020202020204" pitchFamily="34" charset="0"/>
                <a:ea typeface="Arial" panose="020B0604020202020204" pitchFamily="34" charset="0"/>
                <a:cs typeface="Arial" panose="020B0604020202020204" pitchFamily="34" charset="0"/>
              </a:rPr>
              <a:t>SecureCare</a:t>
            </a:r>
            <a:r>
              <a:rPr lang="en-US" b="1" dirty="0">
                <a:solidFill>
                  <a:schemeClr val="bg1"/>
                </a:solidFill>
                <a:latin typeface="Arial" panose="020B0604020202020204" pitchFamily="34" charset="0"/>
                <a:ea typeface="Arial" panose="020B0604020202020204" pitchFamily="34" charset="0"/>
                <a:cs typeface="Arial" panose="020B0604020202020204" pitchFamily="34" charset="0"/>
              </a:rPr>
              <a:t> III contracts</a:t>
            </a:r>
            <a:endParaRPr lang="en-US" b="1" dirty="0">
              <a:solidFill>
                <a:schemeClr val="bg1"/>
              </a:solidFill>
            </a:endParaRPr>
          </a:p>
        </p:txBody>
      </p:sp>
      <p:sp>
        <p:nvSpPr>
          <p:cNvPr id="10" name="Rectangle 9">
            <a:extLst>
              <a:ext uri="{FF2B5EF4-FFF2-40B4-BE49-F238E27FC236}">
                <a16:creationId xmlns:a16="http://schemas.microsoft.com/office/drawing/2014/main" id="{23807440-07DA-DF40-BFBC-E2523C3BBD00}"/>
              </a:ext>
            </a:extLst>
          </p:cNvPr>
          <p:cNvSpPr/>
          <p:nvPr/>
        </p:nvSpPr>
        <p:spPr>
          <a:xfrm>
            <a:off x="4610101" y="2817837"/>
            <a:ext cx="4229100" cy="24958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9">
            <a:extLst>
              <a:ext uri="{FF2B5EF4-FFF2-40B4-BE49-F238E27FC236}">
                <a16:creationId xmlns:a16="http://schemas.microsoft.com/office/drawing/2014/main" id="{05188A09-D804-4A4C-9A60-09D2B088FB8A}"/>
              </a:ext>
            </a:extLst>
          </p:cNvPr>
          <p:cNvSpPr txBox="1">
            <a:spLocks/>
          </p:cNvSpPr>
          <p:nvPr/>
        </p:nvSpPr>
        <p:spPr>
          <a:xfrm>
            <a:off x="4774408" y="3193392"/>
            <a:ext cx="3900487" cy="1744695"/>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err="1">
                <a:solidFill>
                  <a:srgbClr val="0C7D40"/>
                </a:solidFill>
                <a:latin typeface="Arial" panose="020B0604020202020204" pitchFamily="34" charset="0"/>
                <a:ea typeface="Arial" panose="020B0604020202020204" pitchFamily="34" charset="0"/>
                <a:cs typeface="Arial" panose="020B0604020202020204" pitchFamily="34" charset="0"/>
              </a:rPr>
              <a:t>SecureCare</a:t>
            </a:r>
            <a:r>
              <a:rPr lang="en-US" sz="3200" dirty="0">
                <a:solidFill>
                  <a:srgbClr val="0C7D40"/>
                </a:solidFill>
                <a:latin typeface="Arial" panose="020B0604020202020204" pitchFamily="34" charset="0"/>
                <a:ea typeface="Arial" panose="020B0604020202020204" pitchFamily="34" charset="0"/>
                <a:cs typeface="Arial" panose="020B0604020202020204" pitchFamily="34" charset="0"/>
              </a:rPr>
              <a:t> III </a:t>
            </a:r>
            <a:r>
              <a:rPr lang="en-US" dirty="0">
                <a:solidFill>
                  <a:srgbClr val="0C7D40"/>
                </a:solidFill>
                <a:latin typeface="Arial" panose="020B0604020202020204" pitchFamily="34" charset="0"/>
                <a:ea typeface="Arial" panose="020B0604020202020204" pitchFamily="34" charset="0"/>
                <a:cs typeface="Arial" panose="020B0604020202020204" pitchFamily="34" charset="0"/>
              </a:rPr>
              <a:t>– 6 year, 3% compound, LTC Boost</a:t>
            </a:r>
          </a:p>
          <a:p>
            <a:pPr marL="0" indent="0">
              <a:buNone/>
            </a:pPr>
            <a:r>
              <a:rPr lang="en-US" sz="2000" dirty="0">
                <a:solidFill>
                  <a:schemeClr val="bg1"/>
                </a:solidFill>
                <a:latin typeface="Arial" panose="020B0604020202020204" pitchFamily="34" charset="0"/>
                <a:ea typeface="Arial" panose="020B0604020202020204" pitchFamily="34" charset="0"/>
                <a:cs typeface="Arial" panose="020B0604020202020204" pitchFamily="34" charset="0"/>
              </a:rPr>
              <a:t>David: $50,000 single pay</a:t>
            </a:r>
          </a:p>
          <a:p>
            <a:pPr marL="0" indent="0">
              <a:buNone/>
            </a:pPr>
            <a:r>
              <a:rPr lang="en-US" sz="2000" dirty="0">
                <a:solidFill>
                  <a:schemeClr val="bg1"/>
                </a:solidFill>
                <a:latin typeface="Arial" panose="020B0604020202020204" pitchFamily="34" charset="0"/>
                <a:ea typeface="Arial" panose="020B0604020202020204" pitchFamily="34" charset="0"/>
                <a:cs typeface="Arial" panose="020B0604020202020204" pitchFamily="34" charset="0"/>
              </a:rPr>
              <a:t>Susan: $50,000 single pay</a:t>
            </a:r>
          </a:p>
          <a:p>
            <a:pPr marL="342900" indent="-342900"/>
            <a:endParaRPr lang="en-US" sz="2000" dirty="0"/>
          </a:p>
          <a:p>
            <a:pPr marL="0" indent="0">
              <a:buNone/>
            </a:pPr>
            <a:endParaRPr lang="en-US" sz="2000"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766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578772" y="1407100"/>
            <a:ext cx="7765128" cy="955100"/>
          </a:xfrm>
        </p:spPr>
        <p:txBody>
          <a:bodyPr/>
          <a:lstStyle/>
          <a:p>
            <a:r>
              <a:rPr lang="en-US" dirty="0"/>
              <a:t>David and Susan’s LTC/CI portfolio</a:t>
            </a:r>
            <a:endParaRPr lang="en-US" b="1" dirty="0">
              <a:latin typeface="Arial" panose="020B0604020202020204" pitchFamily="34" charset="0"/>
              <a:cs typeface="Arial" panose="020B0604020202020204" pitchFamily="34" charset="0"/>
            </a:endParaRPr>
          </a:p>
        </p:txBody>
      </p:sp>
      <p:cxnSp>
        <p:nvCxnSpPr>
          <p:cNvPr id="7" name="Straight Connector 6"/>
          <p:cNvCxnSpPr/>
          <p:nvPr/>
        </p:nvCxnSpPr>
        <p:spPr>
          <a:xfrm>
            <a:off x="674342" y="2121569"/>
            <a:ext cx="261435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19625" y="2113256"/>
            <a:ext cx="261435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sz="quarter" idx="10"/>
          </p:nvPr>
        </p:nvSpPr>
        <p:spPr>
          <a:xfrm>
            <a:off x="674342" y="2339391"/>
            <a:ext cx="4007520" cy="3802063"/>
          </a:xfrm>
        </p:spPr>
        <p:txBody>
          <a:bodyPr/>
          <a:lstStyle/>
          <a:p>
            <a:r>
              <a:rPr lang="en-US" sz="2000" b="1" spc="0" dirty="0">
                <a:latin typeface="Arial" panose="020B0604020202020204" pitchFamily="34" charset="0"/>
                <a:ea typeface="Arial" panose="020B0604020202020204" pitchFamily="34" charset="0"/>
                <a:cs typeface="Arial" panose="020B0604020202020204" pitchFamily="34" charset="0"/>
              </a:rPr>
              <a:t>David</a:t>
            </a:r>
          </a:p>
          <a:p>
            <a:r>
              <a:rPr lang="en-US" sz="1800" b="1" spc="0" dirty="0">
                <a:latin typeface="Arial" panose="020B0604020202020204" pitchFamily="34" charset="0"/>
                <a:ea typeface="Arial" panose="020B0604020202020204" pitchFamily="34" charset="0"/>
                <a:cs typeface="Arial" panose="020B0604020202020204" pitchFamily="34" charset="0"/>
              </a:rPr>
              <a:t>Total pool at age 60:</a:t>
            </a:r>
            <a:r>
              <a:rPr lang="en-US" sz="1800" spc="0" dirty="0">
                <a:latin typeface="Arial" panose="020B0604020202020204" pitchFamily="34" charset="0"/>
                <a:ea typeface="Arial" panose="020B0604020202020204" pitchFamily="34" charset="0"/>
                <a:cs typeface="Arial" panose="020B0604020202020204" pitchFamily="34" charset="0"/>
              </a:rPr>
              <a:t> $501,844</a:t>
            </a:r>
          </a:p>
          <a:p>
            <a:pPr marL="342900" indent="-342900">
              <a:buFont typeface="Arial" panose="020B0604020202020204" pitchFamily="34" charset="0"/>
              <a:buChar char="•"/>
            </a:pPr>
            <a:r>
              <a:rPr lang="en-US" sz="1800" spc="0" dirty="0">
                <a:latin typeface="Arial" panose="020B0604020202020204" pitchFamily="34" charset="0"/>
                <a:ea typeface="Arial" panose="020B0604020202020204" pitchFamily="34" charset="0"/>
                <a:cs typeface="Arial" panose="020B0604020202020204" pitchFamily="34" charset="0"/>
              </a:rPr>
              <a:t>Monthly</a:t>
            </a:r>
          </a:p>
          <a:p>
            <a:pPr marL="800100" lvl="1" indent="-342900">
              <a:buFont typeface="Arial" panose="020B0604020202020204" pitchFamily="34" charset="0"/>
              <a:buChar char="•"/>
            </a:pPr>
            <a:r>
              <a:rPr lang="en-US" sz="1800" b="0" dirty="0">
                <a:solidFill>
                  <a:schemeClr val="tx1"/>
                </a:solidFill>
                <a:latin typeface="Arial" panose="020B0604020202020204" pitchFamily="34" charset="0"/>
                <a:ea typeface="Arial" panose="020B0604020202020204" pitchFamily="34" charset="0"/>
                <a:cs typeface="Arial" panose="020B0604020202020204" pitchFamily="34" charset="0"/>
              </a:rPr>
              <a:t>ADB-CIA: $5,000</a:t>
            </a:r>
          </a:p>
          <a:p>
            <a:pPr marL="800100" lvl="1" indent="-342900">
              <a:buFont typeface="Arial" panose="020B0604020202020204" pitchFamily="34" charset="0"/>
              <a:buChar char="•"/>
            </a:pPr>
            <a:r>
              <a:rPr lang="en-US" sz="1800" b="0" dirty="0" err="1">
                <a:solidFill>
                  <a:schemeClr val="tx1"/>
                </a:solidFill>
                <a:latin typeface="Arial" panose="020B0604020202020204" pitchFamily="34" charset="0"/>
                <a:ea typeface="Arial" panose="020B0604020202020204" pitchFamily="34" charset="0"/>
                <a:cs typeface="Arial" panose="020B0604020202020204" pitchFamily="34" charset="0"/>
              </a:rPr>
              <a:t>SecureCare</a:t>
            </a:r>
            <a:r>
              <a:rPr lang="en-US" sz="1800" b="0" dirty="0">
                <a:solidFill>
                  <a:schemeClr val="tx1"/>
                </a:solidFill>
                <a:latin typeface="Arial" panose="020B0604020202020204" pitchFamily="34" charset="0"/>
                <a:ea typeface="Arial" panose="020B0604020202020204" pitchFamily="34" charset="0"/>
                <a:cs typeface="Arial" panose="020B0604020202020204" pitchFamily="34" charset="0"/>
              </a:rPr>
              <a:t> III: $3,245</a:t>
            </a:r>
          </a:p>
          <a:p>
            <a:pPr lvl="1"/>
            <a:endParaRPr lang="en-US" sz="1800" b="0" dirty="0">
              <a:solidFill>
                <a:schemeClr val="tx1"/>
              </a:solidFill>
              <a:latin typeface="Arial" panose="020B0604020202020204" pitchFamily="34" charset="0"/>
              <a:ea typeface="Arial" panose="020B0604020202020204" pitchFamily="34" charset="0"/>
              <a:cs typeface="Arial" panose="020B0604020202020204" pitchFamily="34" charset="0"/>
            </a:endParaRPr>
          </a:p>
          <a:p>
            <a:pPr>
              <a:lnSpc>
                <a:spcPts val="2800"/>
              </a:lnSpc>
            </a:pPr>
            <a:r>
              <a:rPr lang="en-US" sz="1800" b="1" spc="0" dirty="0">
                <a:latin typeface="Arial" panose="020B0604020202020204" pitchFamily="34" charset="0"/>
                <a:ea typeface="Arial" panose="020B0604020202020204" pitchFamily="34" charset="0"/>
                <a:cs typeface="Arial" panose="020B0604020202020204" pitchFamily="34" charset="0"/>
              </a:rPr>
              <a:t>Total pool at age 85: </a:t>
            </a:r>
            <a:r>
              <a:rPr lang="en-US" sz="1800" spc="0" dirty="0">
                <a:latin typeface="Arial" panose="020B0604020202020204" pitchFamily="34" charset="0"/>
                <a:ea typeface="Arial" panose="020B0604020202020204" pitchFamily="34" charset="0"/>
                <a:cs typeface="Arial" panose="020B0604020202020204" pitchFamily="34" charset="0"/>
              </a:rPr>
              <a:t>$</a:t>
            </a:r>
            <a:r>
              <a:rPr lang="en-US" sz="1800" dirty="0"/>
              <a:t>777,306</a:t>
            </a:r>
            <a:endParaRPr lang="en-US" sz="1800" spc="0" dirty="0">
              <a:latin typeface="Arial" panose="020B0604020202020204" pitchFamily="34" charset="0"/>
              <a:ea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spc="0" dirty="0">
                <a:latin typeface="Arial" panose="020B0604020202020204" pitchFamily="34" charset="0"/>
                <a:ea typeface="Arial" panose="020B0604020202020204" pitchFamily="34" charset="0"/>
                <a:cs typeface="Arial" panose="020B0604020202020204" pitchFamily="34" charset="0"/>
              </a:rPr>
              <a:t>Monthly</a:t>
            </a:r>
          </a:p>
          <a:p>
            <a:pPr marL="800100" lvl="1" indent="-342900">
              <a:buFont typeface="Arial" panose="020B0604020202020204" pitchFamily="34" charset="0"/>
              <a:buChar char="•"/>
            </a:pPr>
            <a:r>
              <a:rPr lang="en-US" sz="1800" b="0" dirty="0">
                <a:solidFill>
                  <a:schemeClr val="tx1"/>
                </a:solidFill>
                <a:latin typeface="Arial" panose="020B0604020202020204" pitchFamily="34" charset="0"/>
                <a:ea typeface="Arial" panose="020B0604020202020204" pitchFamily="34" charset="0"/>
                <a:cs typeface="Arial" panose="020B0604020202020204" pitchFamily="34" charset="0"/>
              </a:rPr>
              <a:t>ADB-CIA: $5,000</a:t>
            </a:r>
          </a:p>
          <a:p>
            <a:pPr marL="800100" lvl="1" indent="-342900">
              <a:buFont typeface="Arial" panose="020B0604020202020204" pitchFamily="34" charset="0"/>
              <a:buChar char="•"/>
            </a:pPr>
            <a:r>
              <a:rPr lang="en-US" sz="1800" b="0" dirty="0" err="1">
                <a:solidFill>
                  <a:schemeClr val="tx1"/>
                </a:solidFill>
                <a:latin typeface="Arial" panose="020B0604020202020204" pitchFamily="34" charset="0"/>
                <a:ea typeface="Arial" panose="020B0604020202020204" pitchFamily="34" charset="0"/>
                <a:cs typeface="Arial" panose="020B0604020202020204" pitchFamily="34" charset="0"/>
              </a:rPr>
              <a:t>SecureCare</a:t>
            </a:r>
            <a:r>
              <a:rPr lang="en-US" sz="1800" b="0" dirty="0">
                <a:solidFill>
                  <a:schemeClr val="tx1"/>
                </a:solidFill>
                <a:latin typeface="Arial" panose="020B0604020202020204" pitchFamily="34" charset="0"/>
                <a:ea typeface="Arial" panose="020B0604020202020204" pitchFamily="34" charset="0"/>
                <a:cs typeface="Arial" panose="020B0604020202020204" pitchFamily="34" charset="0"/>
              </a:rPr>
              <a:t> III: $6,793</a:t>
            </a:r>
          </a:p>
        </p:txBody>
      </p:sp>
      <p:sp>
        <p:nvSpPr>
          <p:cNvPr id="11" name="Text Placeholder 2"/>
          <p:cNvSpPr txBox="1">
            <a:spLocks/>
          </p:cNvSpPr>
          <p:nvPr/>
        </p:nvSpPr>
        <p:spPr>
          <a:xfrm>
            <a:off x="4621034" y="2339391"/>
            <a:ext cx="3986894" cy="3898482"/>
          </a:xfrm>
          <a:prstGeom prst="rect">
            <a:avLst/>
          </a:prstGeom>
        </p:spPr>
        <p:txBody>
          <a:bodyPr lIns="0" tIns="0" rIns="0" bIns="0"/>
          <a:lstStyle>
            <a:lvl1pPr marL="0" indent="0" algn="l" defTabSz="914400" rtl="0" eaLnBrk="1" latinLnBrk="0" hangingPunct="1">
              <a:lnSpc>
                <a:spcPts val="2800"/>
              </a:lnSpc>
              <a:spcBef>
                <a:spcPts val="1000"/>
              </a:spcBef>
              <a:buFont typeface="Arial" panose="020B0604020202020204" pitchFamily="34" charset="0"/>
              <a:buNone/>
              <a:defRPr sz="2400" b="0" i="0" kern="1200" spc="-100" baseline="0">
                <a:solidFill>
                  <a:schemeClr val="tx1"/>
                </a:solidFill>
                <a:latin typeface="Hurme Geometric Sans 3 SemiBold" charset="0"/>
                <a:ea typeface="Hurme Geometric Sans 3 SemiBold" charset="0"/>
                <a:cs typeface="Hurme Geometric Sans 3 SemiBold" charset="0"/>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chemeClr val="accent2"/>
                </a:solidFill>
                <a:latin typeface="Hurme Geometric Sans 3 SemiBold" charset="0"/>
                <a:ea typeface="Hurme Geometric Sans 3 SemiBold" charset="0"/>
                <a:cs typeface="Hurme Geometric Sans 3 SemiBold" charset="0"/>
              </a:defRPr>
            </a:lvl2pPr>
            <a:lvl3pPr marL="914400" indent="0" algn="l" defTabSz="914400" rtl="0" eaLnBrk="1" latinLnBrk="0" hangingPunct="1">
              <a:lnSpc>
                <a:spcPct val="90000"/>
              </a:lnSpc>
              <a:spcBef>
                <a:spcPts val="500"/>
              </a:spcBef>
              <a:buFont typeface="Arial" panose="020B0604020202020204" pitchFamily="34" charset="0"/>
              <a:buNone/>
              <a:defRPr sz="2400" b="1" i="0" kern="1200">
                <a:solidFill>
                  <a:schemeClr val="accent2"/>
                </a:solidFill>
                <a:latin typeface="Hurme Geometric Sans 3 SemiBold" charset="0"/>
                <a:ea typeface="Hurme Geometric Sans 3 SemiBold" charset="0"/>
                <a:cs typeface="Hurme Geometric Sans 3 SemiBold" charset="0"/>
              </a:defRPr>
            </a:lvl3pPr>
            <a:lvl4pPr marL="1371600" indent="0" algn="l" defTabSz="914400" rtl="0" eaLnBrk="1" latinLnBrk="0" hangingPunct="1">
              <a:lnSpc>
                <a:spcPct val="90000"/>
              </a:lnSpc>
              <a:spcBef>
                <a:spcPts val="500"/>
              </a:spcBef>
              <a:buFont typeface="Arial" panose="020B0604020202020204" pitchFamily="34" charset="0"/>
              <a:buNone/>
              <a:defRPr sz="2400" b="1" i="0" kern="1200">
                <a:solidFill>
                  <a:schemeClr val="accent2"/>
                </a:solidFill>
                <a:latin typeface="Hurme Geometric Sans 3 SemiBold" charset="0"/>
                <a:ea typeface="Hurme Geometric Sans 3 SemiBold" charset="0"/>
                <a:cs typeface="Hurme Geometric Sans 3 SemiBold" charset="0"/>
              </a:defRPr>
            </a:lvl4pPr>
            <a:lvl5pPr marL="1828800" indent="0" algn="l" defTabSz="914400" rtl="0" eaLnBrk="1" latinLnBrk="0" hangingPunct="1">
              <a:lnSpc>
                <a:spcPct val="90000"/>
              </a:lnSpc>
              <a:spcBef>
                <a:spcPts val="500"/>
              </a:spcBef>
              <a:buFont typeface="Arial" panose="020B0604020202020204" pitchFamily="34" charset="0"/>
              <a:buNone/>
              <a:defRPr sz="2400" b="1" i="0" kern="1200">
                <a:solidFill>
                  <a:schemeClr val="accent2"/>
                </a:solidFill>
                <a:latin typeface="Hurme Geometric Sans 3 SemiBold" charset="0"/>
                <a:ea typeface="Hurme Geometric Sans 3 SemiBold" charset="0"/>
                <a:cs typeface="Hurme Geometric Sans 3 SemiBol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00"/>
              </a:lnSpc>
            </a:pPr>
            <a:r>
              <a:rPr lang="en-US" sz="2000" b="1" spc="0" dirty="0">
                <a:latin typeface="Arial" panose="020B0604020202020204" pitchFamily="34" charset="0"/>
                <a:ea typeface="Arial" panose="020B0604020202020204" pitchFamily="34" charset="0"/>
                <a:cs typeface="Arial" panose="020B0604020202020204" pitchFamily="34" charset="0"/>
              </a:rPr>
              <a:t>Susan</a:t>
            </a:r>
          </a:p>
          <a:p>
            <a:pPr>
              <a:lnSpc>
                <a:spcPts val="2200"/>
              </a:lnSpc>
            </a:pPr>
            <a:r>
              <a:rPr lang="en-US" sz="1800" b="1" spc="0" dirty="0">
                <a:latin typeface="Arial" panose="020B0604020202020204" pitchFamily="34" charset="0"/>
                <a:ea typeface="Arial" panose="020B0604020202020204" pitchFamily="34" charset="0"/>
                <a:cs typeface="Arial" panose="020B0604020202020204" pitchFamily="34" charset="0"/>
              </a:rPr>
              <a:t>Total pool at age 60:</a:t>
            </a:r>
            <a:r>
              <a:rPr lang="en-US" sz="1800" spc="0" dirty="0">
                <a:latin typeface="Arial" panose="020B0604020202020204" pitchFamily="34" charset="0"/>
                <a:ea typeface="Arial" panose="020B0604020202020204" pitchFamily="34" charset="0"/>
                <a:cs typeface="Arial" panose="020B0604020202020204" pitchFamily="34" charset="0"/>
              </a:rPr>
              <a:t> $466,925</a:t>
            </a:r>
          </a:p>
          <a:p>
            <a:pPr marL="342900" indent="-342900">
              <a:buFont typeface="Arial" panose="020B0604020202020204" pitchFamily="34" charset="0"/>
              <a:buChar char="•"/>
            </a:pPr>
            <a:r>
              <a:rPr lang="en-US" sz="1800" spc="0" dirty="0">
                <a:latin typeface="Arial" panose="020B0604020202020204" pitchFamily="34" charset="0"/>
                <a:ea typeface="Arial" panose="020B0604020202020204" pitchFamily="34" charset="0"/>
                <a:cs typeface="Arial" panose="020B0604020202020204" pitchFamily="34" charset="0"/>
              </a:rPr>
              <a:t>Monthly</a:t>
            </a:r>
          </a:p>
          <a:p>
            <a:pPr marL="800100" lvl="1" indent="-342900">
              <a:buFont typeface="Arial" panose="020B0604020202020204" pitchFamily="34" charset="0"/>
              <a:buChar char="•"/>
            </a:pPr>
            <a:r>
              <a:rPr lang="en-US" sz="1800" b="0" dirty="0">
                <a:solidFill>
                  <a:schemeClr val="tx1"/>
                </a:solidFill>
                <a:latin typeface="Arial" panose="020B0604020202020204" pitchFamily="34" charset="0"/>
                <a:ea typeface="Arial" panose="020B0604020202020204" pitchFamily="34" charset="0"/>
                <a:cs typeface="Arial" panose="020B0604020202020204" pitchFamily="34" charset="0"/>
              </a:rPr>
              <a:t>ADB-CIA: $5,000</a:t>
            </a:r>
          </a:p>
          <a:p>
            <a:pPr marL="800100" lvl="1" indent="-342900">
              <a:buFont typeface="Arial" panose="020B0604020202020204" pitchFamily="34" charset="0"/>
              <a:buChar char="•"/>
            </a:pPr>
            <a:r>
              <a:rPr lang="en-US" sz="1800" b="0" dirty="0" err="1">
                <a:solidFill>
                  <a:schemeClr val="tx1"/>
                </a:solidFill>
                <a:latin typeface="Arial" panose="020B0604020202020204" pitchFamily="34" charset="0"/>
                <a:ea typeface="Arial" panose="020B0604020202020204" pitchFamily="34" charset="0"/>
                <a:cs typeface="Arial" panose="020B0604020202020204" pitchFamily="34" charset="0"/>
              </a:rPr>
              <a:t>SecureCare</a:t>
            </a:r>
            <a:r>
              <a:rPr lang="en-US" sz="1800" b="0" dirty="0">
                <a:solidFill>
                  <a:schemeClr val="tx1"/>
                </a:solidFill>
                <a:latin typeface="Arial" panose="020B0604020202020204" pitchFamily="34" charset="0"/>
                <a:ea typeface="Arial" panose="020B0604020202020204" pitchFamily="34" charset="0"/>
                <a:cs typeface="Arial" panose="020B0604020202020204" pitchFamily="34" charset="0"/>
              </a:rPr>
              <a:t> III: $2,795</a:t>
            </a:r>
          </a:p>
          <a:p>
            <a:pPr lvl="1"/>
            <a:endParaRPr lang="en-US" sz="1800" b="0" dirty="0">
              <a:solidFill>
                <a:schemeClr val="tx1"/>
              </a:solidFill>
              <a:latin typeface="Arial" panose="020B0604020202020204" pitchFamily="34" charset="0"/>
              <a:ea typeface="Arial" panose="020B0604020202020204" pitchFamily="34" charset="0"/>
              <a:cs typeface="Arial" panose="020B0604020202020204" pitchFamily="34" charset="0"/>
            </a:endParaRPr>
          </a:p>
          <a:p>
            <a:r>
              <a:rPr lang="en-US" sz="1800" b="1" spc="0" dirty="0">
                <a:latin typeface="Arial" panose="020B0604020202020204" pitchFamily="34" charset="0"/>
                <a:ea typeface="Arial" panose="020B0604020202020204" pitchFamily="34" charset="0"/>
                <a:cs typeface="Arial" panose="020B0604020202020204" pitchFamily="34" charset="0"/>
              </a:rPr>
              <a:t>Total pool at age 85:</a:t>
            </a:r>
            <a:r>
              <a:rPr lang="en-US" sz="1800" spc="0" dirty="0">
                <a:latin typeface="Arial" panose="020B0604020202020204" pitchFamily="34" charset="0"/>
                <a:ea typeface="Arial" panose="020B0604020202020204" pitchFamily="34" charset="0"/>
                <a:cs typeface="Arial" panose="020B0604020202020204" pitchFamily="34" charset="0"/>
              </a:rPr>
              <a:t> $704,192</a:t>
            </a:r>
          </a:p>
          <a:p>
            <a:pPr marL="342900" indent="-342900">
              <a:lnSpc>
                <a:spcPts val="2200"/>
              </a:lnSpc>
              <a:buFont typeface="Arial" panose="020B0604020202020204" pitchFamily="34" charset="0"/>
              <a:buChar char="•"/>
            </a:pPr>
            <a:r>
              <a:rPr lang="en-US" sz="1800" spc="0" dirty="0">
                <a:latin typeface="Arial" panose="020B0604020202020204" pitchFamily="34" charset="0"/>
                <a:ea typeface="Arial" panose="020B0604020202020204" pitchFamily="34" charset="0"/>
                <a:cs typeface="Arial" panose="020B0604020202020204" pitchFamily="34" charset="0"/>
              </a:rPr>
              <a:t>Monthly</a:t>
            </a:r>
          </a:p>
          <a:p>
            <a:pPr marL="800100" lvl="1" indent="-342900">
              <a:buFont typeface="Arial" panose="020B0604020202020204" pitchFamily="34" charset="0"/>
              <a:buChar char="•"/>
            </a:pPr>
            <a:r>
              <a:rPr lang="en-US" sz="1800" b="0" dirty="0">
                <a:solidFill>
                  <a:schemeClr val="tx1"/>
                </a:solidFill>
                <a:latin typeface="Arial" panose="020B0604020202020204" pitchFamily="34" charset="0"/>
                <a:ea typeface="Arial" panose="020B0604020202020204" pitchFamily="34" charset="0"/>
                <a:cs typeface="Arial" panose="020B0604020202020204" pitchFamily="34" charset="0"/>
              </a:rPr>
              <a:t>ADB-CIA: $5,000</a:t>
            </a:r>
          </a:p>
          <a:p>
            <a:pPr marL="800100" lvl="1" indent="-342900">
              <a:buFont typeface="Arial" panose="020B0604020202020204" pitchFamily="34" charset="0"/>
              <a:buChar char="•"/>
            </a:pPr>
            <a:r>
              <a:rPr lang="en-US" sz="1800" b="0" dirty="0" err="1">
                <a:solidFill>
                  <a:schemeClr val="tx1"/>
                </a:solidFill>
                <a:latin typeface="Arial" panose="020B0604020202020204" pitchFamily="34" charset="0"/>
                <a:ea typeface="Arial" panose="020B0604020202020204" pitchFamily="34" charset="0"/>
                <a:cs typeface="Arial" panose="020B0604020202020204" pitchFamily="34" charset="0"/>
              </a:rPr>
              <a:t>SecureCare</a:t>
            </a:r>
            <a:r>
              <a:rPr lang="en-US" sz="1800" b="0" dirty="0">
                <a:solidFill>
                  <a:schemeClr val="tx1"/>
                </a:solidFill>
                <a:latin typeface="Arial" panose="020B0604020202020204" pitchFamily="34" charset="0"/>
                <a:ea typeface="Arial" panose="020B0604020202020204" pitchFamily="34" charset="0"/>
                <a:cs typeface="Arial" panose="020B0604020202020204" pitchFamily="34" charset="0"/>
              </a:rPr>
              <a:t> III: $5,851</a:t>
            </a:r>
          </a:p>
        </p:txBody>
      </p:sp>
      <p:sp>
        <p:nvSpPr>
          <p:cNvPr id="12" name="Slide Number Placeholder 1"/>
          <p:cNvSpPr txBox="1">
            <a:spLocks/>
          </p:cNvSpPr>
          <p:nvPr/>
        </p:nvSpPr>
        <p:spPr>
          <a:xfrm>
            <a:off x="533400" y="6571198"/>
            <a:ext cx="8077200" cy="36802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Arial" panose="020B0604020202020204" pitchFamily="34" charset="0"/>
                <a:ea typeface="Arial" panose="020B0604020202020204" pitchFamily="34" charset="0"/>
                <a:cs typeface="Arial" panose="020B0604020202020204" pitchFamily="34" charset="0"/>
              </a:rPr>
              <a:t>This is a hypothetical example for illustrative purposes only.</a:t>
            </a:r>
          </a:p>
        </p:txBody>
      </p:sp>
    </p:spTree>
    <p:extLst>
      <p:ext uri="{BB962C8B-B14F-4D97-AF65-F5344CB8AC3E}">
        <p14:creationId xmlns:p14="http://schemas.microsoft.com/office/powerpoint/2010/main" val="505072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772" y="1461794"/>
            <a:ext cx="7430491" cy="671082"/>
          </a:xfrm>
        </p:spPr>
        <p:txBody>
          <a:bodyPr/>
          <a:lstStyle/>
          <a:p>
            <a:r>
              <a:rPr lang="en-US" dirty="0"/>
              <a:t>David’s potential claim scenarios</a:t>
            </a:r>
          </a:p>
        </p:txBody>
      </p:sp>
      <p:graphicFrame>
        <p:nvGraphicFramePr>
          <p:cNvPr id="10" name="Table 9"/>
          <p:cNvGraphicFramePr>
            <a:graphicFrameLocks noGrp="1"/>
          </p:cNvGraphicFramePr>
          <p:nvPr>
            <p:extLst>
              <p:ext uri="{D42A27DB-BD31-4B8C-83A1-F6EECF244321}">
                <p14:modId xmlns:p14="http://schemas.microsoft.com/office/powerpoint/2010/main" val="3374563708"/>
              </p:ext>
            </p:extLst>
          </p:nvPr>
        </p:nvGraphicFramePr>
        <p:xfrm>
          <a:off x="578772" y="2024412"/>
          <a:ext cx="7508325" cy="1341120"/>
        </p:xfrm>
        <a:graphic>
          <a:graphicData uri="http://schemas.openxmlformats.org/drawingml/2006/table">
            <a:tbl>
              <a:tblPr firstRow="1" bandRow="1">
                <a:tableStyleId>{F5AB1C69-6EDB-4FF4-983F-18BD219EF322}</a:tableStyleId>
              </a:tblPr>
              <a:tblGrid>
                <a:gridCol w="3078828">
                  <a:extLst>
                    <a:ext uri="{9D8B030D-6E8A-4147-A177-3AD203B41FA5}">
                      <a16:colId xmlns:a16="http://schemas.microsoft.com/office/drawing/2014/main" val="3976175557"/>
                    </a:ext>
                  </a:extLst>
                </a:gridCol>
                <a:gridCol w="1926722">
                  <a:extLst>
                    <a:ext uri="{9D8B030D-6E8A-4147-A177-3AD203B41FA5}">
                      <a16:colId xmlns:a16="http://schemas.microsoft.com/office/drawing/2014/main" val="3693118114"/>
                    </a:ext>
                  </a:extLst>
                </a:gridCol>
                <a:gridCol w="2502775">
                  <a:extLst>
                    <a:ext uri="{9D8B030D-6E8A-4147-A177-3AD203B41FA5}">
                      <a16:colId xmlns:a16="http://schemas.microsoft.com/office/drawing/2014/main" val="2332009884"/>
                    </a:ext>
                  </a:extLst>
                </a:gridCol>
              </a:tblGrid>
              <a:tr h="318630">
                <a:tc gridSpan="2">
                  <a:txBody>
                    <a:bodyPr/>
                    <a:lstStyle/>
                    <a:p>
                      <a:pPr algn="ctr"/>
                      <a:r>
                        <a:rPr lang="en-US" sz="1600" dirty="0"/>
                        <a:t>Informal care</a:t>
                      </a:r>
                      <a:r>
                        <a:rPr lang="en-US" sz="1600" baseline="0" dirty="0"/>
                        <a:t> – 2 years</a:t>
                      </a:r>
                      <a:endParaRPr lang="en-US" sz="1600" dirty="0"/>
                    </a:p>
                  </a:txBody>
                  <a:tcPr/>
                </a:tc>
                <a:tc hMerge="1">
                  <a:txBody>
                    <a:bodyPr/>
                    <a:lstStyle/>
                    <a:p>
                      <a:endParaRPr lang="en-US" dirty="0"/>
                    </a:p>
                  </a:txBody>
                  <a:tcPr/>
                </a:tc>
                <a:tc>
                  <a:txBody>
                    <a:bodyPr/>
                    <a:lstStyle/>
                    <a:p>
                      <a:pPr algn="ctr"/>
                      <a:r>
                        <a:rPr lang="en-US" sz="1600" dirty="0"/>
                        <a:t>Benefits</a:t>
                      </a:r>
                      <a:r>
                        <a:rPr lang="en-US" sz="1600" baseline="0" dirty="0"/>
                        <a:t> taken</a:t>
                      </a:r>
                      <a:endParaRPr lang="en-US" sz="1600" dirty="0"/>
                    </a:p>
                  </a:txBody>
                  <a:tcPr/>
                </a:tc>
                <a:extLst>
                  <a:ext uri="{0D108BD9-81ED-4DB2-BD59-A6C34878D82A}">
                    <a16:rowId xmlns:a16="http://schemas.microsoft.com/office/drawing/2014/main" val="2571881328"/>
                  </a:ext>
                </a:extLst>
              </a:tr>
              <a:tr h="318630">
                <a:tc>
                  <a:txBody>
                    <a:bodyPr/>
                    <a:lstStyle/>
                    <a:p>
                      <a:r>
                        <a:rPr lang="en-US" sz="1600" dirty="0"/>
                        <a:t>Total cost</a:t>
                      </a:r>
                    </a:p>
                  </a:txBody>
                  <a:tcPr/>
                </a:tc>
                <a:tc>
                  <a:txBody>
                    <a:bodyPr/>
                    <a:lstStyle/>
                    <a:p>
                      <a:pPr algn="ctr"/>
                      <a:r>
                        <a:rPr lang="en-US" sz="1600" dirty="0"/>
                        <a:t>$0</a:t>
                      </a:r>
                    </a:p>
                  </a:txBody>
                  <a:tcPr/>
                </a:tc>
                <a:tc>
                  <a:txBody>
                    <a:bodyPr/>
                    <a:lstStyle/>
                    <a:p>
                      <a:pPr algn="ctr"/>
                      <a:endParaRPr lang="en-US" sz="1600" dirty="0"/>
                    </a:p>
                  </a:txBody>
                  <a:tcPr/>
                </a:tc>
                <a:extLst>
                  <a:ext uri="{0D108BD9-81ED-4DB2-BD59-A6C34878D82A}">
                    <a16:rowId xmlns:a16="http://schemas.microsoft.com/office/drawing/2014/main" val="1775766591"/>
                  </a:ext>
                </a:extLst>
              </a:tr>
              <a:tr h="318630">
                <a:tc>
                  <a:txBody>
                    <a:bodyPr/>
                    <a:lstStyle/>
                    <a:p>
                      <a:r>
                        <a:rPr lang="en-US" sz="1600" dirty="0"/>
                        <a:t>ADB-CIA</a:t>
                      </a:r>
                      <a:r>
                        <a:rPr lang="en-US" sz="1600" baseline="0" dirty="0"/>
                        <a:t> benefits available</a:t>
                      </a:r>
                      <a:endParaRPr lang="en-US" sz="1600" dirty="0"/>
                    </a:p>
                  </a:txBody>
                  <a:tcPr/>
                </a:tc>
                <a:tc>
                  <a:txBody>
                    <a:bodyPr/>
                    <a:lstStyle/>
                    <a:p>
                      <a:pPr algn="ctr"/>
                      <a:r>
                        <a:rPr lang="en-US" sz="1600" dirty="0"/>
                        <a:t>$120,000</a:t>
                      </a:r>
                    </a:p>
                  </a:txBody>
                  <a:tcPr/>
                </a:tc>
                <a:tc>
                  <a:txBody>
                    <a:bodyPr/>
                    <a:lstStyle/>
                    <a:p>
                      <a:pPr algn="ctr"/>
                      <a:r>
                        <a:rPr lang="en-US" sz="1600" dirty="0"/>
                        <a:t>$0</a:t>
                      </a:r>
                    </a:p>
                  </a:txBody>
                  <a:tcPr/>
                </a:tc>
                <a:extLst>
                  <a:ext uri="{0D108BD9-81ED-4DB2-BD59-A6C34878D82A}">
                    <a16:rowId xmlns:a16="http://schemas.microsoft.com/office/drawing/2014/main" val="3200049970"/>
                  </a:ext>
                </a:extLst>
              </a:tr>
              <a:tr h="318630">
                <a:tc>
                  <a:txBody>
                    <a:bodyPr/>
                    <a:lstStyle/>
                    <a:p>
                      <a:r>
                        <a:rPr lang="en-US" sz="1600" dirty="0" err="1"/>
                        <a:t>SecureCare</a:t>
                      </a:r>
                      <a:r>
                        <a:rPr lang="en-US" sz="1600" dirty="0"/>
                        <a:t> III benefits available</a:t>
                      </a:r>
                    </a:p>
                  </a:txBody>
                  <a:tcPr/>
                </a:tc>
                <a:tc>
                  <a:txBody>
                    <a:bodyPr/>
                    <a:lstStyle/>
                    <a:p>
                      <a:pPr algn="ctr"/>
                      <a:r>
                        <a:rPr lang="en-US" sz="1600" dirty="0">
                          <a:solidFill>
                            <a:schemeClr val="tx1"/>
                          </a:solidFill>
                        </a:rPr>
                        <a:t>$165,486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$165,486</a:t>
                      </a:r>
                    </a:p>
                  </a:txBody>
                  <a:tcPr/>
                </a:tc>
                <a:extLst>
                  <a:ext uri="{0D108BD9-81ED-4DB2-BD59-A6C34878D82A}">
                    <a16:rowId xmlns:a16="http://schemas.microsoft.com/office/drawing/2014/main" val="360539095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839295945"/>
              </p:ext>
            </p:extLst>
          </p:nvPr>
        </p:nvGraphicFramePr>
        <p:xfrm>
          <a:off x="578771" y="3342163"/>
          <a:ext cx="7508325" cy="1343664"/>
        </p:xfrm>
        <a:graphic>
          <a:graphicData uri="http://schemas.openxmlformats.org/drawingml/2006/table">
            <a:tbl>
              <a:tblPr firstRow="1" bandRow="1">
                <a:tableStyleId>{5C22544A-7EE6-4342-B048-85BDC9FD1C3A}</a:tableStyleId>
              </a:tblPr>
              <a:tblGrid>
                <a:gridCol w="3078828">
                  <a:extLst>
                    <a:ext uri="{9D8B030D-6E8A-4147-A177-3AD203B41FA5}">
                      <a16:colId xmlns:a16="http://schemas.microsoft.com/office/drawing/2014/main" val="3976175557"/>
                    </a:ext>
                  </a:extLst>
                </a:gridCol>
                <a:gridCol w="1926722">
                  <a:extLst>
                    <a:ext uri="{9D8B030D-6E8A-4147-A177-3AD203B41FA5}">
                      <a16:colId xmlns:a16="http://schemas.microsoft.com/office/drawing/2014/main" val="3693118114"/>
                    </a:ext>
                  </a:extLst>
                </a:gridCol>
                <a:gridCol w="2502775">
                  <a:extLst>
                    <a:ext uri="{9D8B030D-6E8A-4147-A177-3AD203B41FA5}">
                      <a16:colId xmlns:a16="http://schemas.microsoft.com/office/drawing/2014/main" val="2332009884"/>
                    </a:ext>
                  </a:extLst>
                </a:gridCol>
              </a:tblGrid>
              <a:tr h="321484">
                <a:tc gridSpan="2">
                  <a:txBody>
                    <a:bodyPr/>
                    <a:lstStyle/>
                    <a:p>
                      <a:pPr algn="ctr"/>
                      <a:r>
                        <a:rPr lang="en-US" sz="1600" dirty="0"/>
                        <a:t>Home health aide</a:t>
                      </a:r>
                      <a:r>
                        <a:rPr lang="en-US" sz="1600" baseline="30000" dirty="0"/>
                        <a:t>1</a:t>
                      </a:r>
                      <a:r>
                        <a:rPr lang="en-US" sz="1600" baseline="0" dirty="0"/>
                        <a:t> </a:t>
                      </a:r>
                      <a:r>
                        <a:rPr lang="en-US" sz="1600" dirty="0"/>
                        <a:t> </a:t>
                      </a:r>
                      <a:r>
                        <a:rPr lang="en-US" sz="1600" baseline="0" dirty="0"/>
                        <a:t> – 2 years</a:t>
                      </a:r>
                      <a:endParaRPr lang="en-US" sz="1600" dirty="0"/>
                    </a:p>
                  </a:txBody>
                  <a:tcPr/>
                </a:tc>
                <a:tc hMerge="1">
                  <a:txBody>
                    <a:bodyPr/>
                    <a:lstStyle/>
                    <a:p>
                      <a:endParaRPr lang="en-US" dirty="0"/>
                    </a:p>
                  </a:txBody>
                  <a:tcPr/>
                </a:tc>
                <a:tc>
                  <a:txBody>
                    <a:bodyPr/>
                    <a:lstStyle/>
                    <a:p>
                      <a:pPr algn="ctr"/>
                      <a:r>
                        <a:rPr lang="en-US" sz="1600" dirty="0"/>
                        <a:t>Benefits</a:t>
                      </a:r>
                      <a:r>
                        <a:rPr lang="en-US" sz="1600" baseline="0" dirty="0"/>
                        <a:t> taken</a:t>
                      </a:r>
                      <a:endParaRPr lang="en-US" sz="1600" dirty="0"/>
                    </a:p>
                  </a:txBody>
                  <a:tcPr/>
                </a:tc>
                <a:extLst>
                  <a:ext uri="{0D108BD9-81ED-4DB2-BD59-A6C34878D82A}">
                    <a16:rowId xmlns:a16="http://schemas.microsoft.com/office/drawing/2014/main" val="2571881328"/>
                  </a:ext>
                </a:extLst>
              </a:tr>
              <a:tr h="336128">
                <a:tc>
                  <a:txBody>
                    <a:bodyPr/>
                    <a:lstStyle/>
                    <a:p>
                      <a:r>
                        <a:rPr lang="en-US" sz="1600" dirty="0"/>
                        <a:t>Total cost</a:t>
                      </a:r>
                    </a:p>
                  </a:txBody>
                  <a:tcPr/>
                </a:tc>
                <a:tc>
                  <a:txBody>
                    <a:bodyPr/>
                    <a:lstStyle/>
                    <a:p>
                      <a:pPr algn="ctr"/>
                      <a:r>
                        <a:rPr lang="en-US" sz="1600" dirty="0"/>
                        <a:t>$119,121</a:t>
                      </a:r>
                      <a:r>
                        <a:rPr lang="en-US" sz="1600" baseline="0" dirty="0"/>
                        <a:t> </a:t>
                      </a:r>
                      <a:endParaRPr lang="en-US" sz="1600" dirty="0"/>
                    </a:p>
                  </a:txBody>
                  <a:tcPr/>
                </a:tc>
                <a:tc>
                  <a:txBody>
                    <a:bodyPr/>
                    <a:lstStyle/>
                    <a:p>
                      <a:pPr algn="ctr"/>
                      <a:endParaRPr lang="en-US" sz="1600" dirty="0"/>
                    </a:p>
                  </a:txBody>
                  <a:tcPr/>
                </a:tc>
                <a:extLst>
                  <a:ext uri="{0D108BD9-81ED-4DB2-BD59-A6C34878D82A}">
                    <a16:rowId xmlns:a16="http://schemas.microsoft.com/office/drawing/2014/main" val="1775766591"/>
                  </a:ext>
                </a:extLst>
              </a:tr>
              <a:tr h="336128">
                <a:tc>
                  <a:txBody>
                    <a:bodyPr/>
                    <a:lstStyle/>
                    <a:p>
                      <a:r>
                        <a:rPr lang="en-US" sz="1600" dirty="0"/>
                        <a:t>ADB-CIA</a:t>
                      </a:r>
                      <a:r>
                        <a:rPr lang="en-US" sz="1600" baseline="0" dirty="0"/>
                        <a:t> benefits available</a:t>
                      </a:r>
                      <a:endParaRPr lang="en-US" sz="1600" dirty="0"/>
                    </a:p>
                  </a:txBody>
                  <a:tcPr/>
                </a:tc>
                <a:tc>
                  <a:txBody>
                    <a:bodyPr/>
                    <a:lstStyle/>
                    <a:p>
                      <a:pPr algn="ctr"/>
                      <a:r>
                        <a:rPr lang="en-US" sz="1600" dirty="0"/>
                        <a:t>$120,000</a:t>
                      </a:r>
                    </a:p>
                  </a:txBody>
                  <a:tcPr/>
                </a:tc>
                <a:tc>
                  <a:txBody>
                    <a:bodyPr/>
                    <a:lstStyle/>
                    <a:p>
                      <a:pPr algn="ctr"/>
                      <a:r>
                        <a:rPr lang="en-US" sz="1600" dirty="0"/>
                        <a:t>$0</a:t>
                      </a:r>
                    </a:p>
                  </a:txBody>
                  <a:tcPr/>
                </a:tc>
                <a:extLst>
                  <a:ext uri="{0D108BD9-81ED-4DB2-BD59-A6C34878D82A}">
                    <a16:rowId xmlns:a16="http://schemas.microsoft.com/office/drawing/2014/main" val="3200049970"/>
                  </a:ext>
                </a:extLst>
              </a:tr>
              <a:tr h="336128">
                <a:tc>
                  <a:txBody>
                    <a:bodyPr/>
                    <a:lstStyle/>
                    <a:p>
                      <a:r>
                        <a:rPr lang="en-US" sz="1600" dirty="0" err="1"/>
                        <a:t>SecureCare</a:t>
                      </a:r>
                      <a:r>
                        <a:rPr lang="en-US" sz="1600" dirty="0"/>
                        <a:t> III benefits available</a:t>
                      </a:r>
                    </a:p>
                  </a:txBody>
                  <a:tcPr/>
                </a:tc>
                <a:tc>
                  <a:txBody>
                    <a:bodyPr/>
                    <a:lstStyle/>
                    <a:p>
                      <a:pPr algn="ctr"/>
                      <a:r>
                        <a:rPr lang="en-US" sz="1600" dirty="0">
                          <a:solidFill>
                            <a:schemeClr val="tx1"/>
                          </a:solidFill>
                        </a:rPr>
                        <a:t>$175,564</a:t>
                      </a:r>
                    </a:p>
                  </a:txBody>
                  <a:tcPr/>
                </a:tc>
                <a:tc>
                  <a:txBody>
                    <a:bodyPr/>
                    <a:lstStyle/>
                    <a:p>
                      <a:pPr algn="ctr"/>
                      <a:r>
                        <a:rPr lang="en-US" sz="1600" dirty="0">
                          <a:solidFill>
                            <a:schemeClr val="tx1"/>
                          </a:solidFill>
                        </a:rPr>
                        <a:t>$175,564</a:t>
                      </a:r>
                    </a:p>
                  </a:txBody>
                  <a:tcPr/>
                </a:tc>
                <a:extLst>
                  <a:ext uri="{0D108BD9-81ED-4DB2-BD59-A6C34878D82A}">
                    <a16:rowId xmlns:a16="http://schemas.microsoft.com/office/drawing/2014/main" val="3605390958"/>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58904385"/>
              </p:ext>
            </p:extLst>
          </p:nvPr>
        </p:nvGraphicFramePr>
        <p:xfrm>
          <a:off x="578772" y="4695884"/>
          <a:ext cx="7508325" cy="1341120"/>
        </p:xfrm>
        <a:graphic>
          <a:graphicData uri="http://schemas.openxmlformats.org/drawingml/2006/table">
            <a:tbl>
              <a:tblPr firstRow="1" bandRow="1">
                <a:tableStyleId>{7DF18680-E054-41AD-8BC1-D1AEF772440D}</a:tableStyleId>
              </a:tblPr>
              <a:tblGrid>
                <a:gridCol w="3078828">
                  <a:extLst>
                    <a:ext uri="{9D8B030D-6E8A-4147-A177-3AD203B41FA5}">
                      <a16:colId xmlns:a16="http://schemas.microsoft.com/office/drawing/2014/main" val="3976175557"/>
                    </a:ext>
                  </a:extLst>
                </a:gridCol>
                <a:gridCol w="1926722">
                  <a:extLst>
                    <a:ext uri="{9D8B030D-6E8A-4147-A177-3AD203B41FA5}">
                      <a16:colId xmlns:a16="http://schemas.microsoft.com/office/drawing/2014/main" val="3693118114"/>
                    </a:ext>
                  </a:extLst>
                </a:gridCol>
                <a:gridCol w="2502775">
                  <a:extLst>
                    <a:ext uri="{9D8B030D-6E8A-4147-A177-3AD203B41FA5}">
                      <a16:colId xmlns:a16="http://schemas.microsoft.com/office/drawing/2014/main" val="2332009884"/>
                    </a:ext>
                  </a:extLst>
                </a:gridCol>
              </a:tblGrid>
              <a:tr h="289040">
                <a:tc gridSpan="2">
                  <a:txBody>
                    <a:bodyPr/>
                    <a:lstStyle/>
                    <a:p>
                      <a:pPr algn="ctr"/>
                      <a:r>
                        <a:rPr lang="en-US" sz="1600" dirty="0"/>
                        <a:t>Assisted living</a:t>
                      </a:r>
                      <a:r>
                        <a:rPr lang="en-US" sz="1600" baseline="0" dirty="0"/>
                        <a:t> facility</a:t>
                      </a:r>
                      <a:r>
                        <a:rPr lang="en-US" sz="1600" baseline="30000" dirty="0"/>
                        <a:t>1</a:t>
                      </a:r>
                      <a:r>
                        <a:rPr lang="en-US" sz="1600" baseline="0" dirty="0"/>
                        <a:t> – 2 years</a:t>
                      </a:r>
                      <a:endParaRPr lang="en-US" sz="1600" dirty="0"/>
                    </a:p>
                  </a:txBody>
                  <a:tcPr/>
                </a:tc>
                <a:tc hMerge="1">
                  <a:txBody>
                    <a:bodyPr/>
                    <a:lstStyle/>
                    <a:p>
                      <a:endParaRPr lang="en-US" dirty="0"/>
                    </a:p>
                  </a:txBody>
                  <a:tcPr/>
                </a:tc>
                <a:tc>
                  <a:txBody>
                    <a:bodyPr/>
                    <a:lstStyle/>
                    <a:p>
                      <a:pPr algn="ctr"/>
                      <a:r>
                        <a:rPr lang="en-US" sz="1600" dirty="0"/>
                        <a:t>Benefits</a:t>
                      </a:r>
                      <a:r>
                        <a:rPr lang="en-US" sz="1600" baseline="0" dirty="0"/>
                        <a:t> taken</a:t>
                      </a:r>
                      <a:endParaRPr lang="en-US" sz="1600" dirty="0"/>
                    </a:p>
                  </a:txBody>
                  <a:tcPr/>
                </a:tc>
                <a:extLst>
                  <a:ext uri="{0D108BD9-81ED-4DB2-BD59-A6C34878D82A}">
                    <a16:rowId xmlns:a16="http://schemas.microsoft.com/office/drawing/2014/main" val="2571881328"/>
                  </a:ext>
                </a:extLst>
              </a:tr>
              <a:tr h="289040">
                <a:tc>
                  <a:txBody>
                    <a:bodyPr/>
                    <a:lstStyle/>
                    <a:p>
                      <a:r>
                        <a:rPr lang="en-US" sz="1600" dirty="0"/>
                        <a:t>Total cost</a:t>
                      </a:r>
                    </a:p>
                  </a:txBody>
                  <a:tcPr/>
                </a:tc>
                <a:tc>
                  <a:txBody>
                    <a:bodyPr/>
                    <a:lstStyle/>
                    <a:p>
                      <a:pPr algn="ctr"/>
                      <a:r>
                        <a:rPr lang="en-US" sz="1600" dirty="0"/>
                        <a:t>$223,511</a:t>
                      </a:r>
                    </a:p>
                  </a:txBody>
                  <a:tcPr/>
                </a:tc>
                <a:tc>
                  <a:txBody>
                    <a:bodyPr/>
                    <a:lstStyle/>
                    <a:p>
                      <a:pPr algn="ctr"/>
                      <a:endParaRPr lang="en-US" sz="1600" dirty="0"/>
                    </a:p>
                  </a:txBody>
                  <a:tcPr/>
                </a:tc>
                <a:extLst>
                  <a:ext uri="{0D108BD9-81ED-4DB2-BD59-A6C34878D82A}">
                    <a16:rowId xmlns:a16="http://schemas.microsoft.com/office/drawing/2014/main" val="1775766591"/>
                  </a:ext>
                </a:extLst>
              </a:tr>
              <a:tr h="289040">
                <a:tc>
                  <a:txBody>
                    <a:bodyPr/>
                    <a:lstStyle/>
                    <a:p>
                      <a:r>
                        <a:rPr lang="en-US" sz="1600" dirty="0"/>
                        <a:t>ADB-CIA</a:t>
                      </a:r>
                      <a:r>
                        <a:rPr lang="en-US" sz="1600" baseline="0" dirty="0"/>
                        <a:t> benefits available</a:t>
                      </a:r>
                      <a:endParaRPr lang="en-US" sz="1600" dirty="0"/>
                    </a:p>
                  </a:txBody>
                  <a:tcPr/>
                </a:tc>
                <a:tc>
                  <a:txBody>
                    <a:bodyPr/>
                    <a:lstStyle/>
                    <a:p>
                      <a:pPr algn="ctr"/>
                      <a:r>
                        <a:rPr lang="en-US" sz="1600" dirty="0"/>
                        <a:t>$120,000</a:t>
                      </a:r>
                    </a:p>
                  </a:txBody>
                  <a:tcPr/>
                </a:tc>
                <a:tc>
                  <a:txBody>
                    <a:bodyPr/>
                    <a:lstStyle/>
                    <a:p>
                      <a:pPr algn="ctr"/>
                      <a:r>
                        <a:rPr lang="en-US" sz="1600" dirty="0">
                          <a:solidFill>
                            <a:schemeClr val="tx1"/>
                          </a:solidFill>
                        </a:rPr>
                        <a:t>$37,255</a:t>
                      </a:r>
                    </a:p>
                  </a:txBody>
                  <a:tcPr/>
                </a:tc>
                <a:extLst>
                  <a:ext uri="{0D108BD9-81ED-4DB2-BD59-A6C34878D82A}">
                    <a16:rowId xmlns:a16="http://schemas.microsoft.com/office/drawing/2014/main" val="3200049970"/>
                  </a:ext>
                </a:extLst>
              </a:tr>
              <a:tr h="289040">
                <a:tc>
                  <a:txBody>
                    <a:bodyPr/>
                    <a:lstStyle/>
                    <a:p>
                      <a:r>
                        <a:rPr lang="en-US" sz="1600" dirty="0" err="1"/>
                        <a:t>SecureCare</a:t>
                      </a:r>
                      <a:r>
                        <a:rPr lang="en-US" sz="1600" dirty="0"/>
                        <a:t> III benefits available</a:t>
                      </a:r>
                    </a:p>
                  </a:txBody>
                  <a:tcPr/>
                </a:tc>
                <a:tc>
                  <a:txBody>
                    <a:bodyPr/>
                    <a:lstStyle/>
                    <a:p>
                      <a:pPr algn="ctr"/>
                      <a:r>
                        <a:rPr lang="en-US" sz="1600" dirty="0">
                          <a:solidFill>
                            <a:schemeClr val="tx1"/>
                          </a:solidFill>
                        </a:rPr>
                        <a:t>$186,256</a:t>
                      </a:r>
                    </a:p>
                  </a:txBody>
                  <a:tcPr/>
                </a:tc>
                <a:tc>
                  <a:txBody>
                    <a:bodyPr/>
                    <a:lstStyle/>
                    <a:p>
                      <a:pPr algn="ctr"/>
                      <a:r>
                        <a:rPr lang="en-US" sz="1600" dirty="0">
                          <a:solidFill>
                            <a:schemeClr val="tx1"/>
                          </a:solidFill>
                        </a:rPr>
                        <a:t>$186,256</a:t>
                      </a:r>
                    </a:p>
                  </a:txBody>
                  <a:tcPr/>
                </a:tc>
                <a:extLst>
                  <a:ext uri="{0D108BD9-81ED-4DB2-BD59-A6C34878D82A}">
                    <a16:rowId xmlns:a16="http://schemas.microsoft.com/office/drawing/2014/main" val="3605390958"/>
                  </a:ext>
                </a:extLst>
              </a:tr>
            </a:tbl>
          </a:graphicData>
        </a:graphic>
      </p:graphicFrame>
      <p:sp>
        <p:nvSpPr>
          <p:cNvPr id="15" name="TextBox 14"/>
          <p:cNvSpPr txBox="1"/>
          <p:nvPr/>
        </p:nvSpPr>
        <p:spPr>
          <a:xfrm>
            <a:off x="168812" y="6088559"/>
            <a:ext cx="9284677" cy="600164"/>
          </a:xfrm>
          <a:prstGeom prst="rect">
            <a:avLst/>
          </a:prstGeom>
          <a:noFill/>
        </p:spPr>
        <p:txBody>
          <a:bodyPr wrap="square" rtlCol="0">
            <a:spAutoFit/>
          </a:bodyPr>
          <a:lstStyle/>
          <a:p>
            <a:r>
              <a:rPr lang="en-US" sz="1100" dirty="0"/>
              <a:t>National median cost of care in 2022. LTCnews.com. </a:t>
            </a:r>
            <a:r>
              <a:rPr lang="en-US" sz="1100" u="sng" dirty="0">
                <a:hlinkClick r:id="rId3"/>
              </a:rPr>
              <a:t>https://www.ltcnews.com/resources/states/</a:t>
            </a:r>
            <a:r>
              <a:rPr lang="en-US" sz="1100" dirty="0"/>
              <a:t>.</a:t>
            </a:r>
          </a:p>
          <a:p>
            <a:r>
              <a:rPr lang="en-US" sz="1100" baseline="30000" dirty="0"/>
              <a:t>1</a:t>
            </a:r>
            <a:r>
              <a:rPr lang="en-US" sz="1100" dirty="0"/>
              <a:t>20 hours per week</a:t>
            </a:r>
          </a:p>
          <a:p>
            <a:r>
              <a:rPr lang="en-US" sz="1100" dirty="0"/>
              <a:t>This is a hypothetical example for illustrative purposes only.</a:t>
            </a:r>
          </a:p>
        </p:txBody>
      </p:sp>
    </p:spTree>
    <p:extLst>
      <p:ext uri="{BB962C8B-B14F-4D97-AF65-F5344CB8AC3E}">
        <p14:creationId xmlns:p14="http://schemas.microsoft.com/office/powerpoint/2010/main" val="2652432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David’s outcome</a:t>
            </a:r>
          </a:p>
        </p:txBody>
      </p:sp>
      <p:sp>
        <p:nvSpPr>
          <p:cNvPr id="3" name="Text Placeholder 2"/>
          <p:cNvSpPr>
            <a:spLocks noGrp="1"/>
          </p:cNvSpPr>
          <p:nvPr>
            <p:ph type="body" sz="quarter" idx="10"/>
          </p:nvPr>
        </p:nvSpPr>
        <p:spPr>
          <a:xfrm>
            <a:off x="663632" y="2078182"/>
            <a:ext cx="8184946" cy="3847605"/>
          </a:xfrm>
        </p:spPr>
        <p:txBody>
          <a:bodyPr/>
          <a:lstStyle/>
          <a:p>
            <a:pPr marL="342900" indent="-342900">
              <a:buFont typeface="Arial" panose="020B0604020202020204" pitchFamily="34" charset="0"/>
              <a:buChar char="•"/>
            </a:pPr>
            <a:r>
              <a:rPr lang="en-US" sz="2200" dirty="0"/>
              <a:t>Total benefits received: $564,561</a:t>
            </a:r>
          </a:p>
          <a:p>
            <a:pPr marL="342900" indent="-342900">
              <a:buFont typeface="Arial" panose="020B0604020202020204" pitchFamily="34" charset="0"/>
              <a:buChar char="•"/>
            </a:pPr>
            <a:r>
              <a:rPr lang="en-US" sz="2200" dirty="0"/>
              <a:t>Total cost of care: $342,632</a:t>
            </a:r>
          </a:p>
          <a:p>
            <a:pPr marL="342900" indent="-342900">
              <a:buFont typeface="Arial" panose="020B0604020202020204" pitchFamily="34" charset="0"/>
              <a:buChar char="•"/>
            </a:pPr>
            <a:r>
              <a:rPr lang="en-US" sz="2200" dirty="0"/>
              <a:t>Net: $221,929</a:t>
            </a:r>
          </a:p>
          <a:p>
            <a:pPr marL="342900" indent="-342900">
              <a:buFont typeface="Arial" panose="020B0604020202020204" pitchFamily="34" charset="0"/>
              <a:buChar char="•"/>
            </a:pPr>
            <a:r>
              <a:rPr lang="en-US" sz="2200" dirty="0"/>
              <a:t>Leverage created: 11X</a:t>
            </a:r>
          </a:p>
          <a:p>
            <a:pPr marL="342900" indent="-342900">
              <a:buFont typeface="Arial" panose="020B0604020202020204" pitchFamily="34" charset="0"/>
              <a:buChar char="•"/>
            </a:pPr>
            <a:endParaRPr lang="en-US" sz="2200" dirty="0"/>
          </a:p>
          <a:p>
            <a:r>
              <a:rPr lang="en-US" sz="2200" dirty="0"/>
              <a:t>Remaining benefits</a:t>
            </a:r>
          </a:p>
          <a:p>
            <a:pPr marL="342900" indent="-342900">
              <a:buFont typeface="Arial" panose="020B0604020202020204" pitchFamily="34" charset="0"/>
              <a:buChar char="•"/>
            </a:pPr>
            <a:r>
              <a:rPr lang="en-US" sz="2200" dirty="0" err="1"/>
              <a:t>SecureCare</a:t>
            </a:r>
            <a:r>
              <a:rPr lang="en-US" sz="2200" dirty="0"/>
              <a:t> III minimum death benefit: $7,787</a:t>
            </a:r>
          </a:p>
          <a:p>
            <a:pPr marL="342900" indent="-342900">
              <a:buFont typeface="Arial" panose="020B0604020202020204" pitchFamily="34" charset="0"/>
              <a:buChar char="•"/>
            </a:pPr>
            <a:r>
              <a:rPr lang="en-US" sz="2200" dirty="0"/>
              <a:t>Eclipse Protector II Death Benefit/ADB-CIA pool: $212,745 </a:t>
            </a:r>
          </a:p>
          <a:p>
            <a:endParaRPr lang="en-US" dirty="0"/>
          </a:p>
          <a:p>
            <a:endParaRPr lang="en-US" dirty="0"/>
          </a:p>
        </p:txBody>
      </p:sp>
      <p:sp>
        <p:nvSpPr>
          <p:cNvPr id="4" name="Slide Number Placeholder 1"/>
          <p:cNvSpPr txBox="1">
            <a:spLocks/>
          </p:cNvSpPr>
          <p:nvPr/>
        </p:nvSpPr>
        <p:spPr>
          <a:xfrm>
            <a:off x="533400" y="6571198"/>
            <a:ext cx="8077200" cy="36802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Arial" panose="020B0604020202020204" pitchFamily="34" charset="0"/>
                <a:ea typeface="Arial" panose="020B0604020202020204" pitchFamily="34" charset="0"/>
                <a:cs typeface="Arial" panose="020B0604020202020204" pitchFamily="34" charset="0"/>
              </a:rPr>
              <a:t>This is a hypothetical example for illustrative purposes only.</a:t>
            </a:r>
          </a:p>
        </p:txBody>
      </p:sp>
    </p:spTree>
    <p:extLst>
      <p:ext uri="{BB962C8B-B14F-4D97-AF65-F5344CB8AC3E}">
        <p14:creationId xmlns:p14="http://schemas.microsoft.com/office/powerpoint/2010/main" val="3064040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cash indemnity</a:t>
            </a:r>
          </a:p>
        </p:txBody>
      </p:sp>
      <p:graphicFrame>
        <p:nvGraphicFramePr>
          <p:cNvPr id="4" name="Table 3"/>
          <p:cNvGraphicFramePr>
            <a:graphicFrameLocks noGrp="1"/>
          </p:cNvGraphicFramePr>
          <p:nvPr/>
        </p:nvGraphicFramePr>
        <p:xfrm>
          <a:off x="522386" y="2155283"/>
          <a:ext cx="8019447" cy="4003406"/>
        </p:xfrm>
        <a:graphic>
          <a:graphicData uri="http://schemas.openxmlformats.org/drawingml/2006/table">
            <a:tbl>
              <a:tblPr firstRow="1" bandRow="1">
                <a:tableStyleId>{5C22544A-7EE6-4342-B048-85BDC9FD1C3A}</a:tableStyleId>
              </a:tblPr>
              <a:tblGrid>
                <a:gridCol w="2075848">
                  <a:extLst>
                    <a:ext uri="{9D8B030D-6E8A-4147-A177-3AD203B41FA5}">
                      <a16:colId xmlns:a16="http://schemas.microsoft.com/office/drawing/2014/main" val="3727383104"/>
                    </a:ext>
                  </a:extLst>
                </a:gridCol>
                <a:gridCol w="2888166">
                  <a:extLst>
                    <a:ext uri="{9D8B030D-6E8A-4147-A177-3AD203B41FA5}">
                      <a16:colId xmlns:a16="http://schemas.microsoft.com/office/drawing/2014/main" val="2939017906"/>
                    </a:ext>
                  </a:extLst>
                </a:gridCol>
                <a:gridCol w="3055433">
                  <a:extLst>
                    <a:ext uri="{9D8B030D-6E8A-4147-A177-3AD203B41FA5}">
                      <a16:colId xmlns:a16="http://schemas.microsoft.com/office/drawing/2014/main" val="260421373"/>
                    </a:ext>
                  </a:extLst>
                </a:gridCol>
              </a:tblGrid>
              <a:tr h="552722">
                <a:tc>
                  <a:txBody>
                    <a:bodyPr/>
                    <a:lstStyle/>
                    <a:p>
                      <a:pPr algn="ctr"/>
                      <a:endParaRPr lang="en-US" sz="1500" dirty="0">
                        <a:solidFill>
                          <a:srgbClr val="95C93C"/>
                        </a:solidFill>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Reimbursement</a:t>
                      </a:r>
                    </a:p>
                  </a:txBody>
                  <a:tcPr/>
                </a:tc>
                <a:tc>
                  <a:txBody>
                    <a:bodyPr/>
                    <a:lstStyle/>
                    <a:p>
                      <a:pPr algn="ctr"/>
                      <a:r>
                        <a:rPr lang="en-US" sz="1600" dirty="0">
                          <a:latin typeface="Arial" panose="020B0604020202020204" pitchFamily="34" charset="0"/>
                          <a:cs typeface="Arial" panose="020B0604020202020204" pitchFamily="34" charset="0"/>
                        </a:rPr>
                        <a:t>Cash</a:t>
                      </a:r>
                      <a:r>
                        <a:rPr lang="en-US" sz="1600" baseline="0" dirty="0">
                          <a:latin typeface="Arial" panose="020B0604020202020204" pitchFamily="34" charset="0"/>
                          <a:cs typeface="Arial" panose="020B0604020202020204" pitchFamily="34" charset="0"/>
                        </a:rPr>
                        <a:t> Indemnity</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65707191"/>
                  </a:ext>
                </a:extLst>
              </a:tr>
              <a:tr h="626210">
                <a:tc>
                  <a:txBody>
                    <a:bodyPr/>
                    <a:lstStyle/>
                    <a:p>
                      <a:pPr algn="ctr"/>
                      <a:r>
                        <a:rPr lang="en-US" sz="1500" dirty="0">
                          <a:latin typeface="Arial" panose="020B0604020202020204" pitchFamily="34" charset="0"/>
                          <a:cs typeface="Arial" panose="020B0604020202020204" pitchFamily="34" charset="0"/>
                        </a:rPr>
                        <a:t>Eligibility</a:t>
                      </a:r>
                      <a:r>
                        <a:rPr lang="en-US" sz="1500" baseline="0" dirty="0">
                          <a:latin typeface="Arial" panose="020B0604020202020204" pitchFamily="34" charset="0"/>
                          <a:cs typeface="Arial" panose="020B0604020202020204" pitchFamily="34" charset="0"/>
                        </a:rPr>
                        <a:t> requirements</a:t>
                      </a:r>
                      <a:endParaRPr lang="en-US" sz="1500" dirty="0">
                        <a:latin typeface="Arial" panose="020B0604020202020204" pitchFamily="34" charset="0"/>
                        <a:cs typeface="Arial" panose="020B0604020202020204" pitchFamily="34"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latin typeface="Arial" panose="020B0604020202020204" pitchFamily="34" charset="0"/>
                          <a:cs typeface="Arial" panose="020B0604020202020204" pitchFamily="34" charset="0"/>
                        </a:rPr>
                        <a:t>The insured is certified as being chronically</a:t>
                      </a:r>
                      <a:r>
                        <a:rPr lang="en-US" sz="1500" baseline="0" dirty="0">
                          <a:latin typeface="Arial" panose="020B0604020202020204" pitchFamily="34" charset="0"/>
                          <a:cs typeface="Arial" panose="020B0604020202020204" pitchFamily="34" charset="0"/>
                        </a:rPr>
                        <a:t> ill, has a plan of care and has satisfied the elimination period</a:t>
                      </a:r>
                      <a:endParaRPr lang="en-US" sz="1500" dirty="0">
                        <a:latin typeface="Arial" panose="020B0604020202020204" pitchFamily="34" charset="0"/>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2989758088"/>
                  </a:ext>
                </a:extLst>
              </a:tr>
              <a:tr h="941790">
                <a:tc>
                  <a:txBody>
                    <a:bodyPr/>
                    <a:lstStyle/>
                    <a:p>
                      <a:pPr algn="ctr"/>
                      <a:r>
                        <a:rPr lang="en-US" sz="1500" dirty="0">
                          <a:latin typeface="Arial" panose="020B0604020202020204" pitchFamily="34" charset="0"/>
                          <a:cs typeface="Arial" panose="020B0604020202020204" pitchFamily="34" charset="0"/>
                        </a:rPr>
                        <a:t>Monthly</a:t>
                      </a:r>
                      <a:r>
                        <a:rPr lang="en-US" sz="1500" baseline="0" dirty="0">
                          <a:latin typeface="Arial" panose="020B0604020202020204" pitchFamily="34" charset="0"/>
                          <a:cs typeface="Arial" panose="020B0604020202020204" pitchFamily="34" charset="0"/>
                        </a:rPr>
                        <a:t> long-term care benefit</a:t>
                      </a:r>
                      <a:endParaRPr lang="en-US" sz="15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latin typeface="Arial" panose="020B0604020202020204" pitchFamily="34" charset="0"/>
                          <a:cs typeface="Arial" panose="020B0604020202020204" pitchFamily="34" charset="0"/>
                        </a:rPr>
                        <a:t>Only qualified</a:t>
                      </a:r>
                      <a:r>
                        <a:rPr lang="en-US" sz="1500" baseline="0" dirty="0">
                          <a:latin typeface="Arial" panose="020B0604020202020204" pitchFamily="34" charset="0"/>
                          <a:cs typeface="Arial" panose="020B0604020202020204" pitchFamily="34" charset="0"/>
                        </a:rPr>
                        <a:t> expenses incurred are reimbursed, not to exceed the monthly maximum</a:t>
                      </a:r>
                      <a:endParaRPr lang="en-US" sz="1500" dirty="0">
                        <a:latin typeface="Arial" panose="020B0604020202020204" pitchFamily="34" charset="0"/>
                        <a:cs typeface="Arial" panose="020B0604020202020204" pitchFamily="34" charset="0"/>
                      </a:endParaRPr>
                    </a:p>
                  </a:txBody>
                  <a:tcPr/>
                </a:tc>
                <a:tc>
                  <a:txBody>
                    <a:bodyPr/>
                    <a:lstStyle/>
                    <a:p>
                      <a:pPr algn="ctr"/>
                      <a:r>
                        <a:rPr lang="en-US" sz="1500" dirty="0">
                          <a:latin typeface="Arial" panose="020B0604020202020204" pitchFamily="34" charset="0"/>
                          <a:cs typeface="Arial" panose="020B0604020202020204" pitchFamily="34" charset="0"/>
                        </a:rPr>
                        <a:t>Up to 100% of the monthly maximum is paid</a:t>
                      </a:r>
                      <a:r>
                        <a:rPr lang="en-US" sz="1500" baseline="0" dirty="0">
                          <a:latin typeface="Arial" panose="020B0604020202020204" pitchFamily="34" charset="0"/>
                          <a:cs typeface="Arial" panose="020B0604020202020204" pitchFamily="34" charset="0"/>
                        </a:rPr>
                        <a:t> as a cash benefit</a:t>
                      </a:r>
                      <a:endParaRPr lang="en-US" sz="15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41628266"/>
                  </a:ext>
                </a:extLst>
              </a:tr>
              <a:tr h="552722">
                <a:tc>
                  <a:txBody>
                    <a:bodyPr/>
                    <a:lstStyle/>
                    <a:p>
                      <a:pPr algn="ctr"/>
                      <a:r>
                        <a:rPr lang="en-US" sz="1500" dirty="0">
                          <a:latin typeface="Arial" panose="020B0604020202020204" pitchFamily="34" charset="0"/>
                          <a:cs typeface="Arial" panose="020B0604020202020204" pitchFamily="34" charset="0"/>
                        </a:rPr>
                        <a:t>Monthly bills and receipts</a:t>
                      </a:r>
                    </a:p>
                  </a:txBody>
                  <a:tcPr/>
                </a:tc>
                <a:tc>
                  <a:txBody>
                    <a:bodyPr/>
                    <a:lstStyle/>
                    <a:p>
                      <a:pPr algn="ctr"/>
                      <a:r>
                        <a:rPr lang="en-US" sz="1500" dirty="0">
                          <a:latin typeface="Arial" panose="020B0604020202020204" pitchFamily="34" charset="0"/>
                          <a:cs typeface="Arial" panose="020B0604020202020204" pitchFamily="34" charset="0"/>
                        </a:rPr>
                        <a:t>Required</a:t>
                      </a:r>
                    </a:p>
                  </a:txBody>
                  <a:tcPr/>
                </a:tc>
                <a:tc>
                  <a:txBody>
                    <a:bodyPr/>
                    <a:lstStyle/>
                    <a:p>
                      <a:pPr algn="ctr"/>
                      <a:r>
                        <a:rPr lang="en-US" sz="1500" dirty="0">
                          <a:latin typeface="Arial" panose="020B0604020202020204" pitchFamily="34" charset="0"/>
                          <a:cs typeface="Arial" panose="020B0604020202020204" pitchFamily="34" charset="0"/>
                        </a:rPr>
                        <a:t>Not</a:t>
                      </a:r>
                      <a:r>
                        <a:rPr lang="en-US" sz="1500" baseline="0" dirty="0">
                          <a:latin typeface="Arial" panose="020B0604020202020204" pitchFamily="34" charset="0"/>
                          <a:cs typeface="Arial" panose="020B0604020202020204" pitchFamily="34" charset="0"/>
                        </a:rPr>
                        <a:t> required</a:t>
                      </a:r>
                    </a:p>
                  </a:txBody>
                  <a:tcPr/>
                </a:tc>
                <a:extLst>
                  <a:ext uri="{0D108BD9-81ED-4DB2-BD59-A6C34878D82A}">
                    <a16:rowId xmlns:a16="http://schemas.microsoft.com/office/drawing/2014/main" val="2708949479"/>
                  </a:ext>
                </a:extLst>
              </a:tr>
              <a:tr h="552722">
                <a:tc>
                  <a:txBody>
                    <a:bodyPr/>
                    <a:lstStyle/>
                    <a:p>
                      <a:pPr algn="ctr"/>
                      <a:r>
                        <a:rPr lang="en-US" sz="1500" dirty="0">
                          <a:latin typeface="Arial" panose="020B0604020202020204" pitchFamily="34" charset="0"/>
                          <a:cs typeface="Arial" panose="020B0604020202020204" pitchFamily="34" charset="0"/>
                        </a:rPr>
                        <a:t>Informal</a:t>
                      </a:r>
                      <a:r>
                        <a:rPr lang="en-US" sz="1500" baseline="0" dirty="0">
                          <a:latin typeface="Arial" panose="020B0604020202020204" pitchFamily="34" charset="0"/>
                          <a:cs typeface="Arial" panose="020B0604020202020204" pitchFamily="34" charset="0"/>
                        </a:rPr>
                        <a:t> Care</a:t>
                      </a:r>
                      <a:endParaRPr lang="en-US" sz="1500" dirty="0">
                        <a:latin typeface="Arial" panose="020B0604020202020204" pitchFamily="34" charset="0"/>
                        <a:cs typeface="Arial" panose="020B0604020202020204" pitchFamily="34" charset="0"/>
                      </a:endParaRPr>
                    </a:p>
                  </a:txBody>
                  <a:tcPr/>
                </a:tc>
                <a:tc>
                  <a:txBody>
                    <a:bodyPr/>
                    <a:lstStyle/>
                    <a:p>
                      <a:pPr algn="ctr"/>
                      <a:r>
                        <a:rPr lang="en-US" sz="1500" dirty="0">
                          <a:latin typeface="Arial" panose="020B0604020202020204" pitchFamily="34" charset="0"/>
                          <a:cs typeface="Arial" panose="020B0604020202020204" pitchFamily="34" charset="0"/>
                        </a:rPr>
                        <a:t>Limited or</a:t>
                      </a:r>
                      <a:r>
                        <a:rPr lang="en-US" sz="1500" baseline="0" dirty="0">
                          <a:latin typeface="Arial" panose="020B0604020202020204" pitchFamily="34" charset="0"/>
                          <a:cs typeface="Arial" panose="020B0604020202020204" pitchFamily="34" charset="0"/>
                        </a:rPr>
                        <a:t> no coverage for unlicensed informal caregivers</a:t>
                      </a:r>
                      <a:endParaRPr lang="en-US" sz="1500" dirty="0">
                        <a:latin typeface="Arial" panose="020B0604020202020204" pitchFamily="34" charset="0"/>
                        <a:cs typeface="Arial" panose="020B0604020202020204" pitchFamily="34" charset="0"/>
                      </a:endParaRPr>
                    </a:p>
                  </a:txBody>
                  <a:tcPr/>
                </a:tc>
                <a:tc>
                  <a:txBody>
                    <a:bodyPr/>
                    <a:lstStyle/>
                    <a:p>
                      <a:pPr algn="ctr"/>
                      <a:r>
                        <a:rPr lang="en-US" sz="15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511552323"/>
                  </a:ext>
                </a:extLst>
              </a:tr>
              <a:tr h="552722">
                <a:tc>
                  <a:txBody>
                    <a:bodyPr/>
                    <a:lstStyle/>
                    <a:p>
                      <a:pPr algn="ctr"/>
                      <a:r>
                        <a:rPr lang="en-US" sz="1500" dirty="0">
                          <a:latin typeface="Arial" panose="020B0604020202020204" pitchFamily="34" charset="0"/>
                          <a:cs typeface="Arial" panose="020B0604020202020204" pitchFamily="34" charset="0"/>
                        </a:rPr>
                        <a:t>Restrictions on use of benefits</a:t>
                      </a:r>
                    </a:p>
                  </a:txBody>
                  <a:tcPr/>
                </a:tc>
                <a:tc>
                  <a:txBody>
                    <a:bodyPr/>
                    <a:lstStyle/>
                    <a:p>
                      <a:pPr algn="ctr"/>
                      <a:r>
                        <a:rPr lang="en-US" sz="1500" dirty="0">
                          <a:latin typeface="Arial" panose="020B0604020202020204" pitchFamily="34" charset="0"/>
                          <a:cs typeface="Arial" panose="020B0604020202020204" pitchFamily="34" charset="0"/>
                        </a:rPr>
                        <a:t>Limited to qualified</a:t>
                      </a:r>
                      <a:r>
                        <a:rPr lang="en-US" sz="1500" baseline="0" dirty="0">
                          <a:latin typeface="Arial" panose="020B0604020202020204" pitchFamily="34" charset="0"/>
                          <a:cs typeface="Arial" panose="020B0604020202020204" pitchFamily="34" charset="0"/>
                        </a:rPr>
                        <a:t> long-term care expenses incurred as defined in the contract</a:t>
                      </a:r>
                      <a:endParaRPr lang="en-US" sz="1500" dirty="0">
                        <a:latin typeface="Arial" panose="020B0604020202020204" pitchFamily="34" charset="0"/>
                        <a:cs typeface="Arial" panose="020B0604020202020204" pitchFamily="34" charset="0"/>
                      </a:endParaRPr>
                    </a:p>
                  </a:txBody>
                  <a:tcPr/>
                </a:tc>
                <a:tc>
                  <a:txBody>
                    <a:bodyPr/>
                    <a:lstStyle/>
                    <a:p>
                      <a:pPr algn="ctr"/>
                      <a:r>
                        <a:rPr lang="en-US" sz="1500" dirty="0">
                          <a:latin typeface="Arial" panose="020B0604020202020204" pitchFamily="34" charset="0"/>
                          <a:cs typeface="Arial" panose="020B0604020202020204" pitchFamily="34" charset="0"/>
                        </a:rPr>
                        <a:t>None</a:t>
                      </a:r>
                    </a:p>
                  </a:txBody>
                  <a:tcPr/>
                </a:tc>
                <a:extLst>
                  <a:ext uri="{0D108BD9-81ED-4DB2-BD59-A6C34878D82A}">
                    <a16:rowId xmlns:a16="http://schemas.microsoft.com/office/drawing/2014/main" val="2146345300"/>
                  </a:ext>
                </a:extLst>
              </a:tr>
            </a:tbl>
          </a:graphicData>
        </a:graphic>
      </p:graphicFrame>
      <p:sp>
        <p:nvSpPr>
          <p:cNvPr id="3" name="TextBox 2">
            <a:extLst>
              <a:ext uri="{FF2B5EF4-FFF2-40B4-BE49-F238E27FC236}">
                <a16:creationId xmlns:a16="http://schemas.microsoft.com/office/drawing/2014/main" id="{6D9513B2-21A5-4A81-A6A6-1936BC030C5B}"/>
              </a:ext>
            </a:extLst>
          </p:cNvPr>
          <p:cNvSpPr txBox="1"/>
          <p:nvPr/>
        </p:nvSpPr>
        <p:spPr>
          <a:xfrm>
            <a:off x="550578" y="6202319"/>
            <a:ext cx="7963061" cy="523220"/>
          </a:xfrm>
          <a:prstGeom prst="rect">
            <a:avLst/>
          </a:prstGeom>
          <a:noFill/>
        </p:spPr>
        <p:txBody>
          <a:bodyPr wrap="square" rtlCol="0">
            <a:spAutoFit/>
          </a:bodyPr>
          <a:lstStyle/>
          <a:p>
            <a:r>
              <a:rPr lang="en-US" sz="1400" dirty="0"/>
              <a:t>If owner/insured are different, benefits will be paid to the owner upon the insured being certified as a chronically ill.</a:t>
            </a:r>
          </a:p>
        </p:txBody>
      </p:sp>
    </p:spTree>
    <p:extLst>
      <p:ext uri="{BB962C8B-B14F-4D97-AF65-F5344CB8AC3E}">
        <p14:creationId xmlns:p14="http://schemas.microsoft.com/office/powerpoint/2010/main" val="2625785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Marketing &amp; prospecting opportunities</a:t>
            </a:r>
          </a:p>
        </p:txBody>
      </p:sp>
    </p:spTree>
    <p:extLst>
      <p:ext uri="{BB962C8B-B14F-4D97-AF65-F5344CB8AC3E}">
        <p14:creationId xmlns:p14="http://schemas.microsoft.com/office/powerpoint/2010/main" val="3915684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demographics</a:t>
            </a:r>
          </a:p>
        </p:txBody>
      </p:sp>
      <p:sp>
        <p:nvSpPr>
          <p:cNvPr id="5" name="TextBox 4"/>
          <p:cNvSpPr txBox="1"/>
          <p:nvPr/>
        </p:nvSpPr>
        <p:spPr>
          <a:xfrm>
            <a:off x="578772" y="2263200"/>
            <a:ext cx="2603500" cy="646331"/>
          </a:xfrm>
          <a:prstGeom prst="rect">
            <a:avLst/>
          </a:prstGeom>
          <a:noFill/>
        </p:spPr>
        <p:txBody>
          <a:bodyPr wrap="square" rtlCol="0">
            <a:spAutoFit/>
          </a:bodyPr>
          <a:lstStyle/>
          <a:p>
            <a:r>
              <a:rPr lang="en-US" b="1" dirty="0"/>
              <a:t>Born after 2012</a:t>
            </a:r>
          </a:p>
          <a:p>
            <a:r>
              <a:rPr lang="en-US" i="1" dirty="0"/>
              <a:t>(Age in 2021: less than 9)</a:t>
            </a:r>
          </a:p>
        </p:txBody>
      </p:sp>
      <p:grpSp>
        <p:nvGrpSpPr>
          <p:cNvPr id="8" name="Group 7"/>
          <p:cNvGrpSpPr/>
          <p:nvPr/>
        </p:nvGrpSpPr>
        <p:grpSpPr>
          <a:xfrm>
            <a:off x="578772" y="2909531"/>
            <a:ext cx="2329528" cy="1143000"/>
            <a:chOff x="578772" y="2909531"/>
            <a:chExt cx="2329528" cy="1143000"/>
          </a:xfrm>
        </p:grpSpPr>
        <p:sp>
          <p:nvSpPr>
            <p:cNvPr id="6" name="Rectangle 5"/>
            <p:cNvSpPr/>
            <p:nvPr/>
          </p:nvSpPr>
          <p:spPr>
            <a:xfrm>
              <a:off x="578772" y="2909531"/>
              <a:ext cx="2329528"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8772" y="3076000"/>
              <a:ext cx="2329528" cy="830997"/>
            </a:xfrm>
            <a:prstGeom prst="rect">
              <a:avLst/>
            </a:prstGeom>
            <a:noFill/>
          </p:spPr>
          <p:txBody>
            <a:bodyPr wrap="square" rtlCol="0">
              <a:spAutoFit/>
            </a:bodyPr>
            <a:lstStyle/>
            <a:p>
              <a:pPr algn="ctr"/>
              <a:r>
                <a:rPr lang="en-US" sz="2400" b="1" dirty="0">
                  <a:solidFill>
                    <a:schemeClr val="bg1"/>
                  </a:solidFill>
                </a:rPr>
                <a:t>Generation A</a:t>
              </a:r>
            </a:p>
            <a:p>
              <a:pPr algn="ctr"/>
              <a:r>
                <a:rPr lang="en-US" sz="2400" b="1" dirty="0">
                  <a:solidFill>
                    <a:schemeClr val="bg1"/>
                  </a:solidFill>
                </a:rPr>
                <a:t>36.7 M</a:t>
              </a:r>
            </a:p>
          </p:txBody>
        </p:sp>
      </p:grpSp>
      <p:sp>
        <p:nvSpPr>
          <p:cNvPr id="9" name="TextBox 8"/>
          <p:cNvSpPr txBox="1"/>
          <p:nvPr/>
        </p:nvSpPr>
        <p:spPr>
          <a:xfrm>
            <a:off x="3182272" y="2263200"/>
            <a:ext cx="2329528" cy="646331"/>
          </a:xfrm>
          <a:prstGeom prst="rect">
            <a:avLst/>
          </a:prstGeom>
          <a:noFill/>
        </p:spPr>
        <p:txBody>
          <a:bodyPr wrap="square" rtlCol="0">
            <a:spAutoFit/>
          </a:bodyPr>
          <a:lstStyle/>
          <a:p>
            <a:r>
              <a:rPr lang="en-US" b="1" dirty="0"/>
              <a:t>Born 1997-2012</a:t>
            </a:r>
          </a:p>
          <a:p>
            <a:r>
              <a:rPr lang="en-US" i="1" dirty="0"/>
              <a:t>(Age in 2021: 9 to 24)</a:t>
            </a:r>
          </a:p>
        </p:txBody>
      </p:sp>
      <p:grpSp>
        <p:nvGrpSpPr>
          <p:cNvPr id="10" name="Group 9"/>
          <p:cNvGrpSpPr/>
          <p:nvPr/>
        </p:nvGrpSpPr>
        <p:grpSpPr>
          <a:xfrm>
            <a:off x="3182272" y="2909531"/>
            <a:ext cx="2329528" cy="1143000"/>
            <a:chOff x="578772" y="2909531"/>
            <a:chExt cx="2329528" cy="1143000"/>
          </a:xfrm>
        </p:grpSpPr>
        <p:sp>
          <p:nvSpPr>
            <p:cNvPr id="11" name="Rectangle 10"/>
            <p:cNvSpPr/>
            <p:nvPr/>
          </p:nvSpPr>
          <p:spPr>
            <a:xfrm>
              <a:off x="578772" y="2909531"/>
              <a:ext cx="2329528"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78772" y="3076000"/>
              <a:ext cx="2329528" cy="830997"/>
            </a:xfrm>
            <a:prstGeom prst="rect">
              <a:avLst/>
            </a:prstGeom>
            <a:noFill/>
          </p:spPr>
          <p:txBody>
            <a:bodyPr wrap="square" rtlCol="0">
              <a:spAutoFit/>
            </a:bodyPr>
            <a:lstStyle/>
            <a:p>
              <a:pPr algn="ctr"/>
              <a:r>
                <a:rPr lang="en-US" sz="2400" b="1" dirty="0">
                  <a:solidFill>
                    <a:schemeClr val="bg1"/>
                  </a:solidFill>
                </a:rPr>
                <a:t>Generation Z</a:t>
              </a:r>
            </a:p>
            <a:p>
              <a:pPr algn="ctr"/>
              <a:r>
                <a:rPr lang="en-US" sz="2400" b="1" dirty="0">
                  <a:solidFill>
                    <a:schemeClr val="bg1"/>
                  </a:solidFill>
                </a:rPr>
                <a:t>67.8 M</a:t>
              </a:r>
            </a:p>
          </p:txBody>
        </p:sp>
      </p:grpSp>
      <p:sp>
        <p:nvSpPr>
          <p:cNvPr id="13" name="TextBox 12"/>
          <p:cNvSpPr txBox="1"/>
          <p:nvPr/>
        </p:nvSpPr>
        <p:spPr>
          <a:xfrm>
            <a:off x="5785772" y="2263200"/>
            <a:ext cx="2329528" cy="646331"/>
          </a:xfrm>
          <a:prstGeom prst="rect">
            <a:avLst/>
          </a:prstGeom>
          <a:noFill/>
        </p:spPr>
        <p:txBody>
          <a:bodyPr wrap="square" rtlCol="0">
            <a:spAutoFit/>
          </a:bodyPr>
          <a:lstStyle/>
          <a:p>
            <a:r>
              <a:rPr lang="en-US" b="1" dirty="0"/>
              <a:t>Born 1981-1996</a:t>
            </a:r>
          </a:p>
          <a:p>
            <a:r>
              <a:rPr lang="en-US" i="1" dirty="0"/>
              <a:t>(Age in 2021: 25 to 40)</a:t>
            </a:r>
          </a:p>
        </p:txBody>
      </p:sp>
      <p:grpSp>
        <p:nvGrpSpPr>
          <p:cNvPr id="14" name="Group 13"/>
          <p:cNvGrpSpPr/>
          <p:nvPr/>
        </p:nvGrpSpPr>
        <p:grpSpPr>
          <a:xfrm>
            <a:off x="5785772" y="2909531"/>
            <a:ext cx="2329528" cy="1143000"/>
            <a:chOff x="578772" y="2909531"/>
            <a:chExt cx="2329528" cy="1143000"/>
          </a:xfrm>
        </p:grpSpPr>
        <p:sp>
          <p:nvSpPr>
            <p:cNvPr id="15" name="Rectangle 14"/>
            <p:cNvSpPr/>
            <p:nvPr/>
          </p:nvSpPr>
          <p:spPr>
            <a:xfrm>
              <a:off x="578772" y="2909531"/>
              <a:ext cx="2329528"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78772" y="3076000"/>
              <a:ext cx="2329528" cy="830997"/>
            </a:xfrm>
            <a:prstGeom prst="rect">
              <a:avLst/>
            </a:prstGeom>
            <a:noFill/>
          </p:spPr>
          <p:txBody>
            <a:bodyPr wrap="square" rtlCol="0">
              <a:spAutoFit/>
            </a:bodyPr>
            <a:lstStyle/>
            <a:p>
              <a:pPr algn="ctr"/>
              <a:r>
                <a:rPr lang="en-US" sz="2400" b="1" dirty="0">
                  <a:solidFill>
                    <a:schemeClr val="bg1"/>
                  </a:solidFill>
                </a:rPr>
                <a:t>Millennials</a:t>
              </a:r>
            </a:p>
            <a:p>
              <a:pPr algn="ctr"/>
              <a:r>
                <a:rPr lang="en-US" sz="2400" b="1" dirty="0">
                  <a:solidFill>
                    <a:schemeClr val="bg1"/>
                  </a:solidFill>
                </a:rPr>
                <a:t>73.2 M</a:t>
              </a:r>
            </a:p>
          </p:txBody>
        </p:sp>
      </p:grpSp>
      <p:sp>
        <p:nvSpPr>
          <p:cNvPr id="17" name="TextBox 16"/>
          <p:cNvSpPr txBox="1"/>
          <p:nvPr/>
        </p:nvSpPr>
        <p:spPr>
          <a:xfrm>
            <a:off x="578772" y="4384100"/>
            <a:ext cx="2329528" cy="646331"/>
          </a:xfrm>
          <a:prstGeom prst="rect">
            <a:avLst/>
          </a:prstGeom>
          <a:noFill/>
        </p:spPr>
        <p:txBody>
          <a:bodyPr wrap="square" rtlCol="0">
            <a:spAutoFit/>
          </a:bodyPr>
          <a:lstStyle/>
          <a:p>
            <a:r>
              <a:rPr lang="en-US" b="1" dirty="0"/>
              <a:t>Born 1965-1980</a:t>
            </a:r>
          </a:p>
          <a:p>
            <a:r>
              <a:rPr lang="en-US" i="1" dirty="0"/>
              <a:t>(Age in 2021: 41 to 56)</a:t>
            </a:r>
          </a:p>
        </p:txBody>
      </p:sp>
      <p:grpSp>
        <p:nvGrpSpPr>
          <p:cNvPr id="18" name="Group 17"/>
          <p:cNvGrpSpPr/>
          <p:nvPr/>
        </p:nvGrpSpPr>
        <p:grpSpPr>
          <a:xfrm>
            <a:off x="578772" y="5030431"/>
            <a:ext cx="2329528" cy="1143000"/>
            <a:chOff x="578772" y="2909531"/>
            <a:chExt cx="2329528" cy="1143000"/>
          </a:xfrm>
        </p:grpSpPr>
        <p:sp>
          <p:nvSpPr>
            <p:cNvPr id="19" name="Rectangle 18"/>
            <p:cNvSpPr/>
            <p:nvPr/>
          </p:nvSpPr>
          <p:spPr>
            <a:xfrm>
              <a:off x="578772" y="2909531"/>
              <a:ext cx="2329528"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78772" y="3076000"/>
              <a:ext cx="2329528" cy="830997"/>
            </a:xfrm>
            <a:prstGeom prst="rect">
              <a:avLst/>
            </a:prstGeom>
            <a:noFill/>
          </p:spPr>
          <p:txBody>
            <a:bodyPr wrap="square" rtlCol="0">
              <a:spAutoFit/>
            </a:bodyPr>
            <a:lstStyle/>
            <a:p>
              <a:pPr algn="ctr"/>
              <a:r>
                <a:rPr lang="en-US" sz="2400" b="1" dirty="0">
                  <a:solidFill>
                    <a:schemeClr val="bg1"/>
                  </a:solidFill>
                </a:rPr>
                <a:t>Generation X</a:t>
              </a:r>
            </a:p>
            <a:p>
              <a:pPr algn="ctr"/>
              <a:r>
                <a:rPr lang="en-US" sz="2400" b="1" dirty="0">
                  <a:solidFill>
                    <a:schemeClr val="bg1"/>
                  </a:solidFill>
                </a:rPr>
                <a:t>65.2 M</a:t>
              </a:r>
            </a:p>
          </p:txBody>
        </p:sp>
      </p:grpSp>
      <p:sp>
        <p:nvSpPr>
          <p:cNvPr id="21" name="TextBox 20"/>
          <p:cNvSpPr txBox="1"/>
          <p:nvPr/>
        </p:nvSpPr>
        <p:spPr>
          <a:xfrm>
            <a:off x="3182272" y="4384100"/>
            <a:ext cx="2329528" cy="646331"/>
          </a:xfrm>
          <a:prstGeom prst="rect">
            <a:avLst/>
          </a:prstGeom>
          <a:noFill/>
        </p:spPr>
        <p:txBody>
          <a:bodyPr wrap="square" rtlCol="0">
            <a:spAutoFit/>
          </a:bodyPr>
          <a:lstStyle/>
          <a:p>
            <a:r>
              <a:rPr lang="en-US" b="1" dirty="0"/>
              <a:t>Born 1946-1964</a:t>
            </a:r>
          </a:p>
          <a:p>
            <a:r>
              <a:rPr lang="en-US" i="1" dirty="0"/>
              <a:t>(Age in 2021: 57 to 75)</a:t>
            </a:r>
          </a:p>
        </p:txBody>
      </p:sp>
      <p:grpSp>
        <p:nvGrpSpPr>
          <p:cNvPr id="22" name="Group 21"/>
          <p:cNvGrpSpPr/>
          <p:nvPr/>
        </p:nvGrpSpPr>
        <p:grpSpPr>
          <a:xfrm>
            <a:off x="3182272" y="5030431"/>
            <a:ext cx="2329528" cy="1143000"/>
            <a:chOff x="578772" y="2909531"/>
            <a:chExt cx="2329528" cy="1143000"/>
          </a:xfrm>
        </p:grpSpPr>
        <p:sp>
          <p:nvSpPr>
            <p:cNvPr id="23" name="Rectangle 22"/>
            <p:cNvSpPr/>
            <p:nvPr/>
          </p:nvSpPr>
          <p:spPr>
            <a:xfrm>
              <a:off x="578772" y="2909531"/>
              <a:ext cx="2329528"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78772" y="3076000"/>
              <a:ext cx="2329528" cy="830997"/>
            </a:xfrm>
            <a:prstGeom prst="rect">
              <a:avLst/>
            </a:prstGeom>
            <a:noFill/>
          </p:spPr>
          <p:txBody>
            <a:bodyPr wrap="square" rtlCol="0">
              <a:spAutoFit/>
            </a:bodyPr>
            <a:lstStyle/>
            <a:p>
              <a:pPr algn="ctr"/>
              <a:r>
                <a:rPr lang="en-US" sz="2400" b="1" spc="-20" dirty="0">
                  <a:solidFill>
                    <a:schemeClr val="bg1"/>
                  </a:solidFill>
                </a:rPr>
                <a:t>Baby Boomers</a:t>
              </a:r>
            </a:p>
            <a:p>
              <a:pPr algn="ctr"/>
              <a:r>
                <a:rPr lang="en-US" sz="2400" b="1" spc="-20" dirty="0">
                  <a:solidFill>
                    <a:schemeClr val="bg1"/>
                  </a:solidFill>
                </a:rPr>
                <a:t>70.4 M</a:t>
              </a:r>
              <a:endParaRPr lang="en-US" sz="2400" b="1" dirty="0">
                <a:solidFill>
                  <a:schemeClr val="bg1"/>
                </a:solidFill>
              </a:endParaRPr>
            </a:p>
          </p:txBody>
        </p:sp>
      </p:grpSp>
      <p:sp>
        <p:nvSpPr>
          <p:cNvPr id="25" name="TextBox 24"/>
          <p:cNvSpPr txBox="1"/>
          <p:nvPr/>
        </p:nvSpPr>
        <p:spPr>
          <a:xfrm>
            <a:off x="5785772" y="4384100"/>
            <a:ext cx="2329528" cy="646331"/>
          </a:xfrm>
          <a:prstGeom prst="rect">
            <a:avLst/>
          </a:prstGeom>
          <a:noFill/>
        </p:spPr>
        <p:txBody>
          <a:bodyPr wrap="square" rtlCol="0">
            <a:spAutoFit/>
          </a:bodyPr>
          <a:lstStyle/>
          <a:p>
            <a:r>
              <a:rPr lang="en-US" b="1" dirty="0"/>
              <a:t>Born before 1946</a:t>
            </a:r>
          </a:p>
          <a:p>
            <a:r>
              <a:rPr lang="en-US" i="1" dirty="0"/>
              <a:t>(Age in 2021: 76+)</a:t>
            </a:r>
          </a:p>
        </p:txBody>
      </p:sp>
      <p:grpSp>
        <p:nvGrpSpPr>
          <p:cNvPr id="26" name="Group 25"/>
          <p:cNvGrpSpPr/>
          <p:nvPr/>
        </p:nvGrpSpPr>
        <p:grpSpPr>
          <a:xfrm>
            <a:off x="5785772" y="5030431"/>
            <a:ext cx="2329528" cy="1143000"/>
            <a:chOff x="578772" y="2909531"/>
            <a:chExt cx="2329528" cy="1143000"/>
          </a:xfrm>
        </p:grpSpPr>
        <p:sp>
          <p:nvSpPr>
            <p:cNvPr id="27" name="Rectangle 26"/>
            <p:cNvSpPr/>
            <p:nvPr/>
          </p:nvSpPr>
          <p:spPr>
            <a:xfrm>
              <a:off x="578772" y="2909531"/>
              <a:ext cx="2329528"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78772" y="2909750"/>
              <a:ext cx="2329528" cy="1015663"/>
            </a:xfrm>
            <a:prstGeom prst="rect">
              <a:avLst/>
            </a:prstGeom>
            <a:noFill/>
          </p:spPr>
          <p:txBody>
            <a:bodyPr wrap="square" rtlCol="0">
              <a:spAutoFit/>
            </a:bodyPr>
            <a:lstStyle/>
            <a:p>
              <a:pPr algn="ctr"/>
              <a:r>
                <a:rPr lang="en-US" b="1" spc="-20" dirty="0">
                  <a:solidFill>
                    <a:schemeClr val="bg1"/>
                  </a:solidFill>
                </a:rPr>
                <a:t>Silent Generation and Greatest Generation</a:t>
              </a:r>
            </a:p>
            <a:p>
              <a:pPr algn="ctr"/>
              <a:r>
                <a:rPr lang="en-US" sz="2400" b="1" dirty="0">
                  <a:solidFill>
                    <a:schemeClr val="bg1"/>
                  </a:solidFill>
                </a:rPr>
                <a:t>21.7 M</a:t>
              </a:r>
            </a:p>
          </p:txBody>
        </p:sp>
      </p:grpSp>
      <p:sp>
        <p:nvSpPr>
          <p:cNvPr id="29" name="TextBox 28"/>
          <p:cNvSpPr txBox="1"/>
          <p:nvPr/>
        </p:nvSpPr>
        <p:spPr>
          <a:xfrm>
            <a:off x="578772" y="6413500"/>
            <a:ext cx="8565228" cy="430887"/>
          </a:xfrm>
          <a:prstGeom prst="rect">
            <a:avLst/>
          </a:prstGeom>
          <a:noFill/>
        </p:spPr>
        <p:txBody>
          <a:bodyPr wrap="square" rtlCol="0">
            <a:spAutoFit/>
          </a:bodyPr>
          <a:lstStyle/>
          <a:p>
            <a:r>
              <a:rPr lang="en-US" sz="1100" dirty="0"/>
              <a:t>Source: Resident population in the United States in 2021, by generation. Insider Intelligence, Dec. 14 2021. </a:t>
            </a:r>
            <a:r>
              <a:rPr lang="en-US" sz="1100" dirty="0">
                <a:hlinkClick r:id="rId3"/>
              </a:rPr>
              <a:t>https://www.insiderintelligence.com/charts/united-states-population-by-generation/</a:t>
            </a:r>
            <a:r>
              <a:rPr lang="en-US" sz="1100" dirty="0"/>
              <a:t> </a:t>
            </a:r>
          </a:p>
        </p:txBody>
      </p:sp>
    </p:spTree>
    <p:extLst>
      <p:ext uri="{BB962C8B-B14F-4D97-AF65-F5344CB8AC3E}">
        <p14:creationId xmlns:p14="http://schemas.microsoft.com/office/powerpoint/2010/main" val="3939180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LTC/CI for every life stage</a:t>
            </a:r>
          </a:p>
        </p:txBody>
      </p:sp>
      <p:graphicFrame>
        <p:nvGraphicFramePr>
          <p:cNvPr id="4" name="Diagram 3"/>
          <p:cNvGraphicFramePr/>
          <p:nvPr>
            <p:extLst>
              <p:ext uri="{D42A27DB-BD31-4B8C-83A1-F6EECF244321}">
                <p14:modId xmlns:p14="http://schemas.microsoft.com/office/powerpoint/2010/main" val="3990458686"/>
              </p:ext>
            </p:extLst>
          </p:nvPr>
        </p:nvGraphicFramePr>
        <p:xfrm>
          <a:off x="685799" y="2326391"/>
          <a:ext cx="7843603" cy="4074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453877" y="3664435"/>
            <a:ext cx="2231966" cy="2062103"/>
          </a:xfrm>
          <a:prstGeom prst="rect">
            <a:avLst/>
          </a:prstGeom>
          <a:noFill/>
        </p:spPr>
        <p:txBody>
          <a:bodyPr wrap="square" rtlCol="0">
            <a:spAutoFit/>
          </a:bodyPr>
          <a:lstStyle/>
          <a:p>
            <a:pPr lvl="0" algn="ctr"/>
            <a:r>
              <a:rPr lang="en-US" sz="2000" b="1" dirty="0">
                <a:solidFill>
                  <a:schemeClr val="bg1"/>
                </a:solidFill>
              </a:rPr>
              <a:t>41-55 years old</a:t>
            </a:r>
          </a:p>
          <a:p>
            <a:pPr lvl="0" algn="ctr"/>
            <a:r>
              <a:rPr lang="en-US" dirty="0">
                <a:solidFill>
                  <a:schemeClr val="bg1"/>
                </a:solidFill>
              </a:rPr>
              <a:t>Convert to IUL with ADB-CIA</a:t>
            </a:r>
          </a:p>
          <a:p>
            <a:pPr lvl="0" algn="ctr"/>
            <a:r>
              <a:rPr lang="en-US" dirty="0">
                <a:solidFill>
                  <a:schemeClr val="bg1"/>
                </a:solidFill>
              </a:rPr>
              <a:t>IUL with ADB-CIA</a:t>
            </a:r>
          </a:p>
          <a:p>
            <a:pPr lvl="0" algn="ctr"/>
            <a:r>
              <a:rPr lang="en-US" dirty="0">
                <a:solidFill>
                  <a:schemeClr val="bg1"/>
                </a:solidFill>
              </a:rPr>
              <a:t>SecureCare product line</a:t>
            </a:r>
          </a:p>
          <a:p>
            <a:pPr algn="ctr"/>
            <a:endParaRPr lang="en-US" dirty="0"/>
          </a:p>
        </p:txBody>
      </p:sp>
      <p:sp>
        <p:nvSpPr>
          <p:cNvPr id="5" name="TextBox 4"/>
          <p:cNvSpPr txBox="1"/>
          <p:nvPr/>
        </p:nvSpPr>
        <p:spPr>
          <a:xfrm>
            <a:off x="5995641" y="3664435"/>
            <a:ext cx="2053244" cy="1508105"/>
          </a:xfrm>
          <a:prstGeom prst="rect">
            <a:avLst/>
          </a:prstGeom>
          <a:noFill/>
        </p:spPr>
        <p:txBody>
          <a:bodyPr wrap="square" rtlCol="0">
            <a:spAutoFit/>
          </a:bodyPr>
          <a:lstStyle/>
          <a:p>
            <a:pPr lvl="0" algn="ctr"/>
            <a:r>
              <a:rPr lang="en-US" sz="2000" b="1" dirty="0">
                <a:solidFill>
                  <a:schemeClr val="bg1"/>
                </a:solidFill>
              </a:rPr>
              <a:t>56+ years old</a:t>
            </a:r>
          </a:p>
          <a:p>
            <a:pPr lvl="0" algn="ctr"/>
            <a:r>
              <a:rPr lang="en-US" dirty="0">
                <a:solidFill>
                  <a:schemeClr val="bg1"/>
                </a:solidFill>
              </a:rPr>
              <a:t>SecureCare product line</a:t>
            </a:r>
          </a:p>
          <a:p>
            <a:pPr lvl="0" algn="ctr"/>
            <a:r>
              <a:rPr lang="en-US" dirty="0">
                <a:solidFill>
                  <a:schemeClr val="bg1"/>
                </a:solidFill>
              </a:rPr>
              <a:t>IUL with ADB-CIA</a:t>
            </a:r>
          </a:p>
          <a:p>
            <a:pPr algn="ctr"/>
            <a:endParaRPr lang="en-US" dirty="0"/>
          </a:p>
        </p:txBody>
      </p:sp>
      <p:sp>
        <p:nvSpPr>
          <p:cNvPr id="6" name="TextBox 5"/>
          <p:cNvSpPr txBox="1"/>
          <p:nvPr/>
        </p:nvSpPr>
        <p:spPr>
          <a:xfrm>
            <a:off x="1047373" y="3664435"/>
            <a:ext cx="2044931" cy="1231106"/>
          </a:xfrm>
          <a:prstGeom prst="rect">
            <a:avLst/>
          </a:prstGeom>
          <a:noFill/>
        </p:spPr>
        <p:txBody>
          <a:bodyPr wrap="square" rtlCol="0">
            <a:spAutoFit/>
          </a:bodyPr>
          <a:lstStyle/>
          <a:p>
            <a:pPr lvl="0" algn="ctr"/>
            <a:r>
              <a:rPr lang="en-US" sz="2000" b="1" dirty="0">
                <a:solidFill>
                  <a:schemeClr val="bg1"/>
                </a:solidFill>
              </a:rPr>
              <a:t>25-40 years old</a:t>
            </a:r>
          </a:p>
          <a:p>
            <a:pPr lvl="0" algn="ctr"/>
            <a:r>
              <a:rPr lang="en-US" dirty="0">
                <a:solidFill>
                  <a:schemeClr val="bg1"/>
                </a:solidFill>
              </a:rPr>
              <a:t>Term with CICA</a:t>
            </a:r>
          </a:p>
          <a:p>
            <a:pPr lvl="0" algn="ctr"/>
            <a:r>
              <a:rPr lang="en-US" dirty="0">
                <a:solidFill>
                  <a:schemeClr val="bg1"/>
                </a:solidFill>
              </a:rPr>
              <a:t>IUL with ADB-CIA</a:t>
            </a:r>
          </a:p>
          <a:p>
            <a:pPr algn="ctr"/>
            <a:endParaRPr lang="en-US" dirty="0">
              <a:solidFill>
                <a:schemeClr val="bg1"/>
              </a:solidFill>
            </a:endParaRPr>
          </a:p>
        </p:txBody>
      </p:sp>
      <p:grpSp>
        <p:nvGrpSpPr>
          <p:cNvPr id="13" name="Group 12"/>
          <p:cNvGrpSpPr/>
          <p:nvPr/>
        </p:nvGrpSpPr>
        <p:grpSpPr>
          <a:xfrm rot="17978030">
            <a:off x="3088640" y="5731466"/>
            <a:ext cx="636739" cy="503305"/>
            <a:chOff x="4134863" y="1908127"/>
            <a:chExt cx="636739" cy="503305"/>
          </a:xfrm>
        </p:grpSpPr>
        <p:sp>
          <p:nvSpPr>
            <p:cNvPr id="14" name="Right Arrow 13"/>
            <p:cNvSpPr/>
            <p:nvPr/>
          </p:nvSpPr>
          <p:spPr>
            <a:xfrm rot="3600000">
              <a:off x="4201580" y="1841410"/>
              <a:ext cx="503305" cy="636739"/>
            </a:xfrm>
            <a:prstGeom prst="rightArrow">
              <a:avLst>
                <a:gd name="adj1" fmla="val 60000"/>
                <a:gd name="adj2" fmla="val 50000"/>
              </a:avLst>
            </a:prstGeom>
            <a:solidFill>
              <a:schemeClr val="bg1">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US"/>
            </a:p>
          </p:txBody>
        </p:sp>
        <p:sp>
          <p:nvSpPr>
            <p:cNvPr id="15" name="Right Arrow 4"/>
            <p:cNvSpPr txBox="1"/>
            <p:nvPr/>
          </p:nvSpPr>
          <p:spPr>
            <a:xfrm rot="3600000">
              <a:off x="4239328" y="1903377"/>
              <a:ext cx="352314" cy="3820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US" sz="2900" kern="1200"/>
            </a:p>
          </p:txBody>
        </p:sp>
      </p:grpSp>
      <p:grpSp>
        <p:nvGrpSpPr>
          <p:cNvPr id="16" name="Group 15"/>
          <p:cNvGrpSpPr/>
          <p:nvPr/>
        </p:nvGrpSpPr>
        <p:grpSpPr>
          <a:xfrm rot="17978030">
            <a:off x="5514340" y="5731466"/>
            <a:ext cx="636739" cy="503305"/>
            <a:chOff x="4134863" y="1908127"/>
            <a:chExt cx="636739" cy="503305"/>
          </a:xfrm>
        </p:grpSpPr>
        <p:sp>
          <p:nvSpPr>
            <p:cNvPr id="17" name="Right Arrow 16"/>
            <p:cNvSpPr/>
            <p:nvPr/>
          </p:nvSpPr>
          <p:spPr>
            <a:xfrm rot="3600000">
              <a:off x="4201580" y="1841410"/>
              <a:ext cx="503305" cy="636739"/>
            </a:xfrm>
            <a:prstGeom prst="rightArrow">
              <a:avLst>
                <a:gd name="adj1" fmla="val 60000"/>
                <a:gd name="adj2" fmla="val 50000"/>
              </a:avLst>
            </a:prstGeom>
            <a:solidFill>
              <a:schemeClr val="bg1">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US"/>
            </a:p>
          </p:txBody>
        </p:sp>
        <p:sp>
          <p:nvSpPr>
            <p:cNvPr id="18" name="Right Arrow 4"/>
            <p:cNvSpPr txBox="1"/>
            <p:nvPr/>
          </p:nvSpPr>
          <p:spPr>
            <a:xfrm rot="3600000">
              <a:off x="4239328" y="1903377"/>
              <a:ext cx="352314" cy="3820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US" sz="2900" kern="1200"/>
            </a:p>
          </p:txBody>
        </p:sp>
      </p:grpSp>
    </p:spTree>
    <p:extLst>
      <p:ext uri="{BB962C8B-B14F-4D97-AF65-F5344CB8AC3E}">
        <p14:creationId xmlns:p14="http://schemas.microsoft.com/office/powerpoint/2010/main" val="3788318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684964" y="2442116"/>
            <a:ext cx="7800975" cy="3996783"/>
          </a:xfrm>
          <a:prstGeom prst="rect">
            <a:avLst/>
          </a:prstGeom>
        </p:spPr>
        <p:txBody>
          <a:bodyPr/>
          <a:lstStyle/>
          <a:p>
            <a:r>
              <a:rPr lang="en-US" spc="0" dirty="0">
                <a:latin typeface="Arial" panose="020B0604020202020204" pitchFamily="34" charset="0"/>
                <a:cs typeface="Arial" panose="020B0604020202020204" pitchFamily="34" charset="0"/>
              </a:rPr>
              <a:t>Questions?</a:t>
            </a:r>
          </a:p>
          <a:p>
            <a:endParaRPr lang="en-US" spc="0" dirty="0">
              <a:latin typeface="Arial" panose="020B0604020202020204" pitchFamily="34" charset="0"/>
              <a:cs typeface="Arial" panose="020B0604020202020204" pitchFamily="34" charset="0"/>
            </a:endParaRPr>
          </a:p>
          <a:p>
            <a:endParaRPr lang="en-US" spc="0" dirty="0">
              <a:latin typeface="Arial" panose="020B0604020202020204" pitchFamily="34" charset="0"/>
              <a:cs typeface="Arial" panose="020B0604020202020204" pitchFamily="34" charset="0"/>
            </a:endParaRPr>
          </a:p>
        </p:txBody>
      </p:sp>
      <p:pic>
        <p:nvPicPr>
          <p:cNvPr id="3" name="Picture 2" descr="icon-people-talking-white.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93" y="1140409"/>
            <a:ext cx="1570376" cy="1570376"/>
          </a:xfrm>
          <a:prstGeom prst="rect">
            <a:avLst/>
          </a:prstGeom>
        </p:spPr>
      </p:pic>
      <p:sp>
        <p:nvSpPr>
          <p:cNvPr id="7" name="Text Placeholder 5"/>
          <p:cNvSpPr txBox="1">
            <a:spLocks/>
          </p:cNvSpPr>
          <p:nvPr/>
        </p:nvSpPr>
        <p:spPr>
          <a:xfrm>
            <a:off x="650920" y="3158014"/>
            <a:ext cx="3339119" cy="6036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spc="-60" baseline="0">
                <a:solidFill>
                  <a:schemeClr val="tx1"/>
                </a:solidFill>
                <a:latin typeface="Hurme Geometric Sans 4 SemiBold" charset="0"/>
                <a:ea typeface="Hurme Geometric Sans 4 SemiBold" charset="0"/>
                <a:cs typeface="Hurme Geometric Sans 4 SemiBold" charset="0"/>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solidFill>
                <a:latin typeface="Hurme Geometric Sans 4 SemiBold" charset="0"/>
                <a:ea typeface="Hurme Geometric Sans 4 SemiBold" charset="0"/>
                <a:cs typeface="Hurme Geometric Sans 4 SemiBold" charset="0"/>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tx1"/>
                </a:solidFill>
                <a:latin typeface="Hurme Geometric Sans 4 SemiBold" charset="0"/>
                <a:ea typeface="Hurme Geometric Sans 4 SemiBold" charset="0"/>
                <a:cs typeface="Hurme Geometric Sans 4 SemiBold" charset="0"/>
              </a:defRPr>
            </a:lvl3pPr>
            <a:lvl4pPr marL="1371600" indent="0" algn="l" defTabSz="914400" rtl="0" eaLnBrk="1" latinLnBrk="0" hangingPunct="1">
              <a:lnSpc>
                <a:spcPct val="90000"/>
              </a:lnSpc>
              <a:spcBef>
                <a:spcPts val="500"/>
              </a:spcBef>
              <a:buFont typeface="Arial" panose="020B0604020202020204" pitchFamily="34" charset="0"/>
              <a:buNone/>
              <a:defRPr sz="2000" b="1" i="0" kern="1200">
                <a:solidFill>
                  <a:schemeClr val="tx1"/>
                </a:solidFill>
                <a:latin typeface="Hurme Geometric Sans 4 SemiBold" charset="0"/>
                <a:ea typeface="Hurme Geometric Sans 4 SemiBold" charset="0"/>
                <a:cs typeface="Hurme Geometric Sans 4 SemiBold" charset="0"/>
              </a:defRPr>
            </a:lvl4pPr>
            <a:lvl5pPr marL="1828800" indent="0" algn="l" defTabSz="914400" rtl="0" eaLnBrk="1" latinLnBrk="0" hangingPunct="1">
              <a:lnSpc>
                <a:spcPct val="90000"/>
              </a:lnSpc>
              <a:spcBef>
                <a:spcPts val="500"/>
              </a:spcBef>
              <a:buFont typeface="Arial" panose="020B0604020202020204" pitchFamily="34" charset="0"/>
              <a:buNone/>
              <a:defRPr sz="2000" b="1" i="0" kern="1200">
                <a:solidFill>
                  <a:schemeClr val="tx1"/>
                </a:solidFill>
                <a:latin typeface="Hurme Geometric Sans 4 SemiBold" charset="0"/>
                <a:ea typeface="Hurme Geometric Sans 4 SemiBold" charset="0"/>
                <a:cs typeface="Hurme Geometric Sans 4 SemiBol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60000"/>
              </a:lnSpc>
            </a:pPr>
            <a:r>
              <a:rPr lang="en-US" spc="0" dirty="0">
                <a:solidFill>
                  <a:schemeClr val="tx2"/>
                </a:solidFill>
                <a:latin typeface="Arial" panose="020B0604020202020204" pitchFamily="34" charset="0"/>
                <a:cs typeface="Arial" panose="020B0604020202020204" pitchFamily="34" charset="0"/>
              </a:rPr>
              <a:t>Contact your sales</a:t>
            </a:r>
          </a:p>
          <a:p>
            <a:pPr>
              <a:lnSpc>
                <a:spcPct val="60000"/>
              </a:lnSpc>
            </a:pPr>
            <a:r>
              <a:rPr lang="en-US" spc="0" dirty="0">
                <a:solidFill>
                  <a:schemeClr val="tx2"/>
                </a:solidFill>
                <a:latin typeface="Arial" panose="020B0604020202020204" pitchFamily="34" charset="0"/>
                <a:cs typeface="Arial" panose="020B0604020202020204" pitchFamily="34" charset="0"/>
              </a:rPr>
              <a:t>support team!</a:t>
            </a:r>
          </a:p>
          <a:p>
            <a:endParaRPr lang="en-US"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945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7"/>
          <p:cNvSpPr txBox="1">
            <a:spLocks/>
          </p:cNvSpPr>
          <p:nvPr/>
        </p:nvSpPr>
        <p:spPr>
          <a:xfrm>
            <a:off x="496725" y="1807073"/>
            <a:ext cx="7896440" cy="3920628"/>
          </a:xfrm>
          <a:prstGeom prst="rect">
            <a:avLst/>
          </a:prstGeom>
        </p:spPr>
        <p:txBody>
          <a:bodyPr vert="horz" lIns="0" tIns="0" rIns="0" bIns="0" rtlCol="0">
            <a:noAutofit/>
          </a:bodyPr>
          <a:lstStyle>
            <a:lvl1pPr marL="0" eaLnBrk="1" hangingPunct="1">
              <a:lnSpc>
                <a:spcPts val="1800"/>
              </a:lnSpc>
              <a:spcAft>
                <a:spcPts val="1000"/>
              </a:spcAft>
              <a:defRPr sz="1400" spc="20">
                <a:solidFill>
                  <a:schemeClr val="tx1">
                    <a:lumMod val="75000"/>
                    <a:lumOff val="25000"/>
                  </a:schemeClr>
                </a:solidFill>
                <a:latin typeface="+mn-lt"/>
                <a:ea typeface="+mn-ea"/>
                <a:cs typeface="+mn-cs"/>
              </a:defRPr>
            </a:lvl1pPr>
            <a:lvl2pPr marL="182880" indent="-182880" eaLnBrk="1" hangingPunct="1">
              <a:lnSpc>
                <a:spcPts val="1800"/>
              </a:lnSpc>
              <a:spcBef>
                <a:spcPts val="1200"/>
              </a:spcBef>
              <a:buClr>
                <a:schemeClr val="accent2"/>
              </a:buClr>
              <a:buSzPct val="75000"/>
              <a:buFont typeface="Arial" panose="020B0604020202020204" pitchFamily="34" charset="0"/>
              <a:buChar char="•"/>
              <a:defRPr sz="1400" spc="20">
                <a:solidFill>
                  <a:schemeClr val="tx1">
                    <a:lumMod val="75000"/>
                    <a:lumOff val="25000"/>
                  </a:schemeClr>
                </a:solidFill>
                <a:latin typeface="+mn-lt"/>
                <a:ea typeface="+mn-ea"/>
                <a:cs typeface="+mn-cs"/>
              </a:defRPr>
            </a:lvl2pPr>
            <a:lvl3pPr marL="182880" indent="-182880" eaLnBrk="1" hangingPunct="1">
              <a:lnSpc>
                <a:spcPts val="1800"/>
              </a:lnSpc>
              <a:spcBef>
                <a:spcPts val="1200"/>
              </a:spcBef>
              <a:buClr>
                <a:schemeClr val="accent2"/>
              </a:buClr>
              <a:buSzPct val="75000"/>
              <a:buFont typeface="Arial" panose="020B0604020202020204" pitchFamily="34" charset="0"/>
              <a:buChar char="•"/>
              <a:defRPr sz="1400" spc="20">
                <a:solidFill>
                  <a:schemeClr val="tx1">
                    <a:lumMod val="75000"/>
                    <a:lumOff val="25000"/>
                  </a:schemeClr>
                </a:solidFill>
                <a:latin typeface="+mn-lt"/>
                <a:ea typeface="+mn-ea"/>
                <a:cs typeface="+mn-cs"/>
              </a:defRPr>
            </a:lvl3pPr>
            <a:lvl4pPr marL="182880" indent="-182880" eaLnBrk="1" hangingPunct="1">
              <a:lnSpc>
                <a:spcPts val="1800"/>
              </a:lnSpc>
              <a:spcBef>
                <a:spcPts val="1200"/>
              </a:spcBef>
              <a:buClr>
                <a:schemeClr val="accent2"/>
              </a:buClr>
              <a:buSzPct val="75000"/>
              <a:buFont typeface="Arial" panose="020B0604020202020204" pitchFamily="34" charset="0"/>
              <a:buChar char="•"/>
              <a:defRPr sz="1400" spc="20">
                <a:solidFill>
                  <a:schemeClr val="tx1">
                    <a:lumMod val="75000"/>
                    <a:lumOff val="25000"/>
                  </a:schemeClr>
                </a:solidFill>
                <a:latin typeface="+mn-lt"/>
                <a:ea typeface="+mn-ea"/>
                <a:cs typeface="+mn-cs"/>
              </a:defRPr>
            </a:lvl4pPr>
            <a:lvl5pPr marL="182880" indent="-182880" eaLnBrk="1" hangingPunct="1">
              <a:lnSpc>
                <a:spcPts val="1800"/>
              </a:lnSpc>
              <a:spcBef>
                <a:spcPts val="1200"/>
              </a:spcBef>
              <a:buClr>
                <a:schemeClr val="accent2"/>
              </a:buClr>
              <a:buSzPct val="75000"/>
              <a:buFont typeface="Arial" panose="020B0604020202020204" pitchFamily="34" charset="0"/>
              <a:buChar char="•"/>
              <a:defRPr sz="1400" spc="20">
                <a:solidFill>
                  <a:schemeClr val="tx1">
                    <a:lumMod val="75000"/>
                    <a:lumOff val="25000"/>
                  </a:schemeClr>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00000"/>
              </a:lnSpc>
              <a:spcAft>
                <a:spcPts val="600"/>
              </a:spcAft>
            </a:pPr>
            <a:r>
              <a:rPr lang="en-US" sz="800" kern="0" dirty="0">
                <a:solidFill>
                  <a:schemeClr val="bg1">
                    <a:lumMod val="50000"/>
                  </a:schemeClr>
                </a:solidFill>
                <a:latin typeface="Arial" panose="020B0604020202020204" pitchFamily="34" charset="0"/>
                <a:cs typeface="Arial" panose="020B0604020202020204" pitchFamily="34" charset="0"/>
              </a:rPr>
              <a:t>Please keep in mind that the primary reason to purchase a life insurance product is the death benefit.</a:t>
            </a:r>
          </a:p>
          <a:p>
            <a:pPr>
              <a:lnSpc>
                <a:spcPct val="100000"/>
              </a:lnSpc>
              <a:spcAft>
                <a:spcPts val="600"/>
              </a:spcAft>
            </a:pPr>
            <a:r>
              <a:rPr lang="en-US" sz="800" kern="0" dirty="0">
                <a:solidFill>
                  <a:schemeClr val="bg1">
                    <a:lumMod val="50000"/>
                  </a:schemeClr>
                </a:solidFill>
                <a:latin typeface="Arial" panose="020B0604020202020204" pitchFamily="34" charset="0"/>
                <a:cs typeface="Arial" panose="020B0604020202020204" pitchFamily="34" charset="0"/>
              </a:rPr>
              <a:t>Guarantees are based on the claims paying ability of the issuing company.</a:t>
            </a:r>
          </a:p>
          <a:p>
            <a:pPr>
              <a:lnSpc>
                <a:spcPct val="100000"/>
              </a:lnSpc>
              <a:spcAft>
                <a:spcPts val="600"/>
              </a:spcAft>
            </a:pPr>
            <a:r>
              <a:rPr lang="en-US" sz="800" kern="0" dirty="0">
                <a:solidFill>
                  <a:schemeClr val="bg1">
                    <a:lumMod val="50000"/>
                  </a:schemeClr>
                </a:solidFill>
                <a:latin typeface="Arial" panose="020B0604020202020204" pitchFamily="34" charset="0"/>
                <a:cs typeface="Arial" panose="020B0604020202020204" pitchFamily="34" charset="0"/>
              </a:rPr>
              <a:t>Life insurance products contain fees, such as mortality and expense charges (which may increase over time), and may contain restrictions, such as surrender periods. Variable life insurance products contain fees, such as mortality and expense charges, and may contain restrictions, such as surrender periods. There may also be underlying fund charges and expenses, and additional charges for riders that customize a policy to fit individual needs. Charges and expenses may increase over time. The variable investment options are subject to market risk, including loss of principal. 	</a:t>
            </a:r>
          </a:p>
          <a:p>
            <a:pPr>
              <a:lnSpc>
                <a:spcPct val="100000"/>
              </a:lnSpc>
              <a:spcAft>
                <a:spcPts val="600"/>
              </a:spcAft>
            </a:pPr>
            <a:r>
              <a:rPr lang="en-US" sz="800" kern="0" dirty="0">
                <a:solidFill>
                  <a:schemeClr val="bg1">
                    <a:lumMod val="50000"/>
                  </a:schemeClr>
                </a:solidFill>
                <a:latin typeface="Arial" panose="020B0604020202020204" pitchFamily="34" charset="0"/>
                <a:cs typeface="Arial" panose="020B0604020202020204" pitchFamily="34" charset="0"/>
              </a:rPr>
              <a:t>Product features and availability may vary by state. 	</a:t>
            </a:r>
          </a:p>
          <a:p>
            <a:pPr>
              <a:lnSpc>
                <a:spcPct val="100000"/>
              </a:lnSpc>
              <a:spcAft>
                <a:spcPts val="600"/>
              </a:spcAft>
            </a:pPr>
            <a:r>
              <a:rPr lang="en-US" sz="800" kern="0" dirty="0">
                <a:solidFill>
                  <a:schemeClr val="bg1">
                    <a:lumMod val="50000"/>
                  </a:schemeClr>
                </a:solidFill>
                <a:latin typeface="Arial" panose="020B0604020202020204" pitchFamily="34" charset="0"/>
                <a:cs typeface="Arial" panose="020B0604020202020204" pitchFamily="34" charset="0"/>
              </a:rPr>
              <a:t>Additional agreements may be available. Agreements may be subject to additional costs and restrictions. Agreements may not be available in all states or may exist under a different name in various states and may not be available in combination with other agreements.</a:t>
            </a:r>
          </a:p>
          <a:p>
            <a:pPr>
              <a:lnSpc>
                <a:spcPct val="100000"/>
              </a:lnSpc>
              <a:spcAft>
                <a:spcPts val="600"/>
              </a:spcAft>
            </a:pPr>
            <a:r>
              <a:rPr lang="en-US" sz="800" kern="0" dirty="0">
                <a:solidFill>
                  <a:schemeClr val="bg1">
                    <a:lumMod val="50000"/>
                  </a:schemeClr>
                </a:solidFill>
                <a:latin typeface="Arial" panose="020B0604020202020204" pitchFamily="34" charset="0"/>
                <a:cs typeface="Arial" panose="020B0604020202020204" pitchFamily="34" charset="0"/>
              </a:rPr>
              <a:t>The Accelerated Death Benefit for Chronic Illness Agreement and Chronic Illness Access Agreement may not cover all of the costs associated with chronic illness. These Agreements are generally not subject to health insurance requirements and do not provide long-term care insurance subject to state long-term care insurance law. These Agreements are not state-approved Partnership for Long Term Care Program Agreements, and are not Medicare supplement policies. Receipt of Chronic Illness Benefit payments under these agreements may adversely affect eligibility for Medicaid or other government benefits or entitlements. 	</a:t>
            </a:r>
          </a:p>
          <a:p>
            <a:pPr>
              <a:lnSpc>
                <a:spcPct val="100000"/>
              </a:lnSpc>
              <a:spcAft>
                <a:spcPts val="600"/>
              </a:spcAft>
            </a:pPr>
            <a:r>
              <a:rPr lang="en-US" sz="800" kern="0" dirty="0">
                <a:solidFill>
                  <a:schemeClr val="bg1">
                    <a:lumMod val="50000"/>
                  </a:schemeClr>
                </a:solidFill>
                <a:latin typeface="Arial" panose="020B0604020202020204" pitchFamily="34" charset="0"/>
                <a:cs typeface="Arial" panose="020B0604020202020204" pitchFamily="34" charset="0"/>
              </a:rPr>
              <a:t>The Accelerated Death Benefit for Chronic Illness Agreement is a life insurance policy agreement that provides an option to accelerate the death benefit in the event that the insured becomes chronically ill. The accumulation value, surrender value, loan value, and death benefit will be reduced by a chronic illness benefit payment under this agreement. 	</a:t>
            </a:r>
          </a:p>
          <a:p>
            <a:pPr>
              <a:lnSpc>
                <a:spcPct val="100000"/>
              </a:lnSpc>
              <a:spcAft>
                <a:spcPts val="600"/>
              </a:spcAft>
            </a:pPr>
            <a:r>
              <a:rPr lang="en-US" sz="800" kern="0" dirty="0">
                <a:solidFill>
                  <a:schemeClr val="bg1">
                    <a:lumMod val="50000"/>
                  </a:schemeClr>
                </a:solidFill>
                <a:latin typeface="Arial" panose="020B0604020202020204" pitchFamily="34" charset="0"/>
                <a:cs typeface="Arial" panose="020B0604020202020204" pitchFamily="34" charset="0"/>
              </a:rPr>
              <a:t>The Chronic Illness Access Agreement is a life insurance policy agreement that provides an option to accelerate the death benefit in the event that the insured becomes chronically ill. The accumulation value, surrender value, loan value, and death proceeds will be reduced when a chronic illness benefit payment is made under this agreement. The death proceeds will be reduced by the accelerated death benefit amount. 	</a:t>
            </a:r>
          </a:p>
          <a:p>
            <a:pPr>
              <a:lnSpc>
                <a:spcPct val="100000"/>
              </a:lnSpc>
              <a:spcAft>
                <a:spcPts val="600"/>
              </a:spcAft>
            </a:pPr>
            <a:r>
              <a:rPr lang="en-US" sz="800" kern="0" dirty="0">
                <a:solidFill>
                  <a:schemeClr val="bg1">
                    <a:lumMod val="50000"/>
                  </a:schemeClr>
                </a:solidFill>
                <a:latin typeface="Arial" panose="020B0604020202020204" pitchFamily="34" charset="0"/>
                <a:cs typeface="Arial" panose="020B0604020202020204" pitchFamily="34" charset="0"/>
              </a:rPr>
              <a:t>Due to uncertainty in the tax law, chronic illness and long-term care benefits paid from a life insurance contract may be taxable. Please ensure that your clients consult a tax advisor regarding chronic illness care and long-term care benefit payments from a life insurance contract. </a:t>
            </a:r>
          </a:p>
          <a:p>
            <a:pPr>
              <a:lnSpc>
                <a:spcPct val="100000"/>
              </a:lnSpc>
              <a:spcAft>
                <a:spcPts val="600"/>
              </a:spcAft>
            </a:pPr>
            <a:r>
              <a:rPr lang="en-US" sz="800" kern="0" dirty="0" err="1">
                <a:solidFill>
                  <a:schemeClr val="bg1">
                    <a:lumMod val="50000"/>
                  </a:schemeClr>
                </a:solidFill>
                <a:latin typeface="Arial" panose="020B0604020202020204" pitchFamily="34" charset="0"/>
                <a:cs typeface="Arial" panose="020B0604020202020204" pitchFamily="34" charset="0"/>
              </a:rPr>
              <a:t>SecureCare</a:t>
            </a:r>
            <a:r>
              <a:rPr lang="en-US" sz="800" kern="0" dirty="0">
                <a:solidFill>
                  <a:schemeClr val="bg1">
                    <a:lumMod val="50000"/>
                  </a:schemeClr>
                </a:solidFill>
                <a:latin typeface="Arial" panose="020B0604020202020204" pitchFamily="34" charset="0"/>
                <a:cs typeface="Arial" panose="020B0604020202020204" pitchFamily="34" charset="0"/>
              </a:rPr>
              <a:t> III may not be available in all states. Product features, including limitations and exclusions, may vary by state. </a:t>
            </a:r>
          </a:p>
          <a:p>
            <a:pPr>
              <a:lnSpc>
                <a:spcPct val="100000"/>
              </a:lnSpc>
              <a:spcAft>
                <a:spcPts val="600"/>
              </a:spcAft>
            </a:pPr>
            <a:r>
              <a:rPr lang="en-US" sz="800" kern="0" dirty="0" err="1">
                <a:solidFill>
                  <a:schemeClr val="bg1">
                    <a:lumMod val="50000"/>
                  </a:schemeClr>
                </a:solidFill>
                <a:latin typeface="Arial" panose="020B0604020202020204" pitchFamily="34" charset="0"/>
                <a:cs typeface="Arial" panose="020B0604020202020204" pitchFamily="34" charset="0"/>
              </a:rPr>
              <a:t>SecureCare</a:t>
            </a:r>
            <a:r>
              <a:rPr lang="en-US" sz="800" kern="0" dirty="0">
                <a:solidFill>
                  <a:schemeClr val="bg1">
                    <a:lumMod val="50000"/>
                  </a:schemeClr>
                </a:solidFill>
                <a:latin typeface="Arial" panose="020B0604020202020204" pitchFamily="34" charset="0"/>
                <a:cs typeface="Arial" panose="020B0604020202020204" pitchFamily="34" charset="0"/>
              </a:rPr>
              <a:t> III includes the Acceleration for Long-Term Care Agreement and Extension of Long-Term Care Agreement. These two agreements are tax qualified long-term care agreements that cover care such as nursing care, home and community-based care, and informal care as defined in the agreement. These agreements provide for the payment of a monthly benefit for qualified long-term care services. These agreements are intended to provide federally tax qualified long-term care insurance benefits under Section 7702B of the Internal Revenue Code, as amended. However, due to uncertainty in the tax law, benefits paid under these agreements may be taxable. Please ensure that your clients consult a tax advisor regarding long-term care benefit payments, or when taking a loan or withdrawal from a life insurance contract. </a:t>
            </a:r>
          </a:p>
          <a:p>
            <a:pPr>
              <a:lnSpc>
                <a:spcPct val="100000"/>
              </a:lnSpc>
              <a:spcAft>
                <a:spcPts val="600"/>
              </a:spcAft>
            </a:pPr>
            <a:endParaRPr lang="en-US" sz="800" kern="0" dirty="0">
              <a:solidFill>
                <a:schemeClr val="bg1">
                  <a:lumMod val="50000"/>
                </a:schemeClr>
              </a:solidFill>
              <a:latin typeface="Arial" panose="020B0604020202020204" pitchFamily="34" charset="0"/>
              <a:cs typeface="Arial" panose="020B0604020202020204" pitchFamily="34" charset="0"/>
            </a:endParaRPr>
          </a:p>
          <a:p>
            <a:pPr>
              <a:spcAft>
                <a:spcPts val="600"/>
              </a:spcAft>
            </a:pPr>
            <a:endParaRPr lang="en-US" sz="800" kern="0" dirty="0">
              <a:solidFill>
                <a:schemeClr val="bg1">
                  <a:lumMod val="50000"/>
                </a:schemeClr>
              </a:solidFill>
              <a:latin typeface="Arial" panose="020B0604020202020204" pitchFamily="34" charset="0"/>
              <a:cs typeface="Arial" panose="020B0604020202020204" pitchFamily="34" charset="0"/>
            </a:endParaRPr>
          </a:p>
          <a:p>
            <a:pPr>
              <a:lnSpc>
                <a:spcPct val="100000"/>
              </a:lnSpc>
              <a:spcAft>
                <a:spcPts val="600"/>
              </a:spcAft>
            </a:pPr>
            <a:endParaRPr lang="en-US" sz="800" kern="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3634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p:cNvCxnSpPr/>
          <p:nvPr/>
        </p:nvCxnSpPr>
        <p:spPr>
          <a:xfrm>
            <a:off x="7632763" y="2191903"/>
            <a:ext cx="874702"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442122" y="5459868"/>
            <a:ext cx="1489075" cy="228600"/>
          </a:xfrm>
          <a:prstGeom prst="rect">
            <a:avLst/>
          </a:prstGeom>
        </p:spPr>
      </p:pic>
      <p:sp>
        <p:nvSpPr>
          <p:cNvPr id="13" name="Text Placeholder 3"/>
          <p:cNvSpPr txBox="1">
            <a:spLocks/>
          </p:cNvSpPr>
          <p:nvPr/>
        </p:nvSpPr>
        <p:spPr>
          <a:xfrm>
            <a:off x="0" y="5886771"/>
            <a:ext cx="6591300" cy="1572655"/>
          </a:xfrm>
          <a:prstGeom prst="rect">
            <a:avLst/>
          </a:prstGeom>
        </p:spPr>
        <p:txBody>
          <a:bodyPr vert="horz" lIns="0" tIns="0" rIns="0" bIns="457200" rtlCol="0" anchor="b" anchorCtr="0">
            <a:noAutofit/>
          </a:bodyPr>
          <a:lstStyle>
            <a:lvl1pPr marL="452437" indent="0" algn="l" defTabSz="914400" rtl="0" eaLnBrk="1" latinLnBrk="0" hangingPunct="1">
              <a:lnSpc>
                <a:spcPts val="2600"/>
              </a:lnSpc>
              <a:spcBef>
                <a:spcPts val="1000"/>
              </a:spcBef>
              <a:buFont typeface="Arial" panose="020B0604020202020204" pitchFamily="34" charset="0"/>
              <a:buNone/>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a:lnSpc>
                <a:spcPts val="850"/>
              </a:lnSpc>
              <a:spcBef>
                <a:spcPts val="0"/>
              </a:spcBef>
              <a:spcAft>
                <a:spcPts val="450"/>
              </a:spcAft>
            </a:pPr>
            <a:r>
              <a:rPr lang="en-US" sz="800" b="1" spc="15" dirty="0">
                <a:solidFill>
                  <a:srgbClr val="0C7B3F"/>
                </a:solidFill>
                <a:latin typeface="Arial-BoldMT"/>
                <a:ea typeface="Times New Roman" panose="02020603050405020304" pitchFamily="18" charset="0"/>
                <a:cs typeface="Arial-BoldMT"/>
              </a:rPr>
              <a:t>securian.com</a:t>
            </a:r>
          </a:p>
          <a:p>
            <a:pPr marL="685800">
              <a:lnSpc>
                <a:spcPct val="100000"/>
              </a:lnSpc>
              <a:spcBef>
                <a:spcPts val="0"/>
              </a:spcBef>
              <a:spcAft>
                <a:spcPts val="450"/>
              </a:spcAft>
              <a:tabLst>
                <a:tab pos="137160" algn="l"/>
                <a:tab pos="274320" algn="l"/>
                <a:tab pos="411480" algn="l"/>
              </a:tabLst>
            </a:pPr>
            <a:r>
              <a:rPr lang="en-US" sz="800" spc="5" dirty="0">
                <a:solidFill>
                  <a:srgbClr val="58595B"/>
                </a:solidFill>
                <a:latin typeface="ArialMT"/>
                <a:ea typeface="Times New Roman" panose="02020603050405020304" pitchFamily="18" charset="0"/>
                <a:cs typeface="ArialMT"/>
              </a:rPr>
              <a:t>400 Robert Street North, St. Paul, MN 55101-2098</a:t>
            </a:r>
            <a:br>
              <a:rPr lang="en-US" sz="800" spc="5" dirty="0">
                <a:solidFill>
                  <a:srgbClr val="58595B"/>
                </a:solidFill>
                <a:latin typeface="ArialMT"/>
                <a:ea typeface="Times New Roman" panose="02020603050405020304" pitchFamily="18" charset="0"/>
                <a:cs typeface="ArialMT"/>
              </a:rPr>
            </a:br>
            <a:r>
              <a:rPr lang="en-US" sz="800" spc="5" dirty="0">
                <a:solidFill>
                  <a:srgbClr val="58595B"/>
                </a:solidFill>
                <a:latin typeface="ArialMT"/>
                <a:ea typeface="Times New Roman" panose="02020603050405020304" pitchFamily="18" charset="0"/>
                <a:cs typeface="ArialMT"/>
              </a:rPr>
              <a:t>©2022 Securian Financial Group, Inc. All rights reserved.</a:t>
            </a:r>
          </a:p>
          <a:p>
            <a:pPr marL="685800">
              <a:lnSpc>
                <a:spcPts val="800"/>
              </a:lnSpc>
              <a:spcBef>
                <a:spcPts val="0"/>
              </a:spcBef>
              <a:spcAft>
                <a:spcPts val="450"/>
              </a:spcAft>
              <a:tabLst>
                <a:tab pos="137160" algn="l"/>
                <a:tab pos="274320" algn="l"/>
                <a:tab pos="411480" algn="l"/>
              </a:tabLst>
            </a:pPr>
            <a:r>
              <a:rPr lang="en-US" sz="800" spc="5" dirty="0">
                <a:solidFill>
                  <a:srgbClr val="58595B"/>
                </a:solidFill>
                <a:latin typeface="ArialMT"/>
                <a:ea typeface="Times New Roman" panose="02020603050405020304" pitchFamily="18" charset="0"/>
                <a:cs typeface="ArialMT"/>
              </a:rPr>
              <a:t>LTCLIFESTAGES Rev 9-2024 DOFU 6-2022</a:t>
            </a:r>
          </a:p>
          <a:p>
            <a:pPr marL="685800">
              <a:lnSpc>
                <a:spcPts val="800"/>
              </a:lnSpc>
              <a:spcBef>
                <a:spcPts val="0"/>
              </a:spcBef>
              <a:spcAft>
                <a:spcPts val="450"/>
              </a:spcAft>
              <a:tabLst>
                <a:tab pos="137160" algn="l"/>
                <a:tab pos="274320" algn="l"/>
                <a:tab pos="411480" algn="l"/>
              </a:tabLst>
            </a:pPr>
            <a:r>
              <a:rPr lang="en-US" sz="800" b="0" i="0" dirty="0">
                <a:solidFill>
                  <a:srgbClr val="212529"/>
                </a:solidFill>
                <a:effectLst/>
                <a:latin typeface="-apple-system"/>
              </a:rPr>
              <a:t>2236724</a:t>
            </a:r>
            <a:r>
              <a:rPr lang="en-US" sz="800" spc="5" dirty="0">
                <a:solidFill>
                  <a:srgbClr val="58595B"/>
                </a:solidFill>
                <a:latin typeface="ArialMT"/>
                <a:ea typeface="Times New Roman" panose="02020603050405020304" pitchFamily="18" charset="0"/>
                <a:cs typeface="ArialMT"/>
              </a:rPr>
              <a:t> </a:t>
            </a:r>
          </a:p>
          <a:p>
            <a:pPr marL="685800">
              <a:lnSpc>
                <a:spcPts val="800"/>
              </a:lnSpc>
              <a:spcBef>
                <a:spcPts val="0"/>
              </a:spcBef>
              <a:spcAft>
                <a:spcPts val="450"/>
              </a:spcAft>
              <a:tabLst>
                <a:tab pos="137160" algn="l"/>
                <a:tab pos="274320" algn="l"/>
                <a:tab pos="411480" algn="l"/>
              </a:tabLst>
            </a:pPr>
            <a:endParaRPr lang="en-US" sz="800" spc="5" dirty="0">
              <a:solidFill>
                <a:srgbClr val="58595B"/>
              </a:solidFill>
              <a:latin typeface="ArialMT"/>
              <a:ea typeface="Times New Roman" panose="02020603050405020304" pitchFamily="18" charset="0"/>
              <a:cs typeface="ArialMT"/>
            </a:endParaRPr>
          </a:p>
          <a:p>
            <a:pPr marL="685800">
              <a:lnSpc>
                <a:spcPts val="800"/>
              </a:lnSpc>
              <a:spcBef>
                <a:spcPts val="0"/>
              </a:spcBef>
              <a:spcAft>
                <a:spcPts val="450"/>
              </a:spcAft>
              <a:tabLst>
                <a:tab pos="137160" algn="l"/>
                <a:tab pos="274320" algn="l"/>
                <a:tab pos="411480" algn="l"/>
              </a:tabLst>
            </a:pPr>
            <a:br>
              <a:rPr lang="en-US" sz="800" spc="5" dirty="0">
                <a:solidFill>
                  <a:srgbClr val="58595B"/>
                </a:solidFill>
                <a:latin typeface="ArialMT"/>
                <a:ea typeface="Times New Roman" panose="02020603050405020304" pitchFamily="18" charset="0"/>
                <a:cs typeface="ArialMT"/>
              </a:rPr>
            </a:br>
            <a:endParaRPr lang="en-US" sz="800" spc="5" dirty="0">
              <a:solidFill>
                <a:srgbClr val="58595B"/>
              </a:solidFill>
              <a:latin typeface="ArialMT"/>
              <a:ea typeface="Times New Roman" panose="02020603050405020304" pitchFamily="18" charset="0"/>
              <a:cs typeface="ArialMT"/>
            </a:endParaRPr>
          </a:p>
        </p:txBody>
      </p:sp>
      <p:sp>
        <p:nvSpPr>
          <p:cNvPr id="3" name="Rectangle 2"/>
          <p:cNvSpPr/>
          <p:nvPr/>
        </p:nvSpPr>
        <p:spPr>
          <a:xfrm>
            <a:off x="584200" y="1475913"/>
            <a:ext cx="7734300" cy="4154984"/>
          </a:xfrm>
          <a:prstGeom prst="rect">
            <a:avLst/>
          </a:prstGeom>
        </p:spPr>
        <p:txBody>
          <a:bodyPr wrap="square">
            <a:spAutoFit/>
          </a:bodyPr>
          <a:lstStyle/>
          <a:p>
            <a:pPr>
              <a:lnSpc>
                <a:spcPct val="100000"/>
              </a:lnSpc>
              <a:spcAft>
                <a:spcPts val="600"/>
              </a:spcAft>
            </a:pPr>
            <a:r>
              <a:rPr lang="en-US" sz="800" kern="0" dirty="0">
                <a:solidFill>
                  <a:schemeClr val="bg1">
                    <a:lumMod val="50000"/>
                  </a:schemeClr>
                </a:solidFill>
                <a:latin typeface="Arial" panose="020B0604020202020204" pitchFamily="34" charset="0"/>
                <a:cs typeface="Arial" panose="020B0604020202020204" pitchFamily="34" charset="0"/>
              </a:rPr>
              <a:t>The death proceeds will be reduced by a long-term care or terminal illness benefit payment under this policy. Clients should consult a tax advisor regarding long-term care benefit payments, terminal illness benefit payments, or when taking a loan or withdrawal from a life insurance contract.</a:t>
            </a:r>
          </a:p>
          <a:p>
            <a:pPr>
              <a:lnSpc>
                <a:spcPct val="100000"/>
              </a:lnSpc>
              <a:spcAft>
                <a:spcPts val="600"/>
              </a:spcAft>
            </a:pPr>
            <a:r>
              <a:rPr lang="en-US" sz="800" kern="0" dirty="0">
                <a:solidFill>
                  <a:schemeClr val="bg1">
                    <a:lumMod val="50000"/>
                  </a:schemeClr>
                </a:solidFill>
                <a:latin typeface="Arial" panose="020B0604020202020204" pitchFamily="34" charset="0"/>
                <a:cs typeface="Arial" panose="020B0604020202020204" pitchFamily="34" charset="0"/>
              </a:rPr>
              <a:t>Policy loans and withdrawals may create an adverse tax result in the event of lapse or policy surrender, and will reduce both the surrender value and death benefit. Withdrawals may be subject to taxation within the first fifteen years of the contract. Clients should consult their tax advisor when considering taking a policy loan or withdrawal. </a:t>
            </a:r>
          </a:p>
          <a:p>
            <a:pPr>
              <a:lnSpc>
                <a:spcPct val="100000"/>
              </a:lnSpc>
              <a:spcAft>
                <a:spcPts val="600"/>
              </a:spcAft>
            </a:pPr>
            <a:r>
              <a:rPr lang="en-US" sz="800" kern="0" dirty="0">
                <a:solidFill>
                  <a:schemeClr val="bg1">
                    <a:lumMod val="50000"/>
                  </a:schemeClr>
                </a:solidFill>
                <a:latin typeface="Arial" panose="020B0604020202020204" pitchFamily="34" charset="0"/>
                <a:cs typeface="Arial" panose="020B0604020202020204" pitchFamily="34" charset="0"/>
              </a:rPr>
              <a:t>An annuity is intended to be a long-term, tax-deferred retirement vehicle. Earnings are taxable as ordinary income when distributed, and if withdrawn before age 59½, may be subject to a 10% federal tax penalty. If the annuity will fund an IRA or other tax qualified plan, the tax deferral feature offers no additional value. Qualified distributions from a Roth IRA are generally excluded from gross income, but taxes and penalties may apply to non-qualified distributions. Please consult a tax advisor for specific information. There are charges and expenses associated with annuities, such as surrender charges (deferred sales charges) for early withdrawals. 	</a:t>
            </a:r>
          </a:p>
          <a:p>
            <a:pPr>
              <a:spcAft>
                <a:spcPts val="600"/>
              </a:spcAft>
            </a:pPr>
            <a:r>
              <a:rPr lang="en-US" sz="800" kern="0" dirty="0">
                <a:solidFill>
                  <a:schemeClr val="bg1">
                    <a:lumMod val="50000"/>
                  </a:schemeClr>
                </a:solidFill>
                <a:latin typeface="Arial" panose="020B0604020202020204" pitchFamily="34" charset="0"/>
                <a:cs typeface="Arial" panose="020B0604020202020204" pitchFamily="34" charset="0"/>
              </a:rPr>
              <a:t>These are general marketing materials and, accordingly, should not be considered investment advice or a recommendation that any particular product or feature is appropriate or suitable for any particular individual. These materials are based on hypothetical scenarios and are not designed for any particular individual or group of individuals (for example, any demographic group by age or occupation). The materials were prepared for financial professionals who are experienced in investment and/or insurance matters. As a result, they should not be reviewed or relied on by any other persons. Securian Financial Group, and its subsidiaries, have a financial interest in the sale of their products.</a:t>
            </a:r>
          </a:p>
          <a:p>
            <a:pPr>
              <a:lnSpc>
                <a:spcPct val="100000"/>
              </a:lnSpc>
              <a:spcAft>
                <a:spcPts val="600"/>
              </a:spcAft>
            </a:pPr>
            <a:r>
              <a:rPr lang="en-US" sz="800" kern="0" dirty="0">
                <a:solidFill>
                  <a:schemeClr val="bg1">
                    <a:lumMod val="50000"/>
                  </a:schemeClr>
                </a:solidFill>
                <a:latin typeface="Arial" panose="020B0604020202020204" pitchFamily="34" charset="0"/>
                <a:cs typeface="Arial" panose="020B0604020202020204" pitchFamily="34" charset="0"/>
              </a:rPr>
              <a:t>This information is a general discussion of the relevant federal tax laws provided to promote ideas that may benefit a taxpayer. It is not intended for, nor can it be used by any taxpayer for, the purpose of avoiding federal tax penalties. Taxpayers should seek the advice of their own advisors regarding any tax and legal issues specific to their situation.</a:t>
            </a:r>
          </a:p>
          <a:p>
            <a:pPr>
              <a:lnSpc>
                <a:spcPct val="100000"/>
              </a:lnSpc>
              <a:spcAft>
                <a:spcPts val="600"/>
              </a:spcAft>
            </a:pPr>
            <a:r>
              <a:rPr lang="en-US" sz="800" kern="0" dirty="0">
                <a:solidFill>
                  <a:schemeClr val="bg1">
                    <a:lumMod val="50000"/>
                  </a:schemeClr>
                </a:solidFill>
                <a:latin typeface="Arial" panose="020B0604020202020204" pitchFamily="34" charset="0"/>
                <a:cs typeface="Arial" panose="020B0604020202020204" pitchFamily="34" charset="0"/>
              </a:rPr>
              <a:t>INSURANCE PRODUCTS ARE ISSUED BY MINNESOTA LIFE INSURANCE COMPANY in all states except New York. In New York, products are issued by Securian Life Insurance Company, a New York authorized insurer. Minnesota Life is not an authorized New York insurer and does not do insurance business in New York. Both companies are headquartered in St. Paul, MN. Product availability and features may vary by state. Each insurer is solely responsible for the financial obligations under the policies or contracts it issues. Securities offered through Securian Financial Services, Inc., member FINRA/SIPC, 400 Robert Street North, St. Paul, MN 55101-2098, 1-800-820-4205.</a:t>
            </a:r>
          </a:p>
          <a:p>
            <a:pPr>
              <a:lnSpc>
                <a:spcPct val="100000"/>
              </a:lnSpc>
              <a:spcAft>
                <a:spcPts val="600"/>
              </a:spcAft>
            </a:pPr>
            <a:r>
              <a:rPr lang="en-US" sz="800" kern="0" dirty="0">
                <a:solidFill>
                  <a:schemeClr val="bg1">
                    <a:lumMod val="50000"/>
                  </a:schemeClr>
                </a:solidFill>
                <a:latin typeface="Arial" panose="020B0604020202020204" pitchFamily="34" charset="0"/>
                <a:cs typeface="Arial" panose="020B0604020202020204" pitchFamily="34" charset="0"/>
              </a:rPr>
              <a:t>Securian Financial is the marketing name for Securian Financial Group, Inc., and its subsidiaries. Minnesota Life Insurance Company and Securian Life Insurance Company are subsidiaries of Securian Financial Group, Inc.</a:t>
            </a:r>
          </a:p>
          <a:p>
            <a:pPr>
              <a:lnSpc>
                <a:spcPct val="100000"/>
              </a:lnSpc>
              <a:spcAft>
                <a:spcPts val="600"/>
              </a:spcAft>
            </a:pPr>
            <a:r>
              <a:rPr lang="en-US" sz="800" b="1" dirty="0">
                <a:latin typeface="Arial" panose="020B0604020202020204" pitchFamily="34" charset="0"/>
                <a:cs typeface="Arial" panose="020B0604020202020204" pitchFamily="34" charset="0"/>
              </a:rPr>
              <a:t>For financial professional use only. Not for use with the public. </a:t>
            </a:r>
            <a:r>
              <a:rPr lang="en-US" sz="800" dirty="0">
                <a:latin typeface="Arial" panose="020B0604020202020204" pitchFamily="34" charset="0"/>
                <a:cs typeface="Arial" panose="020B0604020202020204" pitchFamily="34" charset="0"/>
              </a:rPr>
              <a:t>This material may not be reproduced in any way where it would be accessible to the general public.</a:t>
            </a:r>
          </a:p>
          <a:p>
            <a:pPr>
              <a:lnSpc>
                <a:spcPct val="100000"/>
              </a:lnSpc>
              <a:spcAft>
                <a:spcPts val="600"/>
              </a:spcAft>
            </a:pPr>
            <a:endParaRPr lang="en-US" sz="800" kern="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2376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latin typeface="Arial" panose="020B0604020202020204" pitchFamily="34" charset="0"/>
                <a:cs typeface="Arial" panose="020B0604020202020204" pitchFamily="34" charset="0"/>
              </a:rPr>
              <a:t>Cost of waiting to apply for LTC insurance</a:t>
            </a:r>
          </a:p>
        </p:txBody>
      </p:sp>
      <p:sp>
        <p:nvSpPr>
          <p:cNvPr id="7" name="Slide Number Placeholder 1"/>
          <p:cNvSpPr txBox="1">
            <a:spLocks/>
          </p:cNvSpPr>
          <p:nvPr/>
        </p:nvSpPr>
        <p:spPr>
          <a:xfrm>
            <a:off x="533400" y="6286500"/>
            <a:ext cx="8077200"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A comparison of equal coverage using AALTCI 2021’s </a:t>
            </a:r>
            <a:r>
              <a:rPr lang="en-US" sz="900" dirty="0" err="1"/>
              <a:t>LTCi</a:t>
            </a:r>
            <a:r>
              <a:rPr lang="en-US" sz="900" dirty="0"/>
              <a:t> price index. Couple, both buying $175,000 initial benefit growing at 2% compounded annually.</a:t>
            </a:r>
          </a:p>
          <a:p>
            <a:r>
              <a:rPr lang="en-US" sz="900" dirty="0"/>
              <a:t>“Cost of waiting to apply for LTC insurance policies.” American Association for Long-Term Care Insurance. 2021. https://www.aaltci.org/long-term-care-insurance/learning-center/ltcfacts-2021.php</a:t>
            </a:r>
            <a:endParaRPr lang="en-US" sz="900" dirty="0">
              <a:solidFill>
                <a:schemeClr val="tx1">
                  <a:lumMod val="65000"/>
                  <a:lumOff val="35000"/>
                </a:schemeClr>
              </a:solidFill>
              <a:latin typeface="Calibri" panose="020F0502020204030204" pitchFamily="34" charset="0"/>
              <a:cs typeface="Calibri" panose="020F0502020204030204" pitchFamily="34" charset="0"/>
            </a:endParaRPr>
          </a:p>
        </p:txBody>
      </p:sp>
      <p:graphicFrame>
        <p:nvGraphicFramePr>
          <p:cNvPr id="3" name="Table 3">
            <a:extLst>
              <a:ext uri="{FF2B5EF4-FFF2-40B4-BE49-F238E27FC236}">
                <a16:creationId xmlns:a16="http://schemas.microsoft.com/office/drawing/2014/main" id="{3360F75A-DE78-4CD8-A77C-633FE6A782E1}"/>
              </a:ext>
            </a:extLst>
          </p:cNvPr>
          <p:cNvGraphicFramePr>
            <a:graphicFrameLocks noGrp="1"/>
          </p:cNvGraphicFramePr>
          <p:nvPr>
            <p:extLst>
              <p:ext uri="{D42A27DB-BD31-4B8C-83A1-F6EECF244321}">
                <p14:modId xmlns:p14="http://schemas.microsoft.com/office/powerpoint/2010/main" val="4058419119"/>
              </p:ext>
            </p:extLst>
          </p:nvPr>
        </p:nvGraphicFramePr>
        <p:xfrm>
          <a:off x="825500" y="2882900"/>
          <a:ext cx="7010400" cy="1854200"/>
        </p:xfrm>
        <a:graphic>
          <a:graphicData uri="http://schemas.openxmlformats.org/drawingml/2006/table">
            <a:tbl>
              <a:tblPr firstRow="1" bandRow="1">
                <a:tableStyleId>{69012ECD-51FC-41F1-AA8D-1B2483CD663E}</a:tableStyleId>
              </a:tblPr>
              <a:tblGrid>
                <a:gridCol w="1402080">
                  <a:extLst>
                    <a:ext uri="{9D8B030D-6E8A-4147-A177-3AD203B41FA5}">
                      <a16:colId xmlns:a16="http://schemas.microsoft.com/office/drawing/2014/main" val="1628669193"/>
                    </a:ext>
                  </a:extLst>
                </a:gridCol>
                <a:gridCol w="1402080">
                  <a:extLst>
                    <a:ext uri="{9D8B030D-6E8A-4147-A177-3AD203B41FA5}">
                      <a16:colId xmlns:a16="http://schemas.microsoft.com/office/drawing/2014/main" val="671570973"/>
                    </a:ext>
                  </a:extLst>
                </a:gridCol>
                <a:gridCol w="1402080">
                  <a:extLst>
                    <a:ext uri="{9D8B030D-6E8A-4147-A177-3AD203B41FA5}">
                      <a16:colId xmlns:a16="http://schemas.microsoft.com/office/drawing/2014/main" val="450570620"/>
                    </a:ext>
                  </a:extLst>
                </a:gridCol>
                <a:gridCol w="1402080">
                  <a:extLst>
                    <a:ext uri="{9D8B030D-6E8A-4147-A177-3AD203B41FA5}">
                      <a16:colId xmlns:a16="http://schemas.microsoft.com/office/drawing/2014/main" val="3084488115"/>
                    </a:ext>
                  </a:extLst>
                </a:gridCol>
                <a:gridCol w="1402080">
                  <a:extLst>
                    <a:ext uri="{9D8B030D-6E8A-4147-A177-3AD203B41FA5}">
                      <a16:colId xmlns:a16="http://schemas.microsoft.com/office/drawing/2014/main" val="2814145942"/>
                    </a:ext>
                  </a:extLst>
                </a:gridCol>
              </a:tblGrid>
              <a:tr h="370840">
                <a:tc>
                  <a:txBody>
                    <a:bodyPr/>
                    <a:lstStyle/>
                    <a:p>
                      <a:r>
                        <a:rPr lang="en-US" b="1" dirty="0">
                          <a:solidFill>
                            <a:schemeClr val="tx2"/>
                          </a:solidFill>
                        </a:rPr>
                        <a:t>Issue age</a:t>
                      </a:r>
                    </a:p>
                  </a:txBody>
                  <a:tcPr>
                    <a:solidFill>
                      <a:schemeClr val="bg1">
                        <a:lumMod val="85000"/>
                      </a:schemeClr>
                    </a:solidFill>
                  </a:tcPr>
                </a:tc>
                <a:tc>
                  <a:txBody>
                    <a:bodyPr/>
                    <a:lstStyle/>
                    <a:p>
                      <a:r>
                        <a:rPr lang="en-US" dirty="0">
                          <a:solidFill>
                            <a:schemeClr val="tx2"/>
                          </a:solidFill>
                        </a:rPr>
                        <a:t>5 years</a:t>
                      </a:r>
                    </a:p>
                  </a:txBody>
                  <a:tcPr>
                    <a:solidFill>
                      <a:schemeClr val="bg1">
                        <a:lumMod val="85000"/>
                      </a:schemeClr>
                    </a:solidFill>
                  </a:tcPr>
                </a:tc>
                <a:tc>
                  <a:txBody>
                    <a:bodyPr/>
                    <a:lstStyle/>
                    <a:p>
                      <a:r>
                        <a:rPr lang="en-US" dirty="0">
                          <a:solidFill>
                            <a:schemeClr val="tx2"/>
                          </a:solidFill>
                        </a:rPr>
                        <a:t>10 years</a:t>
                      </a:r>
                    </a:p>
                  </a:txBody>
                  <a:tcPr>
                    <a:solidFill>
                      <a:schemeClr val="bg1">
                        <a:lumMod val="85000"/>
                      </a:schemeClr>
                    </a:solidFill>
                  </a:tcPr>
                </a:tc>
                <a:tc>
                  <a:txBody>
                    <a:bodyPr/>
                    <a:lstStyle/>
                    <a:p>
                      <a:r>
                        <a:rPr lang="en-US" dirty="0">
                          <a:solidFill>
                            <a:schemeClr val="tx2"/>
                          </a:solidFill>
                        </a:rPr>
                        <a:t>15 years</a:t>
                      </a:r>
                    </a:p>
                  </a:txBody>
                  <a:tcPr>
                    <a:solidFill>
                      <a:schemeClr val="bg1">
                        <a:lumMod val="85000"/>
                      </a:schemeClr>
                    </a:solidFill>
                  </a:tcPr>
                </a:tc>
                <a:tc>
                  <a:txBody>
                    <a:bodyPr/>
                    <a:lstStyle/>
                    <a:p>
                      <a:r>
                        <a:rPr lang="en-US" dirty="0">
                          <a:solidFill>
                            <a:schemeClr val="tx2"/>
                          </a:solidFill>
                        </a:rPr>
                        <a:t>20 years</a:t>
                      </a:r>
                    </a:p>
                  </a:txBody>
                  <a:tcPr>
                    <a:solidFill>
                      <a:schemeClr val="bg1">
                        <a:lumMod val="85000"/>
                      </a:schemeClr>
                    </a:solidFill>
                  </a:tcPr>
                </a:tc>
                <a:extLst>
                  <a:ext uri="{0D108BD9-81ED-4DB2-BD59-A6C34878D82A}">
                    <a16:rowId xmlns:a16="http://schemas.microsoft.com/office/drawing/2014/main" val="681334139"/>
                  </a:ext>
                </a:extLst>
              </a:tr>
              <a:tr h="370840">
                <a:tc>
                  <a:txBody>
                    <a:bodyPr/>
                    <a:lstStyle/>
                    <a:p>
                      <a:r>
                        <a:rPr lang="en-US" b="1" dirty="0">
                          <a:solidFill>
                            <a:schemeClr val="tx2"/>
                          </a:solidFill>
                        </a:rPr>
                        <a:t>55</a:t>
                      </a:r>
                    </a:p>
                  </a:txBody>
                  <a:tcPr>
                    <a:solidFill>
                      <a:schemeClr val="bg1">
                        <a:lumMod val="85000"/>
                      </a:schemeClr>
                    </a:solidFill>
                  </a:tcPr>
                </a:tc>
                <a:tc>
                  <a:txBody>
                    <a:bodyPr/>
                    <a:lstStyle/>
                    <a:p>
                      <a:r>
                        <a:rPr lang="en-US" dirty="0"/>
                        <a:t>16.5%</a:t>
                      </a:r>
                    </a:p>
                  </a:txBody>
                  <a:tcPr/>
                </a:tc>
                <a:tc>
                  <a:txBody>
                    <a:bodyPr/>
                    <a:lstStyle/>
                    <a:p>
                      <a:r>
                        <a:rPr lang="en-US" dirty="0"/>
                        <a:t>49.9%</a:t>
                      </a:r>
                    </a:p>
                  </a:txBody>
                  <a:tcPr/>
                </a:tc>
                <a:tc>
                  <a:txBody>
                    <a:bodyPr/>
                    <a:lstStyle/>
                    <a:p>
                      <a:r>
                        <a:rPr lang="en-US" dirty="0"/>
                        <a:t>100.8%</a:t>
                      </a:r>
                    </a:p>
                  </a:txBody>
                  <a:tcPr/>
                </a:tc>
                <a:tc>
                  <a:txBody>
                    <a:bodyPr/>
                    <a:lstStyle/>
                    <a:p>
                      <a:r>
                        <a:rPr lang="en-US" dirty="0"/>
                        <a:t>187.6%</a:t>
                      </a:r>
                    </a:p>
                  </a:txBody>
                  <a:tcPr/>
                </a:tc>
                <a:extLst>
                  <a:ext uri="{0D108BD9-81ED-4DB2-BD59-A6C34878D82A}">
                    <a16:rowId xmlns:a16="http://schemas.microsoft.com/office/drawing/2014/main" val="3378216422"/>
                  </a:ext>
                </a:extLst>
              </a:tr>
              <a:tr h="370840">
                <a:tc>
                  <a:txBody>
                    <a:bodyPr/>
                    <a:lstStyle/>
                    <a:p>
                      <a:r>
                        <a:rPr lang="en-US" b="1" dirty="0">
                          <a:solidFill>
                            <a:schemeClr val="tx2"/>
                          </a:solidFill>
                        </a:rPr>
                        <a:t>60</a:t>
                      </a:r>
                    </a:p>
                  </a:txBody>
                  <a:tcPr>
                    <a:solidFill>
                      <a:schemeClr val="bg1">
                        <a:lumMod val="85000"/>
                      </a:schemeClr>
                    </a:solidFill>
                  </a:tcPr>
                </a:tc>
                <a:tc>
                  <a:txBody>
                    <a:bodyPr/>
                    <a:lstStyle/>
                    <a:p>
                      <a:r>
                        <a:rPr lang="en-US" dirty="0"/>
                        <a:t>28.7%</a:t>
                      </a:r>
                    </a:p>
                  </a:txBody>
                  <a:tcPr/>
                </a:tc>
                <a:tc>
                  <a:txBody>
                    <a:bodyPr/>
                    <a:lstStyle/>
                    <a:p>
                      <a:r>
                        <a:rPr lang="en-US" dirty="0"/>
                        <a:t>72.4%</a:t>
                      </a:r>
                    </a:p>
                  </a:txBody>
                  <a:tcPr/>
                </a:tc>
                <a:tc>
                  <a:txBody>
                    <a:bodyPr/>
                    <a:lstStyle/>
                    <a:p>
                      <a:r>
                        <a:rPr lang="en-US" dirty="0"/>
                        <a:t>147%</a:t>
                      </a:r>
                    </a:p>
                  </a:txBody>
                  <a:tcPr/>
                </a:tc>
                <a:tc>
                  <a:txBody>
                    <a:bodyPr/>
                    <a:lstStyle/>
                    <a:p>
                      <a:endParaRPr lang="en-US"/>
                    </a:p>
                  </a:txBody>
                  <a:tcPr/>
                </a:tc>
                <a:extLst>
                  <a:ext uri="{0D108BD9-81ED-4DB2-BD59-A6C34878D82A}">
                    <a16:rowId xmlns:a16="http://schemas.microsoft.com/office/drawing/2014/main" val="3362771501"/>
                  </a:ext>
                </a:extLst>
              </a:tr>
              <a:tr h="370840">
                <a:tc>
                  <a:txBody>
                    <a:bodyPr/>
                    <a:lstStyle/>
                    <a:p>
                      <a:r>
                        <a:rPr lang="en-US" b="1" dirty="0">
                          <a:solidFill>
                            <a:schemeClr val="tx2"/>
                          </a:solidFill>
                        </a:rPr>
                        <a:t>65</a:t>
                      </a:r>
                    </a:p>
                  </a:txBody>
                  <a:tcPr>
                    <a:solidFill>
                      <a:schemeClr val="bg1">
                        <a:lumMod val="85000"/>
                      </a:schemeClr>
                    </a:solidFill>
                  </a:tcPr>
                </a:tc>
                <a:tc>
                  <a:txBody>
                    <a:bodyPr/>
                    <a:lstStyle/>
                    <a:p>
                      <a:r>
                        <a:rPr lang="en-US" dirty="0"/>
                        <a:t>34%</a:t>
                      </a:r>
                    </a:p>
                  </a:txBody>
                  <a:tcPr/>
                </a:tc>
                <a:tc>
                  <a:txBody>
                    <a:bodyPr/>
                    <a:lstStyle/>
                    <a:p>
                      <a:r>
                        <a:rPr lang="en-US" dirty="0"/>
                        <a:t>9139%</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54822286"/>
                  </a:ext>
                </a:extLst>
              </a:tr>
              <a:tr h="370840">
                <a:tc>
                  <a:txBody>
                    <a:bodyPr/>
                    <a:lstStyle/>
                    <a:p>
                      <a:r>
                        <a:rPr lang="en-US" b="1" dirty="0">
                          <a:solidFill>
                            <a:schemeClr val="tx2"/>
                          </a:solidFill>
                        </a:rPr>
                        <a:t>70</a:t>
                      </a:r>
                    </a:p>
                  </a:txBody>
                  <a:tcPr>
                    <a:solidFill>
                      <a:schemeClr val="bg1">
                        <a:lumMod val="85000"/>
                      </a:schemeClr>
                    </a:solidFill>
                  </a:tcPr>
                </a:tc>
                <a:tc>
                  <a:txBody>
                    <a:bodyPr/>
                    <a:lstStyle/>
                    <a:p>
                      <a:r>
                        <a:rPr lang="en-US" dirty="0"/>
                        <a:t>43.2%</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726688973"/>
                  </a:ext>
                </a:extLst>
              </a:tr>
            </a:tbl>
          </a:graphicData>
        </a:graphic>
      </p:graphicFrame>
      <p:sp>
        <p:nvSpPr>
          <p:cNvPr id="4" name="TextBox 3">
            <a:extLst>
              <a:ext uri="{FF2B5EF4-FFF2-40B4-BE49-F238E27FC236}">
                <a16:creationId xmlns:a16="http://schemas.microsoft.com/office/drawing/2014/main" id="{A8F1A79B-373F-4CBC-93B8-A163E416300F}"/>
              </a:ext>
            </a:extLst>
          </p:cNvPr>
          <p:cNvSpPr txBox="1"/>
          <p:nvPr/>
        </p:nvSpPr>
        <p:spPr>
          <a:xfrm>
            <a:off x="2207491" y="2513568"/>
            <a:ext cx="5628409" cy="369332"/>
          </a:xfrm>
          <a:prstGeom prst="rect">
            <a:avLst/>
          </a:prstGeom>
          <a:solidFill>
            <a:srgbClr val="D9D9D9"/>
          </a:solidFill>
          <a:ln>
            <a:solidFill>
              <a:srgbClr val="00B050"/>
            </a:solidFill>
          </a:ln>
        </p:spPr>
        <p:txBody>
          <a:bodyPr wrap="square" rtlCol="0">
            <a:spAutoFit/>
          </a:bodyPr>
          <a:lstStyle/>
          <a:p>
            <a:r>
              <a:rPr lang="en-US" b="1" dirty="0">
                <a:solidFill>
                  <a:schemeClr val="tx2"/>
                </a:solidFill>
              </a:rPr>
              <a:t>If a client waits …</a:t>
            </a:r>
          </a:p>
        </p:txBody>
      </p:sp>
    </p:spTree>
    <p:extLst>
      <p:ext uri="{BB962C8B-B14F-4D97-AF65-F5344CB8AC3E}">
        <p14:creationId xmlns:p14="http://schemas.microsoft.com/office/powerpoint/2010/main" val="1670006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8772" y="1407100"/>
            <a:ext cx="8009061" cy="899140"/>
          </a:xfrm>
        </p:spPr>
        <p:txBody>
          <a:bodyPr/>
          <a:lstStyle/>
          <a:p>
            <a:r>
              <a:rPr lang="en-US" b="1" dirty="0">
                <a:latin typeface="Arial" panose="020B0604020202020204" pitchFamily="34" charset="0"/>
                <a:cs typeface="Arial" panose="020B0604020202020204" pitchFamily="34" charset="0"/>
              </a:rPr>
              <a:t>LTC/CI </a:t>
            </a:r>
            <a:r>
              <a:rPr lang="en-US" dirty="0"/>
              <a:t>coverage options</a:t>
            </a:r>
            <a:endParaRPr lang="en-US" sz="2000" b="1" baseline="30000" dirty="0">
              <a:latin typeface="Arial" panose="020B0604020202020204" pitchFamily="34" charset="0"/>
              <a:cs typeface="Arial" panose="020B0604020202020204" pitchFamily="34" charset="0"/>
            </a:endParaRPr>
          </a:p>
        </p:txBody>
      </p:sp>
      <p:cxnSp>
        <p:nvCxnSpPr>
          <p:cNvPr id="44" name="Straight Connector 43"/>
          <p:cNvCxnSpPr/>
          <p:nvPr/>
        </p:nvCxnSpPr>
        <p:spPr>
          <a:xfrm>
            <a:off x="7632763" y="2191903"/>
            <a:ext cx="874702"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graphic LTC CI coverage.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365" y="1559213"/>
            <a:ext cx="7409873" cy="5216725"/>
          </a:xfrm>
          <a:prstGeom prst="rect">
            <a:avLst/>
          </a:prstGeom>
        </p:spPr>
      </p:pic>
      <p:sp>
        <p:nvSpPr>
          <p:cNvPr id="2" name="TextBox 1">
            <a:extLst>
              <a:ext uri="{FF2B5EF4-FFF2-40B4-BE49-F238E27FC236}">
                <a16:creationId xmlns:a16="http://schemas.microsoft.com/office/drawing/2014/main" id="{E71284A1-73F9-48EA-AC18-AB29F0C6EF30}"/>
              </a:ext>
            </a:extLst>
          </p:cNvPr>
          <p:cNvSpPr txBox="1"/>
          <p:nvPr/>
        </p:nvSpPr>
        <p:spPr>
          <a:xfrm>
            <a:off x="1701988" y="5062793"/>
            <a:ext cx="822137" cy="246221"/>
          </a:xfrm>
          <a:prstGeom prst="rect">
            <a:avLst/>
          </a:prstGeom>
          <a:solidFill>
            <a:schemeClr val="bg1"/>
          </a:solidFill>
        </p:spPr>
        <p:txBody>
          <a:bodyPr wrap="square" rtlCol="0">
            <a:spAutoFit/>
          </a:bodyPr>
          <a:lstStyle/>
          <a:p>
            <a:r>
              <a:rPr lang="en-US" sz="1000" dirty="0">
                <a:latin typeface="HurmeGeometricSans3 SemiBold" panose="020B0700020000000000" pitchFamily="34" charset="0"/>
              </a:rPr>
              <a:t>Self insure</a:t>
            </a:r>
          </a:p>
        </p:txBody>
      </p:sp>
      <p:sp>
        <p:nvSpPr>
          <p:cNvPr id="6" name="TextBox 5">
            <a:extLst>
              <a:ext uri="{FF2B5EF4-FFF2-40B4-BE49-F238E27FC236}">
                <a16:creationId xmlns:a16="http://schemas.microsoft.com/office/drawing/2014/main" id="{3CED78EE-0435-42D4-9105-78A204133EE3}"/>
              </a:ext>
            </a:extLst>
          </p:cNvPr>
          <p:cNvSpPr txBox="1"/>
          <p:nvPr/>
        </p:nvSpPr>
        <p:spPr>
          <a:xfrm>
            <a:off x="3505201" y="5062793"/>
            <a:ext cx="1000124" cy="707886"/>
          </a:xfrm>
          <a:prstGeom prst="rect">
            <a:avLst/>
          </a:prstGeom>
          <a:solidFill>
            <a:schemeClr val="bg1"/>
          </a:solidFill>
        </p:spPr>
        <p:txBody>
          <a:bodyPr wrap="square" rtlCol="0">
            <a:spAutoFit/>
          </a:bodyPr>
          <a:lstStyle/>
          <a:p>
            <a:pPr algn="ctr"/>
            <a:r>
              <a:rPr lang="en-US" sz="1000" dirty="0">
                <a:latin typeface="HurmeGeometricSans3 SemiBold" panose="020B0700020000000000" pitchFamily="34" charset="0"/>
              </a:rPr>
              <a:t>Life insurance w/ accelerated benefit rider</a:t>
            </a:r>
          </a:p>
        </p:txBody>
      </p:sp>
      <p:sp>
        <p:nvSpPr>
          <p:cNvPr id="7" name="TextBox 6">
            <a:extLst>
              <a:ext uri="{FF2B5EF4-FFF2-40B4-BE49-F238E27FC236}">
                <a16:creationId xmlns:a16="http://schemas.microsoft.com/office/drawing/2014/main" id="{AEFD717F-F216-4FEB-BCA6-FDFD8D74694A}"/>
              </a:ext>
            </a:extLst>
          </p:cNvPr>
          <p:cNvSpPr txBox="1"/>
          <p:nvPr/>
        </p:nvSpPr>
        <p:spPr>
          <a:xfrm>
            <a:off x="2524125" y="5062793"/>
            <a:ext cx="1095375" cy="707886"/>
          </a:xfrm>
          <a:prstGeom prst="rect">
            <a:avLst/>
          </a:prstGeom>
          <a:solidFill>
            <a:schemeClr val="bg1"/>
          </a:solidFill>
        </p:spPr>
        <p:txBody>
          <a:bodyPr wrap="square" rtlCol="0">
            <a:spAutoFit/>
          </a:bodyPr>
          <a:lstStyle/>
          <a:p>
            <a:pPr algn="ctr"/>
            <a:r>
              <a:rPr lang="en-US" sz="1000" dirty="0">
                <a:latin typeface="HurmeGeometricSans3 SemiBold" panose="020B0700020000000000" pitchFamily="34" charset="0"/>
              </a:rPr>
              <a:t>Annuity w/ nursing home/CI features</a:t>
            </a:r>
          </a:p>
        </p:txBody>
      </p:sp>
      <p:sp>
        <p:nvSpPr>
          <p:cNvPr id="8" name="TextBox 7">
            <a:extLst>
              <a:ext uri="{FF2B5EF4-FFF2-40B4-BE49-F238E27FC236}">
                <a16:creationId xmlns:a16="http://schemas.microsoft.com/office/drawing/2014/main" id="{5A5DD2DA-4D82-4700-9596-A0FD934A8615}"/>
              </a:ext>
            </a:extLst>
          </p:cNvPr>
          <p:cNvSpPr txBox="1"/>
          <p:nvPr/>
        </p:nvSpPr>
        <p:spPr>
          <a:xfrm>
            <a:off x="4624390" y="5062793"/>
            <a:ext cx="839686" cy="400110"/>
          </a:xfrm>
          <a:prstGeom prst="rect">
            <a:avLst/>
          </a:prstGeom>
          <a:solidFill>
            <a:schemeClr val="bg1"/>
          </a:solidFill>
        </p:spPr>
        <p:txBody>
          <a:bodyPr wrap="square" rtlCol="0">
            <a:spAutoFit/>
          </a:bodyPr>
          <a:lstStyle/>
          <a:p>
            <a:pPr algn="ctr"/>
            <a:r>
              <a:rPr lang="en-US" sz="1000" dirty="0">
                <a:latin typeface="HurmeGeometricSans3 SemiBold" panose="020B0700020000000000" pitchFamily="34" charset="0"/>
              </a:rPr>
              <a:t>LTC annuities</a:t>
            </a:r>
          </a:p>
        </p:txBody>
      </p:sp>
      <p:sp>
        <p:nvSpPr>
          <p:cNvPr id="9" name="TextBox 8">
            <a:extLst>
              <a:ext uri="{FF2B5EF4-FFF2-40B4-BE49-F238E27FC236}">
                <a16:creationId xmlns:a16="http://schemas.microsoft.com/office/drawing/2014/main" id="{9821649B-6AEE-46F2-8E30-3AF095860D76}"/>
              </a:ext>
            </a:extLst>
          </p:cNvPr>
          <p:cNvSpPr txBox="1"/>
          <p:nvPr/>
        </p:nvSpPr>
        <p:spPr>
          <a:xfrm>
            <a:off x="5539908" y="5062793"/>
            <a:ext cx="839686" cy="553998"/>
          </a:xfrm>
          <a:prstGeom prst="rect">
            <a:avLst/>
          </a:prstGeom>
          <a:solidFill>
            <a:schemeClr val="bg1"/>
          </a:solidFill>
        </p:spPr>
        <p:txBody>
          <a:bodyPr wrap="square" rtlCol="0">
            <a:spAutoFit/>
          </a:bodyPr>
          <a:lstStyle/>
          <a:p>
            <a:pPr algn="ctr"/>
            <a:r>
              <a:rPr lang="en-US" sz="1000" dirty="0">
                <a:latin typeface="HurmeGeometricSans3 SemiBold" panose="020B0700020000000000" pitchFamily="34" charset="0"/>
              </a:rPr>
              <a:t>Life/LTC hybrid products</a:t>
            </a:r>
          </a:p>
        </p:txBody>
      </p:sp>
      <p:sp>
        <p:nvSpPr>
          <p:cNvPr id="10" name="TextBox 9">
            <a:extLst>
              <a:ext uri="{FF2B5EF4-FFF2-40B4-BE49-F238E27FC236}">
                <a16:creationId xmlns:a16="http://schemas.microsoft.com/office/drawing/2014/main" id="{D1083D23-B1BD-4CD3-B75A-7C815DBF3C0D}"/>
              </a:ext>
            </a:extLst>
          </p:cNvPr>
          <p:cNvSpPr txBox="1"/>
          <p:nvPr/>
        </p:nvSpPr>
        <p:spPr>
          <a:xfrm>
            <a:off x="6524802" y="5062793"/>
            <a:ext cx="839686" cy="400110"/>
          </a:xfrm>
          <a:prstGeom prst="rect">
            <a:avLst/>
          </a:prstGeom>
          <a:solidFill>
            <a:schemeClr val="bg1"/>
          </a:solidFill>
        </p:spPr>
        <p:txBody>
          <a:bodyPr wrap="square" rtlCol="0">
            <a:spAutoFit/>
          </a:bodyPr>
          <a:lstStyle/>
          <a:p>
            <a:pPr algn="ctr"/>
            <a:r>
              <a:rPr lang="en-US" sz="1000" dirty="0">
                <a:latin typeface="HurmeGeometricSans3 SemiBold" panose="020B0700020000000000" pitchFamily="34" charset="0"/>
              </a:rPr>
              <a:t>Traditional LTC</a:t>
            </a:r>
          </a:p>
        </p:txBody>
      </p:sp>
      <p:sp>
        <p:nvSpPr>
          <p:cNvPr id="5" name="Rectangle 4">
            <a:extLst>
              <a:ext uri="{FF2B5EF4-FFF2-40B4-BE49-F238E27FC236}">
                <a16:creationId xmlns:a16="http://schemas.microsoft.com/office/drawing/2014/main" id="{F71D816E-BF19-4AB6-8FF3-7A70EE0D138F}"/>
              </a:ext>
            </a:extLst>
          </p:cNvPr>
          <p:cNvSpPr/>
          <p:nvPr/>
        </p:nvSpPr>
        <p:spPr>
          <a:xfrm>
            <a:off x="2584450" y="3657599"/>
            <a:ext cx="920751" cy="13799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9303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LTC/CI portfolio</a:t>
            </a:r>
            <a:r>
              <a:rPr lang="en-US" baseline="30000" dirty="0"/>
              <a:t>1</a:t>
            </a:r>
            <a:endParaRPr lang="en-US" b="1" baseline="30000" dirty="0">
              <a:latin typeface="Arial" panose="020B0604020202020204" pitchFamily="34" charset="0"/>
              <a:cs typeface="Arial" panose="020B0604020202020204" pitchFamily="34" charset="0"/>
            </a:endParaRPr>
          </a:p>
        </p:txBody>
      </p:sp>
      <p:sp>
        <p:nvSpPr>
          <p:cNvPr id="17" name="Text Placeholder 16"/>
          <p:cNvSpPr>
            <a:spLocks noGrp="1"/>
          </p:cNvSpPr>
          <p:nvPr>
            <p:ph type="body" sz="quarter" idx="10"/>
          </p:nvPr>
        </p:nvSpPr>
        <p:spPr>
          <a:xfrm>
            <a:off x="674342" y="2260699"/>
            <a:ext cx="3187700" cy="2002519"/>
          </a:xfrm>
        </p:spPr>
        <p:txBody>
          <a:bodyPr/>
          <a:lstStyle/>
          <a:p>
            <a:pPr>
              <a:lnSpc>
                <a:spcPct val="70000"/>
              </a:lnSpc>
            </a:pPr>
            <a:r>
              <a:rPr lang="en-US" b="1" dirty="0">
                <a:latin typeface="Arial"/>
                <a:cs typeface="Arial"/>
              </a:rPr>
              <a:t>Stand-alone products</a:t>
            </a:r>
          </a:p>
          <a:p>
            <a:pPr marL="342900" indent="-342900">
              <a:lnSpc>
                <a:spcPct val="90000"/>
              </a:lnSpc>
              <a:buFont typeface="Arial"/>
              <a:buChar char="•"/>
            </a:pPr>
            <a:endParaRPr lang="en-US" sz="300" dirty="0">
              <a:latin typeface="Arial"/>
              <a:cs typeface="Arial"/>
            </a:endParaRPr>
          </a:p>
          <a:p>
            <a:pPr marL="342900" indent="-342900">
              <a:lnSpc>
                <a:spcPct val="90000"/>
              </a:lnSpc>
              <a:buFont typeface="Arial"/>
              <a:buChar char="•"/>
            </a:pPr>
            <a:r>
              <a:rPr lang="en-US" sz="1800" dirty="0" err="1">
                <a:latin typeface="Arial"/>
                <a:cs typeface="Arial"/>
              </a:rPr>
              <a:t>SecureCare</a:t>
            </a:r>
            <a:r>
              <a:rPr lang="en-US" sz="1800" dirty="0">
                <a:latin typeface="Arial"/>
                <a:cs typeface="Arial"/>
              </a:rPr>
              <a:t>™ III, a nonparticipating whole life insurance policy – 7702B           </a:t>
            </a:r>
          </a:p>
          <a:p>
            <a:pPr marL="342900" indent="-342900">
              <a:lnSpc>
                <a:spcPct val="90000"/>
              </a:lnSpc>
              <a:buFont typeface="Arial"/>
              <a:buChar char="•"/>
            </a:pPr>
            <a:endParaRPr lang="en-US" sz="2200" b="0" dirty="0">
              <a:solidFill>
                <a:schemeClr val="tx1">
                  <a:lumMod val="75000"/>
                </a:schemeClr>
              </a:solidFill>
              <a:latin typeface="Arial"/>
              <a:cs typeface="Arial"/>
            </a:endParaRPr>
          </a:p>
        </p:txBody>
      </p:sp>
      <p:sp>
        <p:nvSpPr>
          <p:cNvPr id="15" name="TextBox 14"/>
          <p:cNvSpPr txBox="1"/>
          <p:nvPr/>
        </p:nvSpPr>
        <p:spPr>
          <a:xfrm>
            <a:off x="4619625" y="2130862"/>
            <a:ext cx="4079532" cy="3025444"/>
          </a:xfrm>
          <a:prstGeom prst="rect">
            <a:avLst/>
          </a:prstGeom>
          <a:noFill/>
        </p:spPr>
        <p:txBody>
          <a:bodyPr wrap="square" rtlCol="0">
            <a:spAutoFit/>
          </a:bodyPr>
          <a:lstStyle/>
          <a:p>
            <a:r>
              <a:rPr lang="en-US" sz="2000" b="1" dirty="0">
                <a:latin typeface="Arial"/>
                <a:cs typeface="Arial"/>
              </a:rPr>
              <a:t>Agreements</a:t>
            </a:r>
            <a:endParaRPr lang="en-US" sz="2000" dirty="0">
              <a:latin typeface="Arial"/>
              <a:cs typeface="Arial"/>
            </a:endParaRPr>
          </a:p>
          <a:p>
            <a:pPr>
              <a:lnSpc>
                <a:spcPct val="90000"/>
              </a:lnSpc>
            </a:pPr>
            <a:endParaRPr lang="en-US" sz="1600" dirty="0">
              <a:latin typeface="Arial"/>
              <a:cs typeface="Arial"/>
            </a:endParaRPr>
          </a:p>
          <a:p>
            <a:pPr marL="342900" indent="-342900">
              <a:lnSpc>
                <a:spcPct val="90000"/>
              </a:lnSpc>
              <a:buFont typeface="Arial" panose="020B0604020202020204" pitchFamily="34" charset="0"/>
              <a:buChar char="•"/>
            </a:pPr>
            <a:r>
              <a:rPr lang="en-US" dirty="0">
                <a:latin typeface="Arial"/>
                <a:cs typeface="Arial"/>
              </a:rPr>
              <a:t>Accelerated Death Benefit for Chronic Illness Agreement </a:t>
            </a:r>
            <a:br>
              <a:rPr lang="en-US" dirty="0">
                <a:latin typeface="Arial"/>
                <a:cs typeface="Arial"/>
              </a:rPr>
            </a:br>
            <a:r>
              <a:rPr lang="en-US" dirty="0">
                <a:latin typeface="Arial"/>
                <a:cs typeface="Arial"/>
              </a:rPr>
              <a:t>(ADB-CIA) – 101g</a:t>
            </a:r>
          </a:p>
          <a:p>
            <a:pPr marL="342900" indent="-342900">
              <a:lnSpc>
                <a:spcPct val="90000"/>
              </a:lnSpc>
              <a:buFont typeface="Arial" panose="020B0604020202020204" pitchFamily="34" charset="0"/>
              <a:buChar char="•"/>
            </a:pPr>
            <a:endParaRPr lang="en-US" sz="1600" dirty="0">
              <a:latin typeface="Arial"/>
              <a:cs typeface="Arial"/>
            </a:endParaRPr>
          </a:p>
          <a:p>
            <a:pPr marL="342900" indent="-342900">
              <a:lnSpc>
                <a:spcPct val="90000"/>
              </a:lnSpc>
              <a:buFont typeface="Arial" panose="020B0604020202020204" pitchFamily="34" charset="0"/>
              <a:buChar char="•"/>
            </a:pPr>
            <a:r>
              <a:rPr lang="en-US" dirty="0">
                <a:latin typeface="Arial"/>
                <a:cs typeface="Arial"/>
              </a:rPr>
              <a:t>Chronic Illness Access Agreement </a:t>
            </a:r>
            <a:br>
              <a:rPr lang="en-US" dirty="0">
                <a:latin typeface="Arial"/>
                <a:cs typeface="Arial"/>
              </a:rPr>
            </a:br>
            <a:r>
              <a:rPr lang="en-US" dirty="0">
                <a:latin typeface="Arial"/>
                <a:cs typeface="Arial"/>
              </a:rPr>
              <a:t>(CIAA) – 101g</a:t>
            </a:r>
          </a:p>
          <a:p>
            <a:pPr marL="342900" indent="-342900">
              <a:lnSpc>
                <a:spcPct val="90000"/>
              </a:lnSpc>
              <a:buFont typeface="Arial" panose="020B0604020202020204" pitchFamily="34" charset="0"/>
              <a:buChar char="•"/>
            </a:pPr>
            <a:endParaRPr lang="en-US" sz="1600" dirty="0">
              <a:latin typeface="Arial"/>
              <a:cs typeface="Arial"/>
            </a:endParaRPr>
          </a:p>
          <a:p>
            <a:pPr marL="342900" indent="-342900">
              <a:lnSpc>
                <a:spcPct val="90000"/>
              </a:lnSpc>
              <a:buFont typeface="Arial" panose="020B0604020202020204" pitchFamily="34" charset="0"/>
              <a:buChar char="•"/>
            </a:pPr>
            <a:r>
              <a:rPr lang="en-US" dirty="0">
                <a:latin typeface="Arial"/>
                <a:cs typeface="Arial"/>
              </a:rPr>
              <a:t>Chronic Illness Conversion Agreement (CICA) – 101g</a:t>
            </a:r>
          </a:p>
          <a:p>
            <a:pPr marL="342900" indent="-342900">
              <a:buFont typeface="Arial" panose="020B0604020202020204" pitchFamily="34" charset="0"/>
              <a:buChar char="•"/>
            </a:pPr>
            <a:endParaRPr lang="en-US" sz="1400" dirty="0">
              <a:latin typeface="Arial"/>
              <a:cs typeface="Arial"/>
            </a:endParaRPr>
          </a:p>
        </p:txBody>
      </p:sp>
      <p:cxnSp>
        <p:nvCxnSpPr>
          <p:cNvPr id="7" name="Straight Connector 6"/>
          <p:cNvCxnSpPr/>
          <p:nvPr/>
        </p:nvCxnSpPr>
        <p:spPr>
          <a:xfrm>
            <a:off x="674342" y="2121569"/>
            <a:ext cx="261435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19625" y="2113256"/>
            <a:ext cx="261435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ext Placeholder 16">
            <a:extLst>
              <a:ext uri="{FF2B5EF4-FFF2-40B4-BE49-F238E27FC236}">
                <a16:creationId xmlns:a16="http://schemas.microsoft.com/office/drawing/2014/main" id="{50EEBAA6-CE23-4991-AA04-B49DFB144327}"/>
              </a:ext>
            </a:extLst>
          </p:cNvPr>
          <p:cNvSpPr txBox="1">
            <a:spLocks/>
          </p:cNvSpPr>
          <p:nvPr/>
        </p:nvSpPr>
        <p:spPr>
          <a:xfrm>
            <a:off x="578772" y="6403655"/>
            <a:ext cx="8125711" cy="192816"/>
          </a:xfrm>
          <a:prstGeom prst="rect">
            <a:avLst/>
          </a:prstGeom>
        </p:spPr>
        <p:txBody>
          <a:bodyPr lIns="0" tIns="0" rIns="0" bIns="0"/>
          <a:lstStyle>
            <a:lvl1pPr marL="0" indent="0" algn="l" defTabSz="914400" rtl="0" eaLnBrk="1" latinLnBrk="0" hangingPunct="1">
              <a:lnSpc>
                <a:spcPts val="2200"/>
              </a:lnSpc>
              <a:spcBef>
                <a:spcPts val="1000"/>
              </a:spcBef>
              <a:buFont typeface="Arial" panose="020B0604020202020204" pitchFamily="34" charset="0"/>
              <a:buNone/>
              <a:defRPr sz="2000" b="0" i="0" kern="120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chemeClr val="accent2"/>
                </a:solidFill>
                <a:latin typeface="Hurme Geometric Sans 3 SemiBold" charset="0"/>
                <a:ea typeface="Hurme Geometric Sans 3 SemiBold" charset="0"/>
                <a:cs typeface="Hurme Geometric Sans 3 SemiBold" charset="0"/>
              </a:defRPr>
            </a:lvl2pPr>
            <a:lvl3pPr marL="914400" indent="0" algn="l" defTabSz="914400" rtl="0" eaLnBrk="1" latinLnBrk="0" hangingPunct="1">
              <a:lnSpc>
                <a:spcPct val="90000"/>
              </a:lnSpc>
              <a:spcBef>
                <a:spcPts val="500"/>
              </a:spcBef>
              <a:buFont typeface="Arial" panose="020B0604020202020204" pitchFamily="34" charset="0"/>
              <a:buNone/>
              <a:defRPr sz="2400" b="1" i="0" kern="1200">
                <a:solidFill>
                  <a:schemeClr val="accent2"/>
                </a:solidFill>
                <a:latin typeface="Hurme Geometric Sans 3 SemiBold" charset="0"/>
                <a:ea typeface="Hurme Geometric Sans 3 SemiBold" charset="0"/>
                <a:cs typeface="Hurme Geometric Sans 3 SemiBold" charset="0"/>
              </a:defRPr>
            </a:lvl3pPr>
            <a:lvl4pPr marL="1371600" indent="0" algn="l" defTabSz="914400" rtl="0" eaLnBrk="1" latinLnBrk="0" hangingPunct="1">
              <a:lnSpc>
                <a:spcPct val="90000"/>
              </a:lnSpc>
              <a:spcBef>
                <a:spcPts val="500"/>
              </a:spcBef>
              <a:buFont typeface="Arial" panose="020B0604020202020204" pitchFamily="34" charset="0"/>
              <a:buNone/>
              <a:defRPr sz="2400" b="1" i="0" kern="1200">
                <a:solidFill>
                  <a:schemeClr val="accent2"/>
                </a:solidFill>
                <a:latin typeface="Hurme Geometric Sans 3 SemiBold" charset="0"/>
                <a:ea typeface="Hurme Geometric Sans 3 SemiBold" charset="0"/>
                <a:cs typeface="Hurme Geometric Sans 3 SemiBold" charset="0"/>
              </a:defRPr>
            </a:lvl4pPr>
            <a:lvl5pPr marL="1828800" indent="0" algn="l" defTabSz="914400" rtl="0" eaLnBrk="1" latinLnBrk="0" hangingPunct="1">
              <a:lnSpc>
                <a:spcPct val="90000"/>
              </a:lnSpc>
              <a:spcBef>
                <a:spcPts val="500"/>
              </a:spcBef>
              <a:buFont typeface="Arial" panose="020B0604020202020204" pitchFamily="34" charset="0"/>
              <a:buNone/>
              <a:defRPr sz="2400" b="1" i="0" kern="1200">
                <a:solidFill>
                  <a:schemeClr val="accent2"/>
                </a:solidFill>
                <a:latin typeface="Hurme Geometric Sans 3 SemiBold" charset="0"/>
                <a:ea typeface="Hurme Geometric Sans 3 SemiBold" charset="0"/>
                <a:cs typeface="Hurme Geometric Sans 3 SemiBol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900" dirty="0">
                <a:solidFill>
                  <a:schemeClr val="tx1">
                    <a:lumMod val="75000"/>
                  </a:schemeClr>
                </a:solidFill>
                <a:latin typeface="Arial"/>
                <a:cs typeface="Arial"/>
              </a:rPr>
              <a:t>1. Availability may vary by state</a:t>
            </a:r>
          </a:p>
        </p:txBody>
      </p:sp>
    </p:spTree>
    <p:extLst>
      <p:ext uri="{BB962C8B-B14F-4D97-AF65-F5344CB8AC3E}">
        <p14:creationId xmlns:p14="http://schemas.microsoft.com/office/powerpoint/2010/main" val="4004218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opportunity</a:t>
            </a:r>
          </a:p>
        </p:txBody>
      </p:sp>
    </p:spTree>
    <p:extLst>
      <p:ext uri="{BB962C8B-B14F-4D97-AF65-F5344CB8AC3E}">
        <p14:creationId xmlns:p14="http://schemas.microsoft.com/office/powerpoint/2010/main" val="2180053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opportunity</a:t>
            </a:r>
          </a:p>
        </p:txBody>
      </p:sp>
      <p:grpSp>
        <p:nvGrpSpPr>
          <p:cNvPr id="2" name="Group 1"/>
          <p:cNvGrpSpPr/>
          <p:nvPr/>
        </p:nvGrpSpPr>
        <p:grpSpPr>
          <a:xfrm>
            <a:off x="228599" y="2362199"/>
            <a:ext cx="8624455" cy="4231105"/>
            <a:chOff x="228600" y="2128603"/>
            <a:chExt cx="4382181" cy="4464702"/>
          </a:xfrm>
        </p:grpSpPr>
        <p:sp>
          <p:nvSpPr>
            <p:cNvPr id="6" name="Rectangle 5"/>
            <p:cNvSpPr/>
            <p:nvPr/>
          </p:nvSpPr>
          <p:spPr bwMode="auto">
            <a:xfrm>
              <a:off x="2404037" y="2128603"/>
              <a:ext cx="2206744" cy="4464702"/>
            </a:xfrm>
            <a:prstGeom prst="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hangingPunct="0"/>
              <a:endParaRPr lang="en-US">
                <a:latin typeface="Times" pitchFamily="-110" charset="0"/>
              </a:endParaRPr>
            </a:p>
          </p:txBody>
        </p:sp>
        <p:sp>
          <p:nvSpPr>
            <p:cNvPr id="8" name="Rectangle 7"/>
            <p:cNvSpPr/>
            <p:nvPr/>
          </p:nvSpPr>
          <p:spPr bwMode="auto">
            <a:xfrm>
              <a:off x="228600" y="2128603"/>
              <a:ext cx="2175437" cy="4464702"/>
            </a:xfrm>
            <a:prstGeom prst="rect">
              <a:avLst/>
            </a:prstGeom>
            <a:solidFill>
              <a:schemeClr val="bg2"/>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hangingPunct="0"/>
              <a:endParaRPr lang="en-US">
                <a:solidFill>
                  <a:srgbClr val="CEDC1E"/>
                </a:solidFill>
                <a:latin typeface="Times" pitchFamily="-110" charset="0"/>
              </a:endParaRPr>
            </a:p>
          </p:txBody>
        </p:sp>
      </p:grpSp>
      <p:sp>
        <p:nvSpPr>
          <p:cNvPr id="10" name="Subtitle 6"/>
          <p:cNvSpPr txBox="1">
            <a:spLocks/>
          </p:cNvSpPr>
          <p:nvPr/>
        </p:nvSpPr>
        <p:spPr>
          <a:xfrm>
            <a:off x="5137027" y="2611277"/>
            <a:ext cx="3321174" cy="3826845"/>
          </a:xfrm>
          <a:prstGeom prst="rect">
            <a:avLst/>
          </a:prstGeom>
        </p:spPr>
        <p:txBody>
          <a:bodyPr lIns="0" tIns="0" rIns="0" bIns="0"/>
          <a:lstStyle/>
          <a:p>
            <a:pPr defTabSz="1219170" fontAlgn="auto">
              <a:lnSpc>
                <a:spcPts val="3000"/>
              </a:lnSpc>
              <a:spcBef>
                <a:spcPct val="20000"/>
              </a:spcBef>
              <a:spcAft>
                <a:spcPts val="0"/>
              </a:spcAft>
              <a:defRPr/>
            </a:pPr>
            <a:r>
              <a:rPr lang="en-US" sz="3000" b="1" dirty="0">
                <a:solidFill>
                  <a:schemeClr val="bg1"/>
                </a:solidFill>
                <a:cs typeface="Arial" pitchFamily="34" charset="0"/>
              </a:rPr>
              <a:t>For agents</a:t>
            </a:r>
          </a:p>
          <a:p>
            <a:pPr marL="342900" indent="-342900" fontAlgn="auto">
              <a:lnSpc>
                <a:spcPts val="3000"/>
              </a:lnSpc>
              <a:spcBef>
                <a:spcPct val="20000"/>
              </a:spcBef>
              <a:spcAft>
                <a:spcPts val="0"/>
              </a:spcAft>
              <a:buFont typeface="Arial" panose="020B0604020202020204" pitchFamily="34" charset="0"/>
              <a:buChar char="•"/>
              <a:defRPr/>
            </a:pPr>
            <a:r>
              <a:rPr lang="en-US" sz="3000" dirty="0">
                <a:solidFill>
                  <a:schemeClr val="bg1"/>
                </a:solidFill>
                <a:cs typeface="Arial" pitchFamily="34" charset="0"/>
              </a:rPr>
              <a:t>Strengthen relationships</a:t>
            </a:r>
          </a:p>
          <a:p>
            <a:pPr marL="342900" indent="-342900" fontAlgn="auto">
              <a:lnSpc>
                <a:spcPts val="3000"/>
              </a:lnSpc>
              <a:spcBef>
                <a:spcPct val="20000"/>
              </a:spcBef>
              <a:spcAft>
                <a:spcPts val="0"/>
              </a:spcAft>
              <a:buFont typeface="Arial" panose="020B0604020202020204" pitchFamily="34" charset="0"/>
              <a:buChar char="•"/>
              <a:defRPr/>
            </a:pPr>
            <a:r>
              <a:rPr lang="en-US" sz="3000" dirty="0">
                <a:solidFill>
                  <a:schemeClr val="bg1"/>
                </a:solidFill>
                <a:cs typeface="Arial" pitchFamily="34" charset="0"/>
              </a:rPr>
              <a:t>Cross selling</a:t>
            </a:r>
          </a:p>
          <a:p>
            <a:pPr marL="342900" indent="-342900" fontAlgn="auto">
              <a:lnSpc>
                <a:spcPts val="3000"/>
              </a:lnSpc>
              <a:spcBef>
                <a:spcPct val="20000"/>
              </a:spcBef>
              <a:spcAft>
                <a:spcPts val="0"/>
              </a:spcAft>
              <a:buFont typeface="Arial" panose="020B0604020202020204" pitchFamily="34" charset="0"/>
              <a:buChar char="•"/>
              <a:defRPr/>
            </a:pPr>
            <a:r>
              <a:rPr lang="en-US" sz="3000" dirty="0">
                <a:solidFill>
                  <a:schemeClr val="bg1"/>
                </a:solidFill>
                <a:cs typeface="Arial" pitchFamily="34" charset="0"/>
              </a:rPr>
              <a:t>Prospecting</a:t>
            </a:r>
          </a:p>
        </p:txBody>
      </p:sp>
      <p:sp>
        <p:nvSpPr>
          <p:cNvPr id="11" name="Subtitle 6"/>
          <p:cNvSpPr txBox="1">
            <a:spLocks/>
          </p:cNvSpPr>
          <p:nvPr/>
        </p:nvSpPr>
        <p:spPr>
          <a:xfrm>
            <a:off x="689422" y="2611277"/>
            <a:ext cx="3272977" cy="3826845"/>
          </a:xfrm>
          <a:prstGeom prst="rect">
            <a:avLst/>
          </a:prstGeom>
        </p:spPr>
        <p:txBody>
          <a:bodyPr lIns="0" tIns="0" rIns="0" bIns="0"/>
          <a:lstStyle/>
          <a:p>
            <a:r>
              <a:rPr lang="en-US" sz="3000" b="1" dirty="0">
                <a:solidFill>
                  <a:schemeClr val="bg1"/>
                </a:solidFill>
                <a:cs typeface="Arial" pitchFamily="34" charset="0"/>
              </a:rPr>
              <a:t>For clients </a:t>
            </a:r>
          </a:p>
          <a:p>
            <a:pPr marL="342900" indent="-342900">
              <a:buFont typeface="Arial" panose="020B0604020202020204" pitchFamily="34" charset="0"/>
              <a:buChar char="•"/>
            </a:pPr>
            <a:r>
              <a:rPr lang="en-US" sz="3000" dirty="0">
                <a:solidFill>
                  <a:schemeClr val="bg1"/>
                </a:solidFill>
                <a:cs typeface="Arial" pitchFamily="34" charset="0"/>
              </a:rPr>
              <a:t>Approval rates decrease with age</a:t>
            </a:r>
          </a:p>
          <a:p>
            <a:pPr marL="342900" indent="-342900">
              <a:buFont typeface="Arial" panose="020B0604020202020204" pitchFamily="34" charset="0"/>
              <a:buChar char="•"/>
            </a:pPr>
            <a:r>
              <a:rPr lang="en-US" sz="3000" dirty="0">
                <a:solidFill>
                  <a:schemeClr val="bg1"/>
                </a:solidFill>
                <a:cs typeface="Arial" pitchFamily="34" charset="0"/>
              </a:rPr>
              <a:t>Lock in insurability</a:t>
            </a:r>
          </a:p>
        </p:txBody>
      </p:sp>
    </p:spTree>
    <p:extLst>
      <p:ext uri="{BB962C8B-B14F-4D97-AF65-F5344CB8AC3E}">
        <p14:creationId xmlns:p14="http://schemas.microsoft.com/office/powerpoint/2010/main" val="3001802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42146" y="1755303"/>
            <a:ext cx="3040168" cy="2963492"/>
            <a:chOff x="368719" y="2873829"/>
            <a:chExt cx="2279009" cy="2963492"/>
          </a:xfrm>
        </p:grpSpPr>
        <p:sp>
          <p:nvSpPr>
            <p:cNvPr id="5" name="Subtitle 6"/>
            <p:cNvSpPr txBox="1">
              <a:spLocks/>
            </p:cNvSpPr>
            <p:nvPr/>
          </p:nvSpPr>
          <p:spPr>
            <a:xfrm>
              <a:off x="368719" y="2873829"/>
              <a:ext cx="1954603" cy="955619"/>
            </a:xfrm>
            <a:prstGeom prst="rect">
              <a:avLst/>
            </a:prstGeom>
          </p:spPr>
          <p:txBody>
            <a:bodyPr lIns="0" tIns="0" rIns="0" bIns="0" anchor="b"/>
            <a:lstStyle/>
            <a:p>
              <a:pPr defTabSz="1219170" fontAlgn="auto">
                <a:lnSpc>
                  <a:spcPts val="2600"/>
                </a:lnSpc>
                <a:spcBef>
                  <a:spcPct val="20000"/>
                </a:spcBef>
                <a:spcAft>
                  <a:spcPts val="0"/>
                </a:spcAft>
                <a:defRPr/>
              </a:pPr>
              <a:r>
                <a:rPr lang="en-US" sz="2400" b="1" dirty="0">
                  <a:latin typeface="Arial" panose="020B0604020202020204" pitchFamily="34" charset="0"/>
                  <a:cs typeface="Arial" panose="020B0604020202020204" pitchFamily="34" charset="0"/>
                </a:rPr>
                <a:t>Opportunity</a:t>
              </a:r>
            </a:p>
          </p:txBody>
        </p:sp>
        <p:sp>
          <p:nvSpPr>
            <p:cNvPr id="6" name="Subtitle 6"/>
            <p:cNvSpPr txBox="1">
              <a:spLocks/>
            </p:cNvSpPr>
            <p:nvPr/>
          </p:nvSpPr>
          <p:spPr>
            <a:xfrm>
              <a:off x="368719" y="4199535"/>
              <a:ext cx="2279009" cy="1637786"/>
            </a:xfrm>
            <a:prstGeom prst="rect">
              <a:avLst/>
            </a:prstGeom>
          </p:spPr>
          <p:txBody>
            <a:bodyPr lIns="0" tIns="0" rIns="0" bIns="0"/>
            <a:lstStyle/>
            <a:p>
              <a:r>
                <a:rPr lang="en-US" sz="2000" dirty="0"/>
                <a:t>Help clients acquire the death benefit protection they need at a reasonable price</a:t>
              </a:r>
            </a:p>
          </p:txBody>
        </p:sp>
        <p:cxnSp>
          <p:nvCxnSpPr>
            <p:cNvPr id="7" name="Straight Arrow Connector 6"/>
            <p:cNvCxnSpPr/>
            <p:nvPr/>
          </p:nvCxnSpPr>
          <p:spPr>
            <a:xfrm>
              <a:off x="368719" y="4030824"/>
              <a:ext cx="1954603" cy="0"/>
            </a:xfrm>
            <a:prstGeom prst="straightConnector1">
              <a:avLst/>
            </a:prstGeom>
            <a:ln w="6350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3768812" y="1769542"/>
            <a:ext cx="4882894" cy="3353282"/>
            <a:chOff x="3396190" y="2873829"/>
            <a:chExt cx="5349705" cy="3353282"/>
          </a:xfrm>
        </p:grpSpPr>
        <p:sp>
          <p:nvSpPr>
            <p:cNvPr id="9" name="Subtitle 6"/>
            <p:cNvSpPr txBox="1">
              <a:spLocks/>
            </p:cNvSpPr>
            <p:nvPr/>
          </p:nvSpPr>
          <p:spPr>
            <a:xfrm>
              <a:off x="3396190" y="4199534"/>
              <a:ext cx="5349705" cy="2027577"/>
            </a:xfrm>
            <a:prstGeom prst="rect">
              <a:avLst/>
            </a:prstGeom>
          </p:spPr>
          <p:txBody>
            <a:bodyPr lIns="0" tIns="0" rIns="0" bIns="0"/>
            <a:lstStyle/>
            <a:p>
              <a:pPr marL="342900" indent="-342900">
                <a:spcAft>
                  <a:spcPts val="600"/>
                </a:spcAft>
                <a:buFont typeface="Arial" panose="020B0604020202020204" pitchFamily="34" charset="0"/>
                <a:buChar char="•"/>
              </a:pPr>
              <a:r>
                <a:rPr lang="en-US" sz="2000" dirty="0"/>
                <a:t>Advantage Elite Select Term (AES) with Chronic Illness Conversion Agreement (CICA) </a:t>
              </a:r>
            </a:p>
            <a:p>
              <a:pPr marL="342900" indent="-342900">
                <a:spcAft>
                  <a:spcPts val="600"/>
                </a:spcAft>
                <a:buFont typeface="Arial" panose="020B0604020202020204" pitchFamily="34" charset="0"/>
                <a:buChar char="•"/>
              </a:pPr>
              <a:r>
                <a:rPr lang="en-US" sz="2000" dirty="0"/>
                <a:t>Eclipse Protector II Indexed Universal Life (IUL)  with Accelerated Death Benefit for Chronic Illness Agreement (ADB-CIA)</a:t>
              </a:r>
            </a:p>
            <a:p>
              <a:pPr marL="342900" indent="-342900">
                <a:spcAft>
                  <a:spcPts val="600"/>
                </a:spcAft>
                <a:buFont typeface="Arial" panose="020B0604020202020204" pitchFamily="34" charset="0"/>
                <a:buChar char="•"/>
              </a:pPr>
              <a:r>
                <a:rPr lang="en-US" sz="2000" dirty="0"/>
                <a:t>Variable Universal Life (VUL) Defender® with ADB-CIA</a:t>
              </a:r>
              <a:endParaRPr lang="en-US" sz="2000" dirty="0">
                <a:latin typeface="Arial" panose="020B0604020202020204" pitchFamily="34" charset="0"/>
                <a:cs typeface="Arial" panose="020B0604020202020204" pitchFamily="34" charset="0"/>
              </a:endParaRPr>
            </a:p>
          </p:txBody>
        </p:sp>
        <p:cxnSp>
          <p:nvCxnSpPr>
            <p:cNvPr id="10" name="Straight Arrow Connector 9"/>
            <p:cNvCxnSpPr/>
            <p:nvPr/>
          </p:nvCxnSpPr>
          <p:spPr>
            <a:xfrm>
              <a:off x="3396191" y="4030824"/>
              <a:ext cx="5162136" cy="0"/>
            </a:xfrm>
            <a:prstGeom prst="straightConnector1">
              <a:avLst/>
            </a:prstGeom>
            <a:ln w="635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Subtitle 6"/>
            <p:cNvSpPr txBox="1">
              <a:spLocks/>
            </p:cNvSpPr>
            <p:nvPr/>
          </p:nvSpPr>
          <p:spPr>
            <a:xfrm>
              <a:off x="3396190" y="2873829"/>
              <a:ext cx="3872598" cy="955619"/>
            </a:xfrm>
            <a:prstGeom prst="rect">
              <a:avLst/>
            </a:prstGeom>
          </p:spPr>
          <p:txBody>
            <a:bodyPr lIns="0" tIns="0" rIns="0" bIns="0" anchor="b"/>
            <a:lstStyle/>
            <a:p>
              <a:pPr defTabSz="1219170" fontAlgn="auto">
                <a:lnSpc>
                  <a:spcPts val="2600"/>
                </a:lnSpc>
                <a:spcBef>
                  <a:spcPct val="20000"/>
                </a:spcBef>
                <a:spcAft>
                  <a:spcPts val="0"/>
                </a:spcAft>
                <a:defRPr/>
              </a:pPr>
              <a:r>
                <a:rPr lang="en-US" sz="2400" b="1" dirty="0">
                  <a:latin typeface="Arial" panose="020B0604020202020204" pitchFamily="34" charset="0"/>
                  <a:cs typeface="Arial" panose="020B0604020202020204" pitchFamily="34" charset="0"/>
                </a:rPr>
                <a:t>Product solutions</a:t>
              </a:r>
            </a:p>
          </p:txBody>
        </p:sp>
      </p:grpSp>
      <p:sp>
        <p:nvSpPr>
          <p:cNvPr id="12" name="Title 1"/>
          <p:cNvSpPr>
            <a:spLocks noGrp="1"/>
          </p:cNvSpPr>
          <p:nvPr>
            <p:ph type="title"/>
          </p:nvPr>
        </p:nvSpPr>
        <p:spPr>
          <a:xfrm>
            <a:off x="578772" y="1407100"/>
            <a:ext cx="5983231" cy="955100"/>
          </a:xfrm>
        </p:spPr>
        <p:txBody>
          <a:bodyPr/>
          <a:lstStyle/>
          <a:p>
            <a:r>
              <a:rPr lang="en-US" dirty="0"/>
              <a:t>Ages 25 - 40</a:t>
            </a:r>
          </a:p>
        </p:txBody>
      </p:sp>
    </p:spTree>
    <p:extLst>
      <p:ext uri="{BB962C8B-B14F-4D97-AF65-F5344CB8AC3E}">
        <p14:creationId xmlns:p14="http://schemas.microsoft.com/office/powerpoint/2010/main" val="725905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42146" y="1755303"/>
            <a:ext cx="3040168" cy="2963492"/>
            <a:chOff x="368719" y="2873829"/>
            <a:chExt cx="2279009" cy="2963492"/>
          </a:xfrm>
        </p:grpSpPr>
        <p:sp>
          <p:nvSpPr>
            <p:cNvPr id="5" name="Subtitle 6"/>
            <p:cNvSpPr txBox="1">
              <a:spLocks/>
            </p:cNvSpPr>
            <p:nvPr/>
          </p:nvSpPr>
          <p:spPr>
            <a:xfrm>
              <a:off x="368719" y="2873829"/>
              <a:ext cx="1954603" cy="955619"/>
            </a:xfrm>
            <a:prstGeom prst="rect">
              <a:avLst/>
            </a:prstGeom>
          </p:spPr>
          <p:txBody>
            <a:bodyPr lIns="0" tIns="0" rIns="0" bIns="0" anchor="b"/>
            <a:lstStyle/>
            <a:p>
              <a:pPr defTabSz="1219170" fontAlgn="auto">
                <a:lnSpc>
                  <a:spcPts val="2600"/>
                </a:lnSpc>
                <a:spcBef>
                  <a:spcPct val="20000"/>
                </a:spcBef>
                <a:spcAft>
                  <a:spcPts val="0"/>
                </a:spcAft>
                <a:defRPr/>
              </a:pPr>
              <a:r>
                <a:rPr lang="en-US" sz="2400" b="1" dirty="0">
                  <a:latin typeface="Arial" panose="020B0604020202020204" pitchFamily="34" charset="0"/>
                  <a:cs typeface="Arial" panose="020B0604020202020204" pitchFamily="34" charset="0"/>
                </a:rPr>
                <a:t>Opportunity</a:t>
              </a:r>
            </a:p>
          </p:txBody>
        </p:sp>
        <p:sp>
          <p:nvSpPr>
            <p:cNvPr id="6" name="Subtitle 6"/>
            <p:cNvSpPr txBox="1">
              <a:spLocks/>
            </p:cNvSpPr>
            <p:nvPr/>
          </p:nvSpPr>
          <p:spPr>
            <a:xfrm>
              <a:off x="368719" y="4199535"/>
              <a:ext cx="2279009" cy="1637786"/>
            </a:xfrm>
            <a:prstGeom prst="rect">
              <a:avLst/>
            </a:prstGeom>
          </p:spPr>
          <p:txBody>
            <a:bodyPr lIns="0" tIns="0" rIns="0" bIns="0"/>
            <a:lstStyle/>
            <a:p>
              <a:r>
                <a:rPr lang="en-US" sz="2000" dirty="0"/>
                <a:t>Help balance your client's portfolio with a combination of protection- and accumulation-focused products</a:t>
              </a:r>
            </a:p>
          </p:txBody>
        </p:sp>
        <p:cxnSp>
          <p:nvCxnSpPr>
            <p:cNvPr id="7" name="Straight Arrow Connector 6"/>
            <p:cNvCxnSpPr/>
            <p:nvPr/>
          </p:nvCxnSpPr>
          <p:spPr>
            <a:xfrm>
              <a:off x="368719" y="4030824"/>
              <a:ext cx="1954603" cy="0"/>
            </a:xfrm>
            <a:prstGeom prst="straightConnector1">
              <a:avLst/>
            </a:prstGeom>
            <a:ln w="6350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3768812" y="1757185"/>
            <a:ext cx="4882894" cy="3353282"/>
            <a:chOff x="3396190" y="2873829"/>
            <a:chExt cx="5349705" cy="3353282"/>
          </a:xfrm>
        </p:grpSpPr>
        <p:sp>
          <p:nvSpPr>
            <p:cNvPr id="9" name="Subtitle 6"/>
            <p:cNvSpPr txBox="1">
              <a:spLocks/>
            </p:cNvSpPr>
            <p:nvPr/>
          </p:nvSpPr>
          <p:spPr>
            <a:xfrm>
              <a:off x="3396190" y="4199534"/>
              <a:ext cx="5349705" cy="2027577"/>
            </a:xfrm>
            <a:prstGeom prst="rect">
              <a:avLst/>
            </a:prstGeom>
          </p:spPr>
          <p:txBody>
            <a:bodyPr lIns="0" tIns="0" rIns="0" bIns="0"/>
            <a:lstStyle/>
            <a:p>
              <a:pPr marL="342900" indent="-342900">
                <a:spcAft>
                  <a:spcPts val="600"/>
                </a:spcAft>
                <a:buFont typeface="Arial" panose="020B0604020202020204" pitchFamily="34" charset="0"/>
                <a:buChar char="•"/>
              </a:pPr>
              <a:r>
                <a:rPr lang="en-US" sz="2000" dirty="0"/>
                <a:t>AES Term with CICA</a:t>
              </a:r>
            </a:p>
            <a:p>
              <a:pPr marL="342900" indent="-342900">
                <a:spcAft>
                  <a:spcPts val="600"/>
                </a:spcAft>
                <a:buFont typeface="Arial" panose="020B0604020202020204" pitchFamily="34" charset="0"/>
                <a:buChar char="•"/>
              </a:pPr>
              <a:r>
                <a:rPr lang="en-US" sz="2000" dirty="0"/>
                <a:t>Eclipse Protector II IUL with ADB-CIA</a:t>
              </a:r>
            </a:p>
            <a:p>
              <a:pPr marL="342900" indent="-342900">
                <a:spcAft>
                  <a:spcPts val="600"/>
                </a:spcAft>
                <a:buFont typeface="Arial" panose="020B0604020202020204" pitchFamily="34" charset="0"/>
                <a:buChar char="•"/>
              </a:pPr>
              <a:r>
                <a:rPr lang="en-US" sz="2000" dirty="0"/>
                <a:t>VUL Defender with ADB-CIA  </a:t>
              </a:r>
            </a:p>
            <a:p>
              <a:pPr marL="342900" indent="-342900">
                <a:spcAft>
                  <a:spcPts val="600"/>
                </a:spcAft>
                <a:buFont typeface="Arial" panose="020B0604020202020204" pitchFamily="34" charset="0"/>
                <a:buChar char="•"/>
              </a:pPr>
              <a:r>
                <a:rPr lang="en-US" sz="2000" dirty="0" err="1"/>
                <a:t>SecureCare</a:t>
              </a:r>
              <a:r>
                <a:rPr lang="en-US" sz="2000" dirty="0"/>
                <a:t> III</a:t>
              </a:r>
            </a:p>
          </p:txBody>
        </p:sp>
        <p:cxnSp>
          <p:nvCxnSpPr>
            <p:cNvPr id="10" name="Straight Arrow Connector 9"/>
            <p:cNvCxnSpPr/>
            <p:nvPr/>
          </p:nvCxnSpPr>
          <p:spPr>
            <a:xfrm>
              <a:off x="3396191" y="4030824"/>
              <a:ext cx="5162136" cy="0"/>
            </a:xfrm>
            <a:prstGeom prst="straightConnector1">
              <a:avLst/>
            </a:prstGeom>
            <a:ln w="635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Subtitle 6"/>
            <p:cNvSpPr txBox="1">
              <a:spLocks/>
            </p:cNvSpPr>
            <p:nvPr/>
          </p:nvSpPr>
          <p:spPr>
            <a:xfrm>
              <a:off x="3396190" y="2873829"/>
              <a:ext cx="3872598" cy="955619"/>
            </a:xfrm>
            <a:prstGeom prst="rect">
              <a:avLst/>
            </a:prstGeom>
          </p:spPr>
          <p:txBody>
            <a:bodyPr lIns="0" tIns="0" rIns="0" bIns="0" anchor="b"/>
            <a:lstStyle/>
            <a:p>
              <a:pPr defTabSz="1219170" fontAlgn="auto">
                <a:lnSpc>
                  <a:spcPts val="2600"/>
                </a:lnSpc>
                <a:spcBef>
                  <a:spcPct val="20000"/>
                </a:spcBef>
                <a:spcAft>
                  <a:spcPts val="0"/>
                </a:spcAft>
                <a:defRPr/>
              </a:pPr>
              <a:r>
                <a:rPr lang="en-US" sz="2400" b="1" dirty="0">
                  <a:latin typeface="Arial" panose="020B0604020202020204" pitchFamily="34" charset="0"/>
                  <a:cs typeface="Arial" panose="020B0604020202020204" pitchFamily="34" charset="0"/>
                </a:rPr>
                <a:t>Product solutions</a:t>
              </a:r>
            </a:p>
          </p:txBody>
        </p:sp>
      </p:grpSp>
      <p:sp>
        <p:nvSpPr>
          <p:cNvPr id="12" name="Title 1"/>
          <p:cNvSpPr>
            <a:spLocks noGrp="1"/>
          </p:cNvSpPr>
          <p:nvPr>
            <p:ph type="title"/>
          </p:nvPr>
        </p:nvSpPr>
        <p:spPr>
          <a:xfrm>
            <a:off x="578772" y="1407100"/>
            <a:ext cx="5983231" cy="955100"/>
          </a:xfrm>
        </p:spPr>
        <p:txBody>
          <a:bodyPr/>
          <a:lstStyle/>
          <a:p>
            <a:r>
              <a:rPr lang="en-US" dirty="0"/>
              <a:t>Ages 41 - 55</a:t>
            </a:r>
          </a:p>
        </p:txBody>
      </p:sp>
    </p:spTree>
    <p:extLst>
      <p:ext uri="{BB962C8B-B14F-4D97-AF65-F5344CB8AC3E}">
        <p14:creationId xmlns:p14="http://schemas.microsoft.com/office/powerpoint/2010/main" val="1577712232"/>
      </p:ext>
    </p:extLst>
  </p:cSld>
  <p:clrMapOvr>
    <a:masterClrMapping/>
  </p:clrMapOvr>
</p:sld>
</file>

<file path=ppt/theme/theme1.xml><?xml version="1.0" encoding="utf-8"?>
<a:theme xmlns:a="http://schemas.openxmlformats.org/drawingml/2006/main" name="1_Office Theme">
  <a:themeElements>
    <a:clrScheme name="Accent 7 1">
      <a:dk1>
        <a:srgbClr val="636466"/>
      </a:dk1>
      <a:lt1>
        <a:srgbClr val="FFFFFF"/>
      </a:lt1>
      <a:dk2>
        <a:srgbClr val="000000"/>
      </a:dk2>
      <a:lt2>
        <a:srgbClr val="95C93C"/>
      </a:lt2>
      <a:accent1>
        <a:srgbClr val="0AA147"/>
      </a:accent1>
      <a:accent2>
        <a:srgbClr val="929397"/>
      </a:accent2>
      <a:accent3>
        <a:srgbClr val="006DAF"/>
      </a:accent3>
      <a:accent4>
        <a:srgbClr val="56C3EA"/>
      </a:accent4>
      <a:accent5>
        <a:srgbClr val="58595B"/>
      </a:accent5>
      <a:accent6>
        <a:srgbClr val="CEDC2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15430</TotalTime>
  <Words>4702</Words>
  <Application>Microsoft Office PowerPoint</Application>
  <PresentationFormat>On-screen Show (4:3)</PresentationFormat>
  <Paragraphs>366</Paragraphs>
  <Slides>23</Slides>
  <Notes>22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23</vt:i4>
      </vt:variant>
    </vt:vector>
  </HeadingPairs>
  <TitlesOfParts>
    <vt:vector size="38" baseType="lpstr">
      <vt:lpstr>-apple-system</vt:lpstr>
      <vt:lpstr>Arail</vt:lpstr>
      <vt:lpstr>Arial</vt:lpstr>
      <vt:lpstr>Arial Narrow</vt:lpstr>
      <vt:lpstr>Arial-BoldMT</vt:lpstr>
      <vt:lpstr>ArialMT</vt:lpstr>
      <vt:lpstr>Calibri</vt:lpstr>
      <vt:lpstr>Hurme Geometric Sans 3</vt:lpstr>
      <vt:lpstr>Hurme Geometric Sans 3 SemiBold</vt:lpstr>
      <vt:lpstr>Hurme Geometric Sans 4</vt:lpstr>
      <vt:lpstr>Hurme Geometric Sans 4 SemiBold</vt:lpstr>
      <vt:lpstr>HurmeGeometricSans3 SemiBold</vt:lpstr>
      <vt:lpstr>HurmeGeometricSans3-SemiBold</vt:lpstr>
      <vt:lpstr>Times</vt:lpstr>
      <vt:lpstr>1_Office Theme</vt:lpstr>
      <vt:lpstr>Planning for every life stage</vt:lpstr>
      <vt:lpstr>Population demographics</vt:lpstr>
      <vt:lpstr>Cost of waiting to apply for LTC insurance</vt:lpstr>
      <vt:lpstr>LTC/CI coverage options</vt:lpstr>
      <vt:lpstr>LTC/CI portfolio1</vt:lpstr>
      <vt:lpstr>PowerPoint Presentation</vt:lpstr>
      <vt:lpstr>The opportunity</vt:lpstr>
      <vt:lpstr>Ages 25 - 40</vt:lpstr>
      <vt:lpstr>Ages 41 - 55</vt:lpstr>
      <vt:lpstr>Ages 56+</vt:lpstr>
      <vt:lpstr>PowerPoint Presentation</vt:lpstr>
      <vt:lpstr>As a 28-year-old couple …</vt:lpstr>
      <vt:lpstr>…45-year-old couple</vt:lpstr>
      <vt:lpstr>…60-year-old couple</vt:lpstr>
      <vt:lpstr>David and Susan’s LTC/CI portfolio</vt:lpstr>
      <vt:lpstr>David’s potential claim scenarios</vt:lpstr>
      <vt:lpstr>David’s outcome</vt:lpstr>
      <vt:lpstr>Power of cash indemnity</vt:lpstr>
      <vt:lpstr>PowerPoint Presentation</vt:lpstr>
      <vt:lpstr>LTC/CI for every life stage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Huberty, Douglas J.</cp:lastModifiedBy>
  <cp:revision>523</cp:revision>
  <cp:lastPrinted>2018-06-22T15:18:32Z</cp:lastPrinted>
  <dcterms:created xsi:type="dcterms:W3CDTF">2018-03-28T16:51:16Z</dcterms:created>
  <dcterms:modified xsi:type="dcterms:W3CDTF">2024-09-20T17:33:49Z</dcterms:modified>
</cp:coreProperties>
</file>