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2"/>
  </p:notesMasterIdLst>
  <p:sldIdLst>
    <p:sldId id="256" r:id="rId2"/>
    <p:sldId id="312" r:id="rId3"/>
    <p:sldId id="366" r:id="rId4"/>
    <p:sldId id="362" r:id="rId5"/>
    <p:sldId id="398" r:id="rId6"/>
    <p:sldId id="393" r:id="rId7"/>
    <p:sldId id="363" r:id="rId8"/>
    <p:sldId id="391" r:id="rId9"/>
    <p:sldId id="364" r:id="rId10"/>
    <p:sldId id="367" r:id="rId11"/>
    <p:sldId id="265" r:id="rId12"/>
    <p:sldId id="368" r:id="rId13"/>
    <p:sldId id="369" r:id="rId14"/>
    <p:sldId id="374" r:id="rId15"/>
    <p:sldId id="397" r:id="rId16"/>
    <p:sldId id="375" r:id="rId17"/>
    <p:sldId id="272" r:id="rId18"/>
    <p:sldId id="273" r:id="rId19"/>
    <p:sldId id="290" r:id="rId20"/>
    <p:sldId id="26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47DD58-1697-BBCE-B7C4-855B19B2B73B}" name="McManus, Mark W." initials="MMW" userId="S::Mark.McManus@securian.com::f1944eff-bbf8-45e8-b0dc-d94114ddbb6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050" autoAdjust="0"/>
  </p:normalViewPr>
  <p:slideViewPr>
    <p:cSldViewPr snapToGrid="0">
      <p:cViewPr>
        <p:scale>
          <a:sx n="208" d="100"/>
          <a:sy n="208" d="100"/>
        </p:scale>
        <p:origin x="-376" y="-657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BBE01A-B0FC-4CFB-9AB6-10616913EB60}" type="datetimeFigureOut">
              <a:rPr lang="en-US" smtClean="0"/>
              <a:t>10/26/2022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775162-2EC9-4C42-9E3A-CD25980E2783}" type="slidenum">
              <a:rPr lang="en-US" smtClean="0"/>
              <a:t>‹#›</a:t>
            </a:fld>
            <a:endParaRPr lang="en-US"/>
          </a:p>
        </p:txBody>
      </p:sp>
    </p:spTree>
    <p:extLst>
      <p:ext uri="{BB962C8B-B14F-4D97-AF65-F5344CB8AC3E}">
        <p14:creationId xmlns:p14="http://schemas.microsoft.com/office/powerpoint/2010/main" val="4235587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 insurance is a versatile financial tool. In addition to the death benefit, other aspects of life insurance can serve many of your clients’ financial needs. </a:t>
            </a:r>
          </a:p>
          <a:p>
            <a:endParaRPr lang="en-US" dirty="0"/>
          </a:p>
          <a:p>
            <a:r>
              <a:rPr lang="en-US" dirty="0"/>
              <a:t>Policy values grow without the burden of taxes. When properly accessed through loans and withdrawals, distributions can be tax-advantaged as well, provided they are not modified endowment contracts. </a:t>
            </a:r>
          </a:p>
          <a:p>
            <a:endParaRPr lang="en-US" dirty="0"/>
          </a:p>
          <a:p>
            <a:r>
              <a:rPr lang="en-US" dirty="0"/>
              <a:t>Welcome to another installment of Life Insurance as a Financial Tool (LIFT) We’ve developed LIFT strategies and an illustration presentation to help you help your clients lower their’ effective tax rate in retirement using distributions from their life insurance policy.</a:t>
            </a:r>
          </a:p>
          <a:p>
            <a:endParaRPr lang="en-US" dirty="0"/>
          </a:p>
          <a:p>
            <a:r>
              <a:rPr lang="en-US" dirty="0"/>
              <a:t>We also developed a strategy and presentation to help your younger clients who need life insurance get in the game earlier and fund a policy well enough to pre-pay their retirement taxes.</a:t>
            </a:r>
          </a:p>
          <a:p>
            <a:endParaRPr lang="en-US" dirty="0"/>
          </a:p>
          <a:p>
            <a:r>
              <a:rPr lang="en-US" dirty="0"/>
              <a:t>But what if you have a client or clients who have  a substantial amount of qualified money, and are doing well enough that they envision taking only the required minimum distributions (RMDs) throughout their retirement? They could stand to bequeath a substantial amount of qualified dollars to their children or grandchildren. Those recipients, as we will show, could face a hefty tax burden at the time of that transfer.</a:t>
            </a:r>
          </a:p>
          <a:p>
            <a:endParaRPr lang="en-US" dirty="0"/>
          </a:p>
          <a:p>
            <a:r>
              <a:rPr lang="en-US" dirty="0"/>
              <a:t>In this presentation, we will talk about pre-paying the taxes the beneficiaries will incur upon inheriting a qualified plan or individual retirement account (IRA).</a:t>
            </a:r>
          </a:p>
          <a:p>
            <a:endParaRPr lang="en-US" dirty="0"/>
          </a:p>
          <a:p>
            <a:endParaRPr lang="en-US" dirty="0"/>
          </a:p>
        </p:txBody>
      </p:sp>
      <p:sp>
        <p:nvSpPr>
          <p:cNvPr id="4" name="Slide Number Placeholder 3"/>
          <p:cNvSpPr>
            <a:spLocks noGrp="1"/>
          </p:cNvSpPr>
          <p:nvPr>
            <p:ph type="sldNum" sz="quarter" idx="5"/>
          </p:nvPr>
        </p:nvSpPr>
        <p:spPr/>
        <p:txBody>
          <a:bodyPr/>
          <a:lstStyle/>
          <a:p>
            <a:fld id="{A4775162-2EC9-4C42-9E3A-CD25980E2783}" type="slidenum">
              <a:rPr lang="en-US" smtClean="0"/>
              <a:t>1</a:t>
            </a:fld>
            <a:endParaRPr lang="en-US"/>
          </a:p>
        </p:txBody>
      </p:sp>
    </p:spTree>
    <p:extLst>
      <p:ext uri="{BB962C8B-B14F-4D97-AF65-F5344CB8AC3E}">
        <p14:creationId xmlns:p14="http://schemas.microsoft.com/office/powerpoint/2010/main" val="1708251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pre-paying beneficiary taxes illustration presentation is available in our illustration system on your Securian Financial </a:t>
            </a:r>
            <a:r>
              <a:rPr lang="en-US" dirty="0" err="1"/>
              <a:t>financial</a:t>
            </a:r>
            <a:r>
              <a:rPr lang="en-US" dirty="0"/>
              <a:t> professional web site.</a:t>
            </a:r>
          </a:p>
          <a:p>
            <a:endParaRPr lang="en-US" dirty="0"/>
          </a:p>
          <a:p>
            <a:r>
              <a:rPr lang="en-US" dirty="0"/>
              <a:t>Go to the on-screen link and log in…</a:t>
            </a:r>
          </a:p>
          <a:p>
            <a:endParaRPr lang="en-US" dirty="0"/>
          </a:p>
        </p:txBody>
      </p:sp>
      <p:sp>
        <p:nvSpPr>
          <p:cNvPr id="4" name="Slide Number Placeholder 3"/>
          <p:cNvSpPr>
            <a:spLocks noGrp="1"/>
          </p:cNvSpPr>
          <p:nvPr>
            <p:ph type="sldNum" sz="quarter" idx="5"/>
          </p:nvPr>
        </p:nvSpPr>
        <p:spPr/>
        <p:txBody>
          <a:bodyPr/>
          <a:lstStyle/>
          <a:p>
            <a:fld id="{A4775162-2EC9-4C42-9E3A-CD25980E2783}" type="slidenum">
              <a:rPr lang="en-US" smtClean="0"/>
              <a:t>10</a:t>
            </a:fld>
            <a:endParaRPr lang="en-US"/>
          </a:p>
        </p:txBody>
      </p:sp>
    </p:spTree>
    <p:extLst>
      <p:ext uri="{BB962C8B-B14F-4D97-AF65-F5344CB8AC3E}">
        <p14:creationId xmlns:p14="http://schemas.microsoft.com/office/powerpoint/2010/main" val="2684517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you’ll find our illustration system near the top of the page, shown circled here in the “Tool links” section.</a:t>
            </a:r>
          </a:p>
          <a:p>
            <a:endParaRPr lang="en-US" dirty="0"/>
          </a:p>
          <a:p>
            <a:r>
              <a:rPr lang="en-US" dirty="0"/>
              <a:t>&lt;note to presenter: the location of this link on the page may differ depending on distribution channel. This view shows IDG general user.&gt;</a:t>
            </a:r>
          </a:p>
        </p:txBody>
      </p:sp>
      <p:sp>
        <p:nvSpPr>
          <p:cNvPr id="4" name="Slide Number Placeholder 3"/>
          <p:cNvSpPr>
            <a:spLocks noGrp="1"/>
          </p:cNvSpPr>
          <p:nvPr>
            <p:ph type="sldNum" sz="quarter" idx="5"/>
          </p:nvPr>
        </p:nvSpPr>
        <p:spPr/>
        <p:txBody>
          <a:bodyPr/>
          <a:lstStyle/>
          <a:p>
            <a:fld id="{E3FA9775-DD2E-405E-8482-56C173988F71}" type="slidenum">
              <a:rPr lang="en-US" smtClean="0"/>
              <a:t>11</a:t>
            </a:fld>
            <a:endParaRPr lang="en-US"/>
          </a:p>
        </p:txBody>
      </p:sp>
    </p:spTree>
    <p:extLst>
      <p:ext uri="{BB962C8B-B14F-4D97-AF65-F5344CB8AC3E}">
        <p14:creationId xmlns:p14="http://schemas.microsoft.com/office/powerpoint/2010/main" val="3056802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Case ID </a:t>
            </a:r>
            <a:r>
              <a:rPr lang="en-US" sz="1800" b="0" i="0" u="none" strike="noStrike" baseline="0" dirty="0">
                <a:latin typeface="LiberationSansNarrow"/>
              </a:rPr>
              <a:t>20894733</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I’ll show you a key screen grab of the inputs for this strategy, but as it shows in the lower left here, if you get hung up just contact us.</a:t>
            </a:r>
            <a:endParaRPr lang="en-US" dirty="0"/>
          </a:p>
          <a:p>
            <a:endParaRPr lang="en-US" dirty="0"/>
          </a:p>
          <a:p>
            <a:r>
              <a:rPr lang="en-US" dirty="0"/>
              <a:t>This strategy works well with a survivorship product, so for this example we’ll use Eclipse Survivor II Indexed UL. </a:t>
            </a:r>
          </a:p>
        </p:txBody>
      </p:sp>
      <p:sp>
        <p:nvSpPr>
          <p:cNvPr id="4" name="Slide Number Placeholder 3"/>
          <p:cNvSpPr>
            <a:spLocks noGrp="1"/>
          </p:cNvSpPr>
          <p:nvPr>
            <p:ph type="sldNum" sz="quarter" idx="5"/>
          </p:nvPr>
        </p:nvSpPr>
        <p:spPr/>
        <p:txBody>
          <a:bodyPr/>
          <a:lstStyle/>
          <a:p>
            <a:fld id="{A4775162-2EC9-4C42-9E3A-CD25980E2783}" type="slidenum">
              <a:rPr lang="en-US" smtClean="0"/>
              <a:t>12</a:t>
            </a:fld>
            <a:endParaRPr lang="en-US"/>
          </a:p>
        </p:txBody>
      </p:sp>
    </p:spTree>
    <p:extLst>
      <p:ext uri="{BB962C8B-B14F-4D97-AF65-F5344CB8AC3E}">
        <p14:creationId xmlns:p14="http://schemas.microsoft.com/office/powerpoint/2010/main" val="2138860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 tab is what we’ll focus on in this presentation. It allows the inputs needed for this strategy. The others are just your basic life insurance inputs.</a:t>
            </a:r>
          </a:p>
          <a:p>
            <a:endParaRPr lang="en-US" dirty="0"/>
          </a:p>
          <a:p>
            <a:r>
              <a:rPr lang="en-US" dirty="0"/>
              <a:t>In our example, our client is a 65-year-old female, standard non-tobacco and we’re setting the “Assumed Death Age” to 93. We have $3 million in a current IRA or other qualified plan and we’re going to show growth of that balance at a net rate of 6%.</a:t>
            </a:r>
          </a:p>
        </p:txBody>
      </p:sp>
      <p:sp>
        <p:nvSpPr>
          <p:cNvPr id="4" name="Slide Number Placeholder 3"/>
          <p:cNvSpPr>
            <a:spLocks noGrp="1"/>
          </p:cNvSpPr>
          <p:nvPr>
            <p:ph type="sldNum" sz="quarter" idx="5"/>
          </p:nvPr>
        </p:nvSpPr>
        <p:spPr/>
        <p:txBody>
          <a:bodyPr/>
          <a:lstStyle/>
          <a:p>
            <a:fld id="{A4775162-2EC9-4C42-9E3A-CD25980E2783}" type="slidenum">
              <a:rPr lang="en-US" smtClean="0"/>
              <a:t>13</a:t>
            </a:fld>
            <a:endParaRPr lang="en-US"/>
          </a:p>
        </p:txBody>
      </p:sp>
    </p:spTree>
    <p:extLst>
      <p:ext uri="{BB962C8B-B14F-4D97-AF65-F5344CB8AC3E}">
        <p14:creationId xmlns:p14="http://schemas.microsoft.com/office/powerpoint/2010/main" val="2526076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entering the information and running the case, we get a report. </a:t>
            </a:r>
          </a:p>
        </p:txBody>
      </p:sp>
      <p:sp>
        <p:nvSpPr>
          <p:cNvPr id="4" name="Slide Number Placeholder 3"/>
          <p:cNvSpPr>
            <a:spLocks noGrp="1"/>
          </p:cNvSpPr>
          <p:nvPr>
            <p:ph type="sldNum" sz="quarter" idx="5"/>
          </p:nvPr>
        </p:nvSpPr>
        <p:spPr/>
        <p:txBody>
          <a:bodyPr/>
          <a:lstStyle/>
          <a:p>
            <a:fld id="{A4775162-2EC9-4C42-9E3A-CD25980E2783}" type="slidenum">
              <a:rPr lang="en-US" smtClean="0"/>
              <a:t>14</a:t>
            </a:fld>
            <a:endParaRPr lang="en-US"/>
          </a:p>
        </p:txBody>
      </p:sp>
    </p:spTree>
    <p:extLst>
      <p:ext uri="{BB962C8B-B14F-4D97-AF65-F5344CB8AC3E}">
        <p14:creationId xmlns:p14="http://schemas.microsoft.com/office/powerpoint/2010/main" val="983087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I noted earlier, this presentation is built with the content of the consumer brochure serving as the front-end content for this report. This is to help ensure a continuity of message, imagery, and familiarity should you use the brochure to pitch this concept to your client.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on page 7 we see the accumulation of the retirement account.</a:t>
            </a:r>
          </a:p>
        </p:txBody>
      </p:sp>
      <p:sp>
        <p:nvSpPr>
          <p:cNvPr id="4" name="Slide Number Placeholder 3"/>
          <p:cNvSpPr>
            <a:spLocks noGrp="1"/>
          </p:cNvSpPr>
          <p:nvPr>
            <p:ph type="sldNum" sz="quarter" idx="5"/>
          </p:nvPr>
        </p:nvSpPr>
        <p:spPr/>
        <p:txBody>
          <a:bodyPr/>
          <a:lstStyle/>
          <a:p>
            <a:fld id="{A4775162-2EC9-4C42-9E3A-CD25980E2783}" type="slidenum">
              <a:rPr lang="en-US" smtClean="0"/>
              <a:t>15</a:t>
            </a:fld>
            <a:endParaRPr lang="en-US"/>
          </a:p>
        </p:txBody>
      </p:sp>
    </p:spTree>
    <p:extLst>
      <p:ext uri="{BB962C8B-B14F-4D97-AF65-F5344CB8AC3E}">
        <p14:creationId xmlns:p14="http://schemas.microsoft.com/office/powerpoint/2010/main" val="439078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[8] demonstrates that at assumed age of death, the death benefit in the policy is equal to the tax due on a distribution of $2,968,978.</a:t>
            </a:r>
          </a:p>
          <a:p>
            <a:endParaRPr lang="en-US" dirty="0"/>
          </a:p>
        </p:txBody>
      </p:sp>
      <p:sp>
        <p:nvSpPr>
          <p:cNvPr id="4" name="Slide Number Placeholder 3"/>
          <p:cNvSpPr>
            <a:spLocks noGrp="1"/>
          </p:cNvSpPr>
          <p:nvPr>
            <p:ph type="sldNum" sz="quarter" idx="5"/>
          </p:nvPr>
        </p:nvSpPr>
        <p:spPr/>
        <p:txBody>
          <a:bodyPr/>
          <a:lstStyle/>
          <a:p>
            <a:fld id="{A4775162-2EC9-4C42-9E3A-CD25980E2783}" type="slidenum">
              <a:rPr lang="en-US" smtClean="0"/>
              <a:t>16</a:t>
            </a:fld>
            <a:endParaRPr lang="en-US"/>
          </a:p>
        </p:txBody>
      </p:sp>
    </p:spTree>
    <p:extLst>
      <p:ext uri="{BB962C8B-B14F-4D97-AF65-F5344CB8AC3E}">
        <p14:creationId xmlns:p14="http://schemas.microsoft.com/office/powerpoint/2010/main" val="3369030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if you have trouble running these illustrations, need help with them or simply need someone to run one for you that’s what we’re here for. Just go ahead and click that button you see in our illustration system…</a:t>
            </a:r>
          </a:p>
        </p:txBody>
      </p:sp>
      <p:sp>
        <p:nvSpPr>
          <p:cNvPr id="4" name="Slide Number Placeholder 3"/>
          <p:cNvSpPr>
            <a:spLocks noGrp="1"/>
          </p:cNvSpPr>
          <p:nvPr>
            <p:ph type="sldNum" sz="quarter" idx="5"/>
          </p:nvPr>
        </p:nvSpPr>
        <p:spPr/>
        <p:txBody>
          <a:bodyPr/>
          <a:lstStyle/>
          <a:p>
            <a:fld id="{E3FA9775-DD2E-405E-8482-56C173988F71}" type="slidenum">
              <a:rPr lang="en-US" smtClean="0"/>
              <a:t>17</a:t>
            </a:fld>
            <a:endParaRPr lang="en-US"/>
          </a:p>
        </p:txBody>
      </p:sp>
    </p:spTree>
    <p:extLst>
      <p:ext uri="{BB962C8B-B14F-4D97-AF65-F5344CB8AC3E}">
        <p14:creationId xmlns:p14="http://schemas.microsoft.com/office/powerpoint/2010/main" val="4021044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and this interface pops up. You can give us a call or send in a request and the case you’re working on will include the case ID.</a:t>
            </a:r>
          </a:p>
        </p:txBody>
      </p:sp>
      <p:sp>
        <p:nvSpPr>
          <p:cNvPr id="4" name="Slide Number Placeholder 3"/>
          <p:cNvSpPr>
            <a:spLocks noGrp="1"/>
          </p:cNvSpPr>
          <p:nvPr>
            <p:ph type="sldNum" sz="quarter" idx="5"/>
          </p:nvPr>
        </p:nvSpPr>
        <p:spPr/>
        <p:txBody>
          <a:bodyPr/>
          <a:lstStyle/>
          <a:p>
            <a:fld id="{E3FA9775-DD2E-405E-8482-56C173988F71}" type="slidenum">
              <a:rPr lang="en-US" smtClean="0"/>
              <a:t>18</a:t>
            </a:fld>
            <a:endParaRPr lang="en-US"/>
          </a:p>
        </p:txBody>
      </p:sp>
    </p:spTree>
    <p:extLst>
      <p:ext uri="{BB962C8B-B14F-4D97-AF65-F5344CB8AC3E}">
        <p14:creationId xmlns:p14="http://schemas.microsoft.com/office/powerpoint/2010/main" val="764430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open it up for questions…</a:t>
            </a:r>
          </a:p>
          <a:p>
            <a:endParaRPr lang="en-US" dirty="0"/>
          </a:p>
          <a:p>
            <a:r>
              <a:rPr lang="en-US" dirty="0"/>
              <a:t>&lt;take questions&gt;</a:t>
            </a:r>
          </a:p>
          <a:p>
            <a:endParaRPr lang="en-US" dirty="0"/>
          </a:p>
          <a:p>
            <a:r>
              <a:rPr lang="en-US" dirty="0"/>
              <a:t>&lt;This slide has been templated to allow change to phone numbers for sales support for our brokerage general agency relationships.&gt;</a:t>
            </a:r>
          </a:p>
        </p:txBody>
      </p:sp>
      <p:sp>
        <p:nvSpPr>
          <p:cNvPr id="4" name="Slide Number Placeholder 3"/>
          <p:cNvSpPr>
            <a:spLocks noGrp="1"/>
          </p:cNvSpPr>
          <p:nvPr>
            <p:ph type="sldNum" sz="quarter" idx="10"/>
          </p:nvPr>
        </p:nvSpPr>
        <p:spPr/>
        <p:txBody>
          <a:bodyPr/>
          <a:lstStyle/>
          <a:p>
            <a:fld id="{D22D6C82-A838-40C5-9789-EEC7D55AA64F}" type="slidenum">
              <a:rPr lang="en-US" smtClean="0"/>
              <a:pPr/>
              <a:t>19</a:t>
            </a:fld>
            <a:endParaRPr lang="en-US"/>
          </a:p>
        </p:txBody>
      </p:sp>
    </p:spTree>
    <p:extLst>
      <p:ext uri="{BB962C8B-B14F-4D97-AF65-F5344CB8AC3E}">
        <p14:creationId xmlns:p14="http://schemas.microsoft.com/office/powerpoint/2010/main" val="2362550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Whether your clients are in the accumulation, retirement or estate maximization phase of life, the right mix of financial tools can help minimize their taxes and maximize their assets. With Life Insurance as a Financial Tool (LIFT), you can illustrate why a successful financial strategy includes many tools — including permanent life insurance.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 tool can solve every problem. Our comprehensive “Life Insurance as a Financial Tool” or “LIFT” campaign, positions you to show clients why they should consider a variety of tools for their retirement strategy.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One of these financial tools is permanent, cash value life insurance. LIFT helps you demonstrate how life insurance is a key financial tool that can help clients: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Protect their families and assets during their working years.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Lower their effective tax rate in retirement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Pre-fund the taxes on their retirement assets.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Transfer their financial legacy to their family.</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Pre-pay the taxes on an inherited Individual Retirement Account (IRA) or other qualified asset.</a:t>
            </a:r>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2</a:t>
            </a:fld>
            <a:endParaRPr lang="en-US"/>
          </a:p>
        </p:txBody>
      </p:sp>
    </p:spTree>
    <p:extLst>
      <p:ext uri="{BB962C8B-B14F-4D97-AF65-F5344CB8AC3E}">
        <p14:creationId xmlns:p14="http://schemas.microsoft.com/office/powerpoint/2010/main" val="1733360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Presenters, please be sure to land on this slide and show it for a few moments before ending your presentation.</a:t>
            </a:r>
          </a:p>
        </p:txBody>
      </p:sp>
      <p:sp>
        <p:nvSpPr>
          <p:cNvPr id="4" name="Slide Number Placeholder 3"/>
          <p:cNvSpPr>
            <a:spLocks noGrp="1"/>
          </p:cNvSpPr>
          <p:nvPr>
            <p:ph type="sldNum" sz="quarter" idx="5"/>
          </p:nvPr>
        </p:nvSpPr>
        <p:spPr/>
        <p:txBody>
          <a:bodyPr/>
          <a:lstStyle/>
          <a:p>
            <a:fld id="{A4775162-2EC9-4C42-9E3A-CD25980E2783}" type="slidenum">
              <a:rPr lang="en-US" smtClean="0"/>
              <a:t>20</a:t>
            </a:fld>
            <a:endParaRPr lang="en-US"/>
          </a:p>
        </p:txBody>
      </p:sp>
    </p:spTree>
    <p:extLst>
      <p:ext uri="{BB962C8B-B14F-4D97-AF65-F5344CB8AC3E}">
        <p14:creationId xmlns:p14="http://schemas.microsoft.com/office/powerpoint/2010/main" val="1539294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in addition to speakers notes]</a:t>
            </a:r>
          </a:p>
          <a:p>
            <a:endParaRPr lang="en-US" dirty="0"/>
          </a:p>
          <a:p>
            <a:r>
              <a:rPr lang="en-US" dirty="0"/>
              <a:t>Your clients may find themselves at any number of forks in the road as they make final preparations for retirement. If they’ve followed the LIFT strategy, they will look forward to lowering their effective tax rates in retirement by using their life insurance policy to supplement their retirement.</a:t>
            </a:r>
          </a:p>
          <a:p>
            <a:endParaRPr lang="en-US" dirty="0"/>
          </a:p>
          <a:p>
            <a:r>
              <a:rPr lang="en-US" dirty="0"/>
              <a:t>Perhaps they started earlier in life, and focused funding of their life insurance in order to have the dollars on hand to pay the tax on their retirement asset distribution. In effect, they were pre-paying their retirement taxes, while protecting their family if they died.</a:t>
            </a:r>
          </a:p>
          <a:p>
            <a:endParaRPr lang="en-US" dirty="0"/>
          </a:p>
          <a:p>
            <a:r>
              <a:rPr lang="en-US" dirty="0"/>
              <a:t>If your clients are in a position where they realize they won’t need their retirement plan money, they can create a </a:t>
            </a:r>
            <a:r>
              <a:rPr lang="en-US" b="1" dirty="0"/>
              <a:t>tax efficient legacy </a:t>
            </a:r>
            <a:r>
              <a:rPr lang="en-US" dirty="0"/>
              <a:t>for their children and/or grandchildren by using those dollars to further fund their life insurance.</a:t>
            </a:r>
          </a:p>
          <a:p>
            <a:endParaRPr lang="en-US" dirty="0"/>
          </a:p>
          <a:p>
            <a:r>
              <a:rPr lang="en-US" dirty="0"/>
              <a:t>What if you have a client who is in a position where they don’t need their qualified plan dollars in retirement and they will want to bequeath those assets to their heirs? The pre-pay beneficiary taxes strategy fits this situation. What is needed is to calculate what the value of the asset(s) will be at the expected mortality age, then figure out the taxes that will be owed. The next step involves funding a life insurance policy with a death benefit equal to the amount of taxes that are expected.</a:t>
            </a:r>
          </a:p>
          <a:p>
            <a:endParaRPr lang="en-US" dirty="0"/>
          </a:p>
        </p:txBody>
      </p:sp>
      <p:sp>
        <p:nvSpPr>
          <p:cNvPr id="4" name="Slide Number Placeholder 3"/>
          <p:cNvSpPr>
            <a:spLocks noGrp="1"/>
          </p:cNvSpPr>
          <p:nvPr>
            <p:ph type="sldNum" sz="quarter" idx="5"/>
          </p:nvPr>
        </p:nvSpPr>
        <p:spPr/>
        <p:txBody>
          <a:bodyPr/>
          <a:lstStyle/>
          <a:p>
            <a:fld id="{A4775162-2EC9-4C42-9E3A-CD25980E2783}" type="slidenum">
              <a:rPr lang="en-US" smtClean="0"/>
              <a:t>3</a:t>
            </a:fld>
            <a:endParaRPr lang="en-US"/>
          </a:p>
        </p:txBody>
      </p:sp>
    </p:spTree>
    <p:extLst>
      <p:ext uri="{BB962C8B-B14F-4D97-AF65-F5344CB8AC3E}">
        <p14:creationId xmlns:p14="http://schemas.microsoft.com/office/powerpoint/2010/main" val="2565880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Qualified plans are a good way to accumulate money for retirement — but not so efficient for transferring that wealth.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If your clients don’t need the money and expect to have a substantial about of qualified money still on hand at their death, why not fund a life insurance policy — and pre-pay their beneficiaries' taxes?</a:t>
            </a:r>
          </a:p>
          <a:p>
            <a:endParaRPr lang="en-US" b="0" dirty="0"/>
          </a:p>
        </p:txBody>
      </p:sp>
      <p:sp>
        <p:nvSpPr>
          <p:cNvPr id="4" name="Slide Number Placeholder 3"/>
          <p:cNvSpPr>
            <a:spLocks noGrp="1"/>
          </p:cNvSpPr>
          <p:nvPr>
            <p:ph type="sldNum" sz="quarter" idx="5"/>
          </p:nvPr>
        </p:nvSpPr>
        <p:spPr/>
        <p:txBody>
          <a:bodyPr/>
          <a:lstStyle/>
          <a:p>
            <a:fld id="{A02934F3-05B7-D14B-B400-9EEB19E9C44A}" type="slidenum">
              <a:rPr lang="en-US" smtClean="0"/>
              <a:t>4</a:t>
            </a:fld>
            <a:endParaRPr lang="en-US"/>
          </a:p>
        </p:txBody>
      </p:sp>
    </p:spTree>
    <p:extLst>
      <p:ext uri="{BB962C8B-B14F-4D97-AF65-F5344CB8AC3E}">
        <p14:creationId xmlns:p14="http://schemas.microsoft.com/office/powerpoint/2010/main" val="3468588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A4775162-2EC9-4C42-9E3A-CD25980E2783}" type="slidenum">
              <a:rPr lang="en-US" smtClean="0"/>
              <a:t>5</a:t>
            </a:fld>
            <a:endParaRPr lang="en-US"/>
          </a:p>
        </p:txBody>
      </p:sp>
    </p:spTree>
    <p:extLst>
      <p:ext uri="{BB962C8B-B14F-4D97-AF65-F5344CB8AC3E}">
        <p14:creationId xmlns:p14="http://schemas.microsoft.com/office/powerpoint/2010/main" val="1979735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minimum distributions</a:t>
            </a:r>
          </a:p>
          <a:p>
            <a:pPr lvl="1">
              <a:buFont typeface="Arial" panose="020B0604020202020204" pitchFamily="34" charset="0"/>
              <a:buChar char="•"/>
            </a:pPr>
            <a:r>
              <a:rPr lang="en-US" dirty="0"/>
              <a:t>The RMD age changed from age 70 ½ to age 72</a:t>
            </a:r>
          </a:p>
          <a:p>
            <a:pPr lvl="1">
              <a:buFont typeface="Arial" panose="020B0604020202020204" pitchFamily="34" charset="0"/>
              <a:buChar char="•"/>
            </a:pPr>
            <a:r>
              <a:rPr lang="en-US" dirty="0"/>
              <a:t>Applies to IRAs and all qualified accounts</a:t>
            </a:r>
          </a:p>
          <a:p>
            <a:r>
              <a:rPr lang="en-US" dirty="0"/>
              <a:t>Elimination of stretch individual retirement accounts (IRAs)</a:t>
            </a:r>
          </a:p>
          <a:p>
            <a:pPr lvl="1">
              <a:buFont typeface="Arial" panose="020B0604020202020204" pitchFamily="34" charset="0"/>
              <a:buChar char="•"/>
            </a:pPr>
            <a:r>
              <a:rPr lang="en-US" dirty="0"/>
              <a:t>Applies to IRAs and defined contribution plans</a:t>
            </a:r>
          </a:p>
          <a:p>
            <a:pPr lvl="1">
              <a:buFont typeface="Arial" panose="020B0604020202020204" pitchFamily="34" charset="0"/>
              <a:buChar char="•"/>
            </a:pPr>
            <a:r>
              <a:rPr lang="en-US" dirty="0"/>
              <a:t>Requires account balances for most non-spouse beneficiaries to be liquidated by the 10</a:t>
            </a:r>
            <a:r>
              <a:rPr lang="en-US" baseline="30000" dirty="0"/>
              <a:t>th</a:t>
            </a:r>
            <a:r>
              <a:rPr lang="en-US" dirty="0"/>
              <a:t> year following the death of the account holder</a:t>
            </a:r>
          </a:p>
          <a:p>
            <a:r>
              <a:rPr lang="en-US" dirty="0"/>
              <a:t>Maximum age for IRA contributions</a:t>
            </a:r>
          </a:p>
          <a:p>
            <a:pPr lvl="1">
              <a:buFont typeface="Arial" panose="020B0604020202020204" pitchFamily="34" charset="0"/>
              <a:buChar char="•"/>
            </a:pPr>
            <a:r>
              <a:rPr lang="en-US" dirty="0"/>
              <a:t>Repeal of the age 70 ½ limit on IRA contributions</a:t>
            </a:r>
          </a:p>
          <a:p>
            <a:pPr lvl="1">
              <a:buFont typeface="Arial" panose="020B0604020202020204" pitchFamily="34" charset="0"/>
              <a:buChar char="•"/>
            </a:pPr>
            <a:r>
              <a:rPr lang="en-US" dirty="0"/>
              <a:t>There is no longer a maximum age limit for IRA contributions</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4775162-2EC9-4C42-9E3A-CD25980E2783}" type="slidenum">
              <a:rPr lang="en-US" smtClean="0"/>
              <a:t>6</a:t>
            </a:fld>
            <a:endParaRPr lang="en-US"/>
          </a:p>
        </p:txBody>
      </p:sp>
    </p:spTree>
    <p:extLst>
      <p:ext uri="{BB962C8B-B14F-4D97-AF65-F5344CB8AC3E}">
        <p14:creationId xmlns:p14="http://schemas.microsoft.com/office/powerpoint/2010/main" val="1678194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Your clients have spent years building up their retirement funds. Their goal was to accumulate these assets as tax-efficiently as possible, perhaps with qualified plans like 401(k)s.</a:t>
            </a:r>
          </a:p>
          <a:p>
            <a:endParaRPr lang="en-US" dirty="0"/>
          </a:p>
          <a:p>
            <a:r>
              <a:rPr lang="en-US" dirty="0"/>
              <a:t>Now, they’re retired and living well enough that they only need to take RMDs from their qualified plans. They expect they will be able to leave a substantial amount of this money to an heir. Whomever receives this bequest will likely have to pay a substantial amount of taxes.</a:t>
            </a:r>
          </a:p>
          <a:p>
            <a:endParaRPr lang="en-US" dirty="0"/>
          </a:p>
          <a:p>
            <a:r>
              <a:rPr lang="en-US" b="1" dirty="0"/>
              <a:t>Solution: Pre-pay the beneficiaries’ taxes</a:t>
            </a:r>
          </a:p>
          <a:p>
            <a:r>
              <a:rPr lang="en-US" dirty="0"/>
              <a:t>If they don’t need the money, they can use the required distributions of their qualified plan to fund a life insurance policy. What you would want is a tool that will calculate forward the growth of a qualified plan and solve for a death benefit equal to the amount of taxes that would be owed at an assumed mortality age.</a:t>
            </a:r>
          </a:p>
          <a:p>
            <a:endParaRPr lang="en-US" dirty="0"/>
          </a:p>
          <a:p>
            <a:r>
              <a:rPr lang="en-US" dirty="0"/>
              <a:t>This strategy can make good sense, especially if any of these situations apply:</a:t>
            </a:r>
          </a:p>
          <a:p>
            <a:r>
              <a:rPr lang="en-US" dirty="0"/>
              <a:t>They need a life insurance death benefit to pay estate taxes when they* die</a:t>
            </a:r>
          </a:p>
          <a:p>
            <a:r>
              <a:rPr lang="en-US" dirty="0"/>
              <a:t>Their children are in a higher tax bracket than they are</a:t>
            </a:r>
          </a:p>
          <a:p>
            <a:r>
              <a:rPr lang="en-US" dirty="0"/>
              <a:t>They have multiple sources of income and assets with varying tax implications</a:t>
            </a:r>
          </a:p>
          <a:p>
            <a:r>
              <a:rPr lang="en-US" dirty="0"/>
              <a:t>They don’t need all of their qualified plan assets for living expenses</a:t>
            </a:r>
          </a:p>
          <a:p>
            <a:endParaRPr lang="en-US" dirty="0"/>
          </a:p>
          <a:p>
            <a:r>
              <a:rPr lang="en-US" dirty="0"/>
              <a:t>*If owner and insured are different, the death benefit will be paid upon death of the insured.</a:t>
            </a:r>
          </a:p>
        </p:txBody>
      </p:sp>
      <p:sp>
        <p:nvSpPr>
          <p:cNvPr id="4" name="Slide Number Placeholder 3"/>
          <p:cNvSpPr>
            <a:spLocks noGrp="1"/>
          </p:cNvSpPr>
          <p:nvPr>
            <p:ph type="sldNum" sz="quarter" idx="5"/>
          </p:nvPr>
        </p:nvSpPr>
        <p:spPr/>
        <p:txBody>
          <a:bodyPr/>
          <a:lstStyle/>
          <a:p>
            <a:fld id="{054B72BD-49BF-425F-B7CF-DCC3FB2E4BFC}" type="slidenum">
              <a:rPr lang="en-US" smtClean="0"/>
              <a:t>7</a:t>
            </a:fld>
            <a:endParaRPr lang="en-US"/>
          </a:p>
        </p:txBody>
      </p:sp>
    </p:spTree>
    <p:extLst>
      <p:ext uri="{BB962C8B-B14F-4D97-AF65-F5344CB8AC3E}">
        <p14:creationId xmlns:p14="http://schemas.microsoft.com/office/powerpoint/2010/main" val="1215031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a:p>
            <a:r>
              <a:rPr lang="en-US" dirty="0"/>
              <a:t>Read 4</a:t>
            </a:r>
            <a:r>
              <a:rPr lang="en-US" baseline="30000" dirty="0"/>
              <a:t>th</a:t>
            </a:r>
            <a:r>
              <a:rPr lang="en-US" dirty="0"/>
              <a:t> bullet fully.</a:t>
            </a:r>
          </a:p>
          <a:p>
            <a:endParaRPr lang="en-US" dirty="0"/>
          </a:p>
          <a:p>
            <a:r>
              <a:rPr lang="en-US" dirty="0"/>
              <a:t>Among traditional IRA–owning households in mid-2021 with a head of household aged 70 or older and taking a withdrawal in tax year 2020, 85 percent indicated their withdrawal was based on the RMD rules*</a:t>
            </a:r>
          </a:p>
          <a:p>
            <a:pPr lvl="1"/>
            <a:r>
              <a:rPr lang="en-US" dirty="0"/>
              <a:t>Only 6 percent took lumps sums based on needs.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a:t>
            </a:r>
            <a:r>
              <a:rPr lang="en-US" sz="1200" dirty="0">
                <a:solidFill>
                  <a:schemeClr val="tx2"/>
                </a:solidFill>
              </a:rPr>
              <a:t>Source: </a:t>
            </a:r>
            <a:r>
              <a:rPr lang="en-US" sz="1200" dirty="0"/>
              <a:t>Holden, Sarah, and Daniel </a:t>
            </a:r>
            <a:r>
              <a:rPr lang="en-US" sz="1200" dirty="0" err="1"/>
              <a:t>Schrass</a:t>
            </a:r>
            <a:r>
              <a:rPr lang="en-US" sz="1200" dirty="0"/>
              <a:t>. 2022. “The Role of IRAs in US Households’ Saving for Retirement, 2021.”</a:t>
            </a:r>
            <a:br>
              <a:rPr lang="en-US" sz="1200" dirty="0">
                <a:solidFill>
                  <a:srgbClr val="FF0000"/>
                </a:solidFill>
              </a:rPr>
            </a:br>
            <a:r>
              <a:rPr lang="en-US" sz="1200" dirty="0">
                <a:solidFill>
                  <a:schemeClr val="tx2"/>
                </a:solidFill>
              </a:rPr>
              <a:t>ICI RESEARCH PERSPECTIVE, JANUARY 2022 // VOL. 28, NO. 1,</a:t>
            </a:r>
            <a:r>
              <a:rPr lang="en-US" sz="1200" dirty="0">
                <a:solidFill>
                  <a:srgbClr val="FF0000"/>
                </a:solidFill>
              </a:rPr>
              <a:t> </a:t>
            </a:r>
            <a:br>
              <a:rPr lang="en-US" sz="1200" dirty="0">
                <a:solidFill>
                  <a:srgbClr val="FF0000"/>
                </a:solidFill>
              </a:rPr>
            </a:br>
            <a:r>
              <a:rPr lang="en-US" sz="1200" dirty="0"/>
              <a:t>Available at www.ici.org/files/2022/per28-01.pdf.</a:t>
            </a:r>
            <a:endParaRPr lang="en-US" sz="1600" dirty="0"/>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8</a:t>
            </a:fld>
            <a:endParaRPr lang="en-US"/>
          </a:p>
        </p:txBody>
      </p:sp>
    </p:spTree>
    <p:extLst>
      <p:ext uri="{BB962C8B-B14F-4D97-AF65-F5344CB8AC3E}">
        <p14:creationId xmlns:p14="http://schemas.microsoft.com/office/powerpoint/2010/main" val="1413456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We’ve developed a few marketing materials to help pitch this concept to clients. </a:t>
            </a:r>
          </a:p>
          <a:p>
            <a:endParaRPr lang="en-US" dirty="0"/>
          </a:p>
          <a:p>
            <a:r>
              <a:rPr lang="en-US" dirty="0"/>
              <a:t>First is a client brochure called Pre-paying your beneficiary’s taxes. Form number F74093-46; available now.</a:t>
            </a:r>
          </a:p>
          <a:p>
            <a:endParaRPr lang="en-US" dirty="0"/>
          </a:p>
          <a:p>
            <a:r>
              <a:rPr lang="en-US" dirty="0"/>
              <a:t>If you’re working with clients primarily through remote meetings and webinars, we’ve created a client-facing PowerPoint of the exact same content. It’s essentially a PowerPoint recreation of the brochure itself. All copy is the same and presented on-screen to facilitate meeting via web presentation tools.</a:t>
            </a:r>
          </a:p>
          <a:p>
            <a:endParaRPr lang="en-US" dirty="0"/>
          </a:p>
          <a:p>
            <a:r>
              <a:rPr lang="en-US" dirty="0"/>
              <a:t>We developed an illustration sales presentation that can help you land the concept with clients with numbers specific to their situation. It uses the brochure as the front-end content for this illustration, and it makes a calculation for growing the qualified asset out to the age of mortality, then calculates the taxes that would be owed at that point, and solves for a face amount equal to those taxes.</a:t>
            </a:r>
          </a:p>
        </p:txBody>
      </p:sp>
      <p:sp>
        <p:nvSpPr>
          <p:cNvPr id="4" name="Slide Number Placeholder 3"/>
          <p:cNvSpPr>
            <a:spLocks noGrp="1"/>
          </p:cNvSpPr>
          <p:nvPr>
            <p:ph type="sldNum" sz="quarter" idx="10"/>
          </p:nvPr>
        </p:nvSpPr>
        <p:spPr/>
        <p:txBody>
          <a:bodyPr/>
          <a:lstStyle/>
          <a:p>
            <a:fld id="{054B72BD-49BF-425F-B7CF-DCC3FB2E4BFC}" type="slidenum">
              <a:rPr lang="en-US" smtClean="0"/>
              <a:t>9</a:t>
            </a:fld>
            <a:endParaRPr lang="en-US"/>
          </a:p>
        </p:txBody>
      </p:sp>
    </p:spTree>
    <p:extLst>
      <p:ext uri="{BB962C8B-B14F-4D97-AF65-F5344CB8AC3E}">
        <p14:creationId xmlns:p14="http://schemas.microsoft.com/office/powerpoint/2010/main" val="3934611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499616"/>
            <a:ext cx="6013752" cy="932688"/>
          </a:xfrm>
        </p:spPr>
        <p:txBody>
          <a:bodyPr anchor="t">
            <a:noAutofit/>
          </a:bodyPr>
          <a:lstStyle>
            <a:lvl1pPr algn="l">
              <a:lnSpc>
                <a:spcPts val="3300"/>
              </a:lnSpc>
              <a:defRPr sz="3200"/>
            </a:lvl1pPr>
          </a:lstStyle>
          <a:p>
            <a:r>
              <a:rPr lang="en-US" dirty="0"/>
              <a:t>Headline 32pt</a:t>
            </a:r>
            <a:br>
              <a:rPr lang="en-US" dirty="0"/>
            </a:br>
            <a:r>
              <a:rPr lang="en-US" dirty="0"/>
              <a:t>Arial bold</a:t>
            </a:r>
          </a:p>
        </p:txBody>
      </p:sp>
      <p:sp>
        <p:nvSpPr>
          <p:cNvPr id="3" name="Subtitle 2"/>
          <p:cNvSpPr>
            <a:spLocks noGrp="1"/>
          </p:cNvSpPr>
          <p:nvPr>
            <p:ph type="subTitle" idx="1" hasCustomPrompt="1"/>
          </p:nvPr>
        </p:nvSpPr>
        <p:spPr>
          <a:xfrm>
            <a:off x="914401" y="2560320"/>
            <a:ext cx="5087387" cy="576072"/>
          </a:xfrm>
        </p:spPr>
        <p:txBody>
          <a:bodyPr>
            <a:noAutofit/>
          </a:bodyPr>
          <a:lstStyle>
            <a:lvl1pPr marL="0" indent="0" algn="l">
              <a:lnSpc>
                <a:spcPts val="2200"/>
              </a:lnSpc>
              <a:buNone/>
              <a:defRPr sz="20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Kicker 20pt Arial </a:t>
            </a:r>
          </a:p>
        </p:txBody>
      </p:sp>
      <p:sp>
        <p:nvSpPr>
          <p:cNvPr id="8" name="Content Placeholder 7"/>
          <p:cNvSpPr>
            <a:spLocks noGrp="1"/>
          </p:cNvSpPr>
          <p:nvPr>
            <p:ph sz="quarter" idx="10" hasCustomPrompt="1"/>
          </p:nvPr>
        </p:nvSpPr>
        <p:spPr>
          <a:xfrm>
            <a:off x="914047" y="3758184"/>
            <a:ext cx="5088204" cy="219456"/>
          </a:xfrm>
        </p:spPr>
        <p:txBody>
          <a:bodyPr>
            <a:noAutofit/>
          </a:bodyPr>
          <a:lstStyle>
            <a:lvl1pPr marL="0" indent="0">
              <a:lnSpc>
                <a:spcPts val="1600"/>
              </a:lnSpc>
              <a:spcBef>
                <a:spcPts val="0"/>
              </a:spcBef>
              <a:buFontTx/>
              <a:buNone/>
              <a:defRPr sz="1400" b="1">
                <a:solidFill>
                  <a:schemeClr val="tx2"/>
                </a:solidFill>
              </a:defRPr>
            </a:lvl1pPr>
            <a:lvl2pPr marL="233351" indent="0">
              <a:buFontTx/>
              <a:buNone/>
              <a:defRPr sz="1400" b="1">
                <a:solidFill>
                  <a:schemeClr val="tx2"/>
                </a:solidFill>
              </a:defRPr>
            </a:lvl2pPr>
            <a:lvl3pPr marL="465115" indent="0">
              <a:buFontTx/>
              <a:buNone/>
              <a:defRPr sz="1400" b="1">
                <a:solidFill>
                  <a:schemeClr val="tx2"/>
                </a:solidFill>
              </a:defRPr>
            </a:lvl3pPr>
            <a:lvl4pPr marL="1371532" indent="0">
              <a:buFontTx/>
              <a:buNone/>
              <a:defRPr sz="1400" b="1">
                <a:solidFill>
                  <a:schemeClr val="tx2"/>
                </a:solidFill>
              </a:defRPr>
            </a:lvl4pPr>
            <a:lvl5pPr marL="1828709" indent="0">
              <a:buFontTx/>
              <a:buNone/>
              <a:defRPr sz="140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914049" y="3986784"/>
            <a:ext cx="5088203" cy="219456"/>
          </a:xfrm>
        </p:spPr>
        <p:txBody>
          <a:bodyPr>
            <a:noAutofit/>
          </a:bodyPr>
          <a:lstStyle>
            <a:lvl1pPr marL="0" indent="0">
              <a:lnSpc>
                <a:spcPts val="1600"/>
              </a:lnSpc>
              <a:buFontTx/>
              <a:buNone/>
              <a:defRPr sz="1400">
                <a:solidFill>
                  <a:schemeClr val="tx1"/>
                </a:solidFill>
              </a:defRPr>
            </a:lvl1pPr>
            <a:lvl2pPr marL="233351" indent="0">
              <a:buFontTx/>
              <a:buNone/>
              <a:defRPr sz="1400">
                <a:solidFill>
                  <a:schemeClr val="tx1"/>
                </a:solidFill>
              </a:defRPr>
            </a:lvl2pPr>
            <a:lvl3pPr marL="465115" indent="0">
              <a:buFontTx/>
              <a:buNone/>
              <a:defRPr sz="1400">
                <a:solidFill>
                  <a:schemeClr val="tx1"/>
                </a:solidFill>
              </a:defRPr>
            </a:lvl3pPr>
            <a:lvl4pPr marL="1371532" indent="0">
              <a:buFontTx/>
              <a:buNone/>
              <a:defRPr sz="1400">
                <a:solidFill>
                  <a:schemeClr val="tx1"/>
                </a:solidFill>
              </a:defRPr>
            </a:lvl4pPr>
            <a:lvl5pPr marL="1828709" indent="0">
              <a:buFontTx/>
              <a:buNone/>
              <a:defRPr sz="1400">
                <a:solidFill>
                  <a:schemeClr val="tx1"/>
                </a:solidFill>
              </a:defRPr>
            </a:lvl5pPr>
          </a:lstStyle>
          <a:p>
            <a:pPr lvl="0"/>
            <a:r>
              <a:rPr lang="nn-NO" dirty="0"/>
              <a:t>Title 14pt Arial</a:t>
            </a:r>
          </a:p>
        </p:txBody>
      </p:sp>
      <p:sp>
        <p:nvSpPr>
          <p:cNvPr id="12" name="Content Placeholder 11"/>
          <p:cNvSpPr>
            <a:spLocks noGrp="1"/>
          </p:cNvSpPr>
          <p:nvPr>
            <p:ph sz="quarter" idx="12" hasCustomPrompt="1"/>
          </p:nvPr>
        </p:nvSpPr>
        <p:spPr>
          <a:xfrm>
            <a:off x="914049" y="4279392"/>
            <a:ext cx="5087739" cy="219456"/>
          </a:xfrm>
        </p:spPr>
        <p:txBody>
          <a:bodyPr>
            <a:noAutofit/>
          </a:bodyPr>
          <a:lstStyle>
            <a:lvl1pPr marL="0" indent="0">
              <a:lnSpc>
                <a:spcPts val="1600"/>
              </a:lnSpc>
              <a:spcBef>
                <a:spcPts val="0"/>
              </a:spcBef>
              <a:buFontTx/>
              <a:buNone/>
              <a:defRPr sz="1400" b="1">
                <a:solidFill>
                  <a:schemeClr val="tx2"/>
                </a:solidFill>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dirty="0"/>
              <a:t>Presenter Name 14pt Arial bold</a:t>
            </a:r>
          </a:p>
        </p:txBody>
      </p:sp>
      <p:sp>
        <p:nvSpPr>
          <p:cNvPr id="14" name="Text Placeholder 13"/>
          <p:cNvSpPr>
            <a:spLocks noGrp="1"/>
          </p:cNvSpPr>
          <p:nvPr>
            <p:ph type="body" sz="quarter" idx="13" hasCustomPrompt="1"/>
          </p:nvPr>
        </p:nvSpPr>
        <p:spPr>
          <a:xfrm>
            <a:off x="914049" y="4498848"/>
            <a:ext cx="5087739" cy="228600"/>
          </a:xfrm>
        </p:spPr>
        <p:txBody>
          <a:bodyPr>
            <a:noAutofit/>
          </a:bodyPr>
          <a:lstStyle>
            <a:lvl1pPr marL="0" indent="0">
              <a:lnSpc>
                <a:spcPts val="1600"/>
              </a:lnSpc>
              <a:buFontTx/>
              <a:buNone/>
              <a:defRPr sz="1400"/>
            </a:lvl1pPr>
            <a:lvl2pPr marL="233351" indent="0">
              <a:lnSpc>
                <a:spcPts val="1600"/>
              </a:lnSpc>
              <a:buFontTx/>
              <a:buNone/>
              <a:defRPr sz="1400"/>
            </a:lvl2pPr>
            <a:lvl3pPr marL="465115" indent="0">
              <a:lnSpc>
                <a:spcPts val="1600"/>
              </a:lnSpc>
              <a:buFontTx/>
              <a:buNone/>
              <a:defRPr sz="1400"/>
            </a:lvl3pPr>
            <a:lvl4pPr marL="1371532" indent="0">
              <a:lnSpc>
                <a:spcPts val="1600"/>
              </a:lnSpc>
              <a:buFontTx/>
              <a:buNone/>
              <a:defRPr sz="1400"/>
            </a:lvl4pPr>
            <a:lvl5pPr marL="1828709" indent="0">
              <a:lnSpc>
                <a:spcPts val="1600"/>
              </a:lnSpc>
              <a:buFontTx/>
              <a:buNone/>
              <a:defRPr sz="1400"/>
            </a:lvl5pPr>
          </a:lstStyle>
          <a:p>
            <a:pPr lvl="0"/>
            <a:r>
              <a:rPr lang="nn-NO" dirty="0"/>
              <a:t>Title 14pt Arial</a:t>
            </a:r>
          </a:p>
        </p:txBody>
      </p:sp>
      <p:sp>
        <p:nvSpPr>
          <p:cNvPr id="16" name="Content Placeholder 15"/>
          <p:cNvSpPr>
            <a:spLocks noGrp="1"/>
          </p:cNvSpPr>
          <p:nvPr>
            <p:ph sz="quarter" idx="14" hasCustomPrompt="1"/>
          </p:nvPr>
        </p:nvSpPr>
        <p:spPr>
          <a:xfrm>
            <a:off x="914049" y="4782312"/>
            <a:ext cx="5087739" cy="219456"/>
          </a:xfrm>
        </p:spPr>
        <p:txBody>
          <a:bodyPr>
            <a:noAutofit/>
          </a:bodyPr>
          <a:lstStyle>
            <a:lvl1pPr marL="0" indent="0">
              <a:lnSpc>
                <a:spcPts val="1600"/>
              </a:lnSpc>
              <a:buFontTx/>
              <a:buNone/>
              <a:defRPr sz="1400" b="1">
                <a:solidFill>
                  <a:schemeClr val="tx2"/>
                </a:solidFill>
              </a:defRPr>
            </a:lvl1pPr>
            <a:lvl2pPr marL="233351" indent="0">
              <a:lnSpc>
                <a:spcPts val="1600"/>
              </a:lnSpc>
              <a:buFontTx/>
              <a:buNone/>
              <a:defRPr sz="1400" b="1">
                <a:solidFill>
                  <a:schemeClr val="tx2"/>
                </a:solidFill>
              </a:defRPr>
            </a:lvl2pPr>
            <a:lvl3pPr marL="465115" indent="0">
              <a:lnSpc>
                <a:spcPts val="1600"/>
              </a:lnSpc>
              <a:buFontTx/>
              <a:buNone/>
              <a:defRPr sz="1400" b="1">
                <a:solidFill>
                  <a:schemeClr val="tx2"/>
                </a:solidFill>
              </a:defRPr>
            </a:lvl3pPr>
            <a:lvl4pPr marL="1371532" indent="0">
              <a:lnSpc>
                <a:spcPts val="1600"/>
              </a:lnSpc>
              <a:buFontTx/>
              <a:buNone/>
              <a:defRPr sz="1400" b="1">
                <a:solidFill>
                  <a:schemeClr val="tx2"/>
                </a:solidFill>
              </a:defRPr>
            </a:lvl4pPr>
            <a:lvl5pPr marL="1828709" indent="0">
              <a:lnSpc>
                <a:spcPts val="1600"/>
              </a:lnSpc>
              <a:buFontTx/>
              <a:buNone/>
              <a:defRPr sz="1400" b="1">
                <a:solidFill>
                  <a:schemeClr val="tx2"/>
                </a:solidFill>
              </a:defRPr>
            </a:lvl5pPr>
          </a:lstStyle>
          <a:p>
            <a:pPr lvl="0"/>
            <a:r>
              <a:rPr lang="en-US" dirty="0"/>
              <a:t>Presenter Name 14pt Arial bold</a:t>
            </a:r>
          </a:p>
        </p:txBody>
      </p:sp>
      <p:sp>
        <p:nvSpPr>
          <p:cNvPr id="18" name="Text Placeholder 17"/>
          <p:cNvSpPr>
            <a:spLocks noGrp="1"/>
          </p:cNvSpPr>
          <p:nvPr>
            <p:ph type="body" sz="quarter" idx="15" hasCustomPrompt="1"/>
          </p:nvPr>
        </p:nvSpPr>
        <p:spPr>
          <a:xfrm>
            <a:off x="914049" y="5010912"/>
            <a:ext cx="5087739" cy="219456"/>
          </a:xfrm>
        </p:spPr>
        <p:txBody>
          <a:bodyPr>
            <a:noAutofit/>
          </a:bodyPr>
          <a:lstStyle>
            <a:lvl1pPr marL="0" indent="0">
              <a:lnSpc>
                <a:spcPts val="1600"/>
              </a:lnSpc>
              <a:buFontTx/>
              <a:buNone/>
              <a:defRPr sz="1400"/>
            </a:lvl1pPr>
            <a:lvl2pPr marL="233351" indent="0">
              <a:lnSpc>
                <a:spcPts val="1600"/>
              </a:lnSpc>
              <a:buFontTx/>
              <a:buNone/>
              <a:defRPr sz="1400"/>
            </a:lvl2pPr>
            <a:lvl3pPr marL="465115" indent="0">
              <a:lnSpc>
                <a:spcPts val="1600"/>
              </a:lnSpc>
              <a:buFontTx/>
              <a:buNone/>
              <a:defRPr sz="1400"/>
            </a:lvl3pPr>
            <a:lvl4pPr marL="1371532" indent="0">
              <a:lnSpc>
                <a:spcPts val="1600"/>
              </a:lnSpc>
              <a:buFontTx/>
              <a:buNone/>
              <a:defRPr sz="1400"/>
            </a:lvl4pPr>
            <a:lvl5pPr marL="1828709" indent="0">
              <a:lnSpc>
                <a:spcPts val="1600"/>
              </a:lnSpc>
              <a:buFontTx/>
              <a:buNone/>
              <a:defRPr sz="1400"/>
            </a:lvl5pPr>
          </a:lstStyle>
          <a:p>
            <a:pPr lvl="0"/>
            <a:r>
              <a:rPr lang="nn-NO" dirty="0"/>
              <a:t>Title 14pt Arial</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9750" y="784513"/>
            <a:ext cx="6002250" cy="5276046"/>
          </a:xfrm>
          <a:prstGeom prst="rect">
            <a:avLst/>
          </a:prstGeom>
        </p:spPr>
      </p:pic>
      <p:sp>
        <p:nvSpPr>
          <p:cNvPr id="24" name="Content Placeholder 23"/>
          <p:cNvSpPr>
            <a:spLocks noGrp="1"/>
          </p:cNvSpPr>
          <p:nvPr>
            <p:ph sz="quarter" idx="16" hasCustomPrompt="1"/>
          </p:nvPr>
        </p:nvSpPr>
        <p:spPr>
          <a:xfrm>
            <a:off x="914400" y="5568696"/>
            <a:ext cx="2328672" cy="228600"/>
          </a:xfrm>
        </p:spPr>
        <p:txBody>
          <a:bodyPr>
            <a:noAutofit/>
          </a:bodyPr>
          <a:lstStyle>
            <a:lvl1pPr marL="0" indent="0">
              <a:lnSpc>
                <a:spcPts val="1000"/>
              </a:lnSpc>
              <a:spcBef>
                <a:spcPts val="0"/>
              </a:spcBef>
              <a:buFontTx/>
              <a:buNone/>
              <a:defRPr sz="800" b="1" cap="all" baseline="0">
                <a:solidFill>
                  <a:schemeClr val="tx2"/>
                </a:solidFill>
              </a:defRPr>
            </a:lvl1pPr>
            <a:lvl2pPr marL="233351" indent="0">
              <a:buFontTx/>
              <a:buNone/>
              <a:defRPr sz="800" cap="all" baseline="0">
                <a:solidFill>
                  <a:schemeClr val="tx2"/>
                </a:solidFill>
              </a:defRPr>
            </a:lvl2pPr>
            <a:lvl3pPr marL="465115" indent="0">
              <a:buFontTx/>
              <a:buNone/>
              <a:defRPr sz="800" cap="all" baseline="0">
                <a:solidFill>
                  <a:schemeClr val="tx2"/>
                </a:solidFill>
              </a:defRPr>
            </a:lvl3pPr>
            <a:lvl4pPr marL="1371532" indent="0">
              <a:buFontTx/>
              <a:buNone/>
              <a:defRPr sz="800" cap="all" baseline="0">
                <a:solidFill>
                  <a:schemeClr val="tx2"/>
                </a:solidFill>
              </a:defRPr>
            </a:lvl4pPr>
            <a:lvl5pPr marL="1828709" indent="0">
              <a:buFontTx/>
              <a:buNone/>
              <a:defRPr sz="800" cap="all" baseline="0">
                <a:solidFill>
                  <a:schemeClr val="tx2"/>
                </a:solidFill>
              </a:defRPr>
            </a:lvl5pPr>
          </a:lstStyle>
          <a:p>
            <a:pPr lvl="0"/>
            <a:r>
              <a:rPr lang="en-US" dirty="0"/>
              <a:t>Click to add date</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158" y="456798"/>
            <a:ext cx="2177935" cy="521610"/>
          </a:xfrm>
          <a:prstGeom prst="rect">
            <a:avLst/>
          </a:prstGeom>
        </p:spPr>
      </p:pic>
    </p:spTree>
    <p:extLst>
      <p:ext uri="{BB962C8B-B14F-4D97-AF65-F5344CB8AC3E}">
        <p14:creationId xmlns:p14="http://schemas.microsoft.com/office/powerpoint/2010/main" val="4068461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tatement Divider (Grass)">
    <p:spTree>
      <p:nvGrpSpPr>
        <p:cNvPr id="1" name=""/>
        <p:cNvGrpSpPr/>
        <p:nvPr/>
      </p:nvGrpSpPr>
      <p:grpSpPr>
        <a:xfrm>
          <a:off x="0" y="0"/>
          <a:ext cx="0" cy="0"/>
          <a:chOff x="0" y="0"/>
          <a:chExt cx="0" cy="0"/>
        </a:xfrm>
      </p:grpSpPr>
      <p:sp>
        <p:nvSpPr>
          <p:cNvPr id="9" name="Rectangle 8"/>
          <p:cNvSpPr/>
          <p:nvPr/>
        </p:nvSpPr>
        <p:spPr>
          <a:xfrm>
            <a:off x="304800" y="1298448"/>
            <a:ext cx="115824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p:cNvSpPr>
            <a:spLocks noGrp="1"/>
          </p:cNvSpPr>
          <p:nvPr>
            <p:ph type="title" hasCustomPrompt="1"/>
          </p:nvPr>
        </p:nvSpPr>
        <p:spPr>
          <a:xfrm>
            <a:off x="831851" y="1709739"/>
            <a:ext cx="6841368" cy="4757563"/>
          </a:xfrm>
        </p:spPr>
        <p:txBody>
          <a:bodyPr anchor="t" anchorCtr="0">
            <a:noAutofit/>
          </a:bodyPr>
          <a:lstStyle>
            <a:lvl1pPr>
              <a:lnSpc>
                <a:spcPts val="6300"/>
              </a:lnSpc>
              <a:defRPr sz="6600" baseline="0">
                <a:solidFill>
                  <a:schemeClr val="bg1"/>
                </a:solidFill>
              </a:defRPr>
            </a:lvl1pPr>
          </a:lstStyle>
          <a:p>
            <a:r>
              <a:rPr lang="en-US" dirty="0"/>
              <a:t>Large text impact slide </a:t>
            </a:r>
            <a:br>
              <a:rPr lang="en-US" dirty="0"/>
            </a:br>
            <a:r>
              <a:rPr lang="en-US" dirty="0"/>
              <a:t>66pt Arial bold</a:t>
            </a:r>
            <a:br>
              <a:rPr lang="en-US" dirty="0"/>
            </a:br>
            <a:endParaRPr lang="en-US" dirty="0"/>
          </a:p>
        </p:txBody>
      </p:sp>
    </p:spTree>
    <p:extLst>
      <p:ext uri="{BB962C8B-B14F-4D97-AF65-F5344CB8AC3E}">
        <p14:creationId xmlns:p14="http://schemas.microsoft.com/office/powerpoint/2010/main" val="3307666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Statement Divider (Gras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1851" y="1709739"/>
            <a:ext cx="6841368" cy="4757563"/>
          </a:xfrm>
        </p:spPr>
        <p:txBody>
          <a:bodyPr anchor="t" anchorCtr="0">
            <a:noAutofit/>
          </a:bodyPr>
          <a:lstStyle>
            <a:lvl1pPr>
              <a:lnSpc>
                <a:spcPts val="6300"/>
              </a:lnSpc>
              <a:defRPr sz="6600" baseline="0">
                <a:solidFill>
                  <a:schemeClr val="accent1"/>
                </a:solidFill>
              </a:defRPr>
            </a:lvl1pPr>
          </a:lstStyle>
          <a:p>
            <a:r>
              <a:rPr lang="en-US" dirty="0"/>
              <a:t>Large text impact slide </a:t>
            </a:r>
            <a:br>
              <a:rPr lang="en-US" dirty="0"/>
            </a:br>
            <a:r>
              <a:rPr lang="en-US" dirty="0"/>
              <a:t>66pt Arial bold</a:t>
            </a:r>
            <a:br>
              <a:rPr lang="en-US" dirty="0"/>
            </a:br>
            <a:endParaRPr lang="en-US" dirty="0"/>
          </a:p>
        </p:txBody>
      </p:sp>
      <p:sp>
        <p:nvSpPr>
          <p:cNvPr id="5"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976861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Large Quote">
    <p:spTree>
      <p:nvGrpSpPr>
        <p:cNvPr id="1" name=""/>
        <p:cNvGrpSpPr/>
        <p:nvPr/>
      </p:nvGrpSpPr>
      <p:grpSpPr>
        <a:xfrm>
          <a:off x="0" y="0"/>
          <a:ext cx="0" cy="0"/>
          <a:chOff x="0" y="0"/>
          <a:chExt cx="0" cy="0"/>
        </a:xfrm>
      </p:grpSpPr>
      <p:sp>
        <p:nvSpPr>
          <p:cNvPr id="9" name="Rectangle 8"/>
          <p:cNvSpPr/>
          <p:nvPr/>
        </p:nvSpPr>
        <p:spPr>
          <a:xfrm>
            <a:off x="304800" y="1298448"/>
            <a:ext cx="1158240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00"/>
          </a:p>
        </p:txBody>
      </p:sp>
      <p:sp>
        <p:nvSpPr>
          <p:cNvPr id="2" name="Title 1"/>
          <p:cNvSpPr>
            <a:spLocks noGrp="1"/>
          </p:cNvSpPr>
          <p:nvPr>
            <p:ph type="title" hasCustomPrompt="1"/>
          </p:nvPr>
        </p:nvSpPr>
        <p:spPr>
          <a:xfrm>
            <a:off x="1731264" y="1920240"/>
            <a:ext cx="8814816" cy="3639312"/>
          </a:xfrm>
        </p:spPr>
        <p:txBody>
          <a:bodyPr anchor="t">
            <a:noAutofit/>
          </a:bodyPr>
          <a:lstStyle>
            <a:lvl1pPr>
              <a:lnSpc>
                <a:spcPts val="4500"/>
              </a:lnSpc>
              <a:defRPr sz="4000" baseline="0">
                <a:solidFill>
                  <a:schemeClr val="bg1"/>
                </a:solidFill>
              </a:defRPr>
            </a:lvl1pPr>
          </a:lstStyle>
          <a:p>
            <a:r>
              <a:rPr lang="en-US" dirty="0"/>
              <a:t>Large statement message</a:t>
            </a:r>
            <a:br>
              <a:rPr lang="en-US" dirty="0"/>
            </a:br>
            <a:r>
              <a:rPr lang="en-US" dirty="0"/>
              <a:t>or pull quote 40pt Arial bold </a:t>
            </a:r>
            <a:r>
              <a:rPr lang="en-US" dirty="0" err="1"/>
              <a:t>pudam</a:t>
            </a:r>
            <a:r>
              <a:rPr lang="en-US" dirty="0"/>
              <a:t> </a:t>
            </a:r>
            <a:r>
              <a:rPr lang="en-US" dirty="0" err="1"/>
              <a:t>nosecti</a:t>
            </a:r>
            <a:r>
              <a:rPr lang="en-US" dirty="0"/>
              <a:t> </a:t>
            </a:r>
            <a:r>
              <a:rPr lang="en-US" dirty="0" err="1"/>
              <a:t>nos</a:t>
            </a:r>
            <a:r>
              <a:rPr lang="en-US" dirty="0"/>
              <a:t> alit in </a:t>
            </a:r>
            <a:r>
              <a:rPr lang="en-US" dirty="0" err="1"/>
              <a:t>nos</a:t>
            </a:r>
            <a:r>
              <a:rPr lang="en-US" dirty="0"/>
              <a:t> et di.”</a:t>
            </a:r>
          </a:p>
        </p:txBody>
      </p:sp>
      <p:sp>
        <p:nvSpPr>
          <p:cNvPr id="6" name="object 3"/>
          <p:cNvSpPr txBox="1"/>
          <p:nvPr/>
        </p:nvSpPr>
        <p:spPr>
          <a:xfrm>
            <a:off x="690201" y="1680199"/>
            <a:ext cx="745067" cy="1548501"/>
          </a:xfrm>
          <a:prstGeom prst="rect">
            <a:avLst/>
          </a:prstGeom>
        </p:spPr>
        <p:txBody>
          <a:bodyPr vert="horz" wrap="square" lIns="0" tIns="12700" rIns="0" bIns="0" rtlCol="0">
            <a:spAutoFit/>
          </a:bodyPr>
          <a:lstStyle/>
          <a:p>
            <a:pPr marL="12700">
              <a:lnSpc>
                <a:spcPct val="100000"/>
              </a:lnSpc>
              <a:spcBef>
                <a:spcPts val="100"/>
              </a:spcBef>
            </a:pPr>
            <a:r>
              <a:rPr sz="10000" b="1" dirty="0">
                <a:solidFill>
                  <a:srgbClr val="FFFFFF"/>
                </a:solidFill>
                <a:latin typeface="+mj-lt"/>
                <a:cs typeface="HurmeGeometricSans3-SemiBold"/>
              </a:rPr>
              <a:t>“</a:t>
            </a:r>
            <a:endParaRPr sz="10000" dirty="0">
              <a:latin typeface="+mj-lt"/>
              <a:cs typeface="HurmeGeometricSans3-SemiBold"/>
            </a:endParaRPr>
          </a:p>
        </p:txBody>
      </p:sp>
      <p:sp>
        <p:nvSpPr>
          <p:cNvPr id="10" name="object 4"/>
          <p:cNvSpPr txBox="1"/>
          <p:nvPr/>
        </p:nvSpPr>
        <p:spPr>
          <a:xfrm>
            <a:off x="10551588" y="1629400"/>
            <a:ext cx="753533" cy="1548501"/>
          </a:xfrm>
          <a:prstGeom prst="rect">
            <a:avLst/>
          </a:prstGeom>
        </p:spPr>
        <p:txBody>
          <a:bodyPr vert="horz" wrap="square" lIns="0" tIns="12700" rIns="0" bIns="0" rtlCol="0">
            <a:spAutoFit/>
          </a:bodyPr>
          <a:lstStyle/>
          <a:p>
            <a:pPr marL="12700">
              <a:lnSpc>
                <a:spcPct val="100000"/>
              </a:lnSpc>
              <a:spcBef>
                <a:spcPts val="100"/>
              </a:spcBef>
            </a:pPr>
            <a:endParaRPr sz="10000" dirty="0">
              <a:latin typeface="+mj-lt"/>
              <a:cs typeface="HurmeGeometricSans3-SemiBold"/>
            </a:endParaRPr>
          </a:p>
        </p:txBody>
      </p:sp>
      <p:sp>
        <p:nvSpPr>
          <p:cNvPr id="4" name="Text Placeholder 3"/>
          <p:cNvSpPr>
            <a:spLocks noGrp="1"/>
          </p:cNvSpPr>
          <p:nvPr>
            <p:ph type="body" sz="quarter" idx="10" hasCustomPrompt="1"/>
          </p:nvPr>
        </p:nvSpPr>
        <p:spPr>
          <a:xfrm>
            <a:off x="1718736" y="5694368"/>
            <a:ext cx="6639093" cy="365125"/>
          </a:xfrm>
        </p:spPr>
        <p:txBody>
          <a:bodyPr>
            <a:noAutofit/>
          </a:bodyPr>
          <a:lstStyle>
            <a:lvl1pPr marL="0" indent="0">
              <a:buNone/>
              <a:defRPr sz="2000" baseline="0">
                <a:solidFill>
                  <a:schemeClr val="tx2"/>
                </a:solidFill>
              </a:defRPr>
            </a:lvl1pPr>
            <a:lvl2pPr marL="233351" indent="0">
              <a:buNone/>
              <a:defRPr sz="1600"/>
            </a:lvl2pPr>
            <a:lvl3pPr marL="465115" indent="0">
              <a:buNone/>
              <a:defRPr sz="1600"/>
            </a:lvl3pPr>
            <a:lvl4pPr marL="1371532" indent="0">
              <a:buNone/>
              <a:defRPr sz="1600"/>
            </a:lvl4pPr>
            <a:lvl5pPr marL="1828709" indent="0">
              <a:buNone/>
              <a:defRPr sz="1600"/>
            </a:lvl5pPr>
          </a:lstStyle>
          <a:p>
            <a:pPr lvl="0"/>
            <a:r>
              <a:rPr lang="en-US" dirty="0"/>
              <a:t>FIRSTNAME LASTNAME</a:t>
            </a:r>
          </a:p>
        </p:txBody>
      </p:sp>
    </p:spTree>
    <p:extLst>
      <p:ext uri="{BB962C8B-B14F-4D97-AF65-F5344CB8AC3E}">
        <p14:creationId xmlns:p14="http://schemas.microsoft.com/office/powerpoint/2010/main" val="3345202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ullets-Standard High-Level_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2080"/>
            <a:ext cx="103632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914400" y="2487168"/>
            <a:ext cx="10363200" cy="4104132"/>
          </a:xfrm>
        </p:spPr>
        <p:txBody>
          <a:bodyPr>
            <a:noAutofit/>
          </a:bodyPr>
          <a:lstStyle>
            <a:lvl1pPr marL="238113" indent="-238113">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
        <p:nvSpPr>
          <p:cNvPr id="7"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4293489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ullets 2 column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2080"/>
            <a:ext cx="103632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914400" y="3127248"/>
            <a:ext cx="5080000" cy="3464052"/>
          </a:xfrm>
        </p:spPr>
        <p:txBody>
          <a:bodyPr>
            <a:noAutofit/>
          </a:bodyPr>
          <a:lstStyle>
            <a:lvl1pPr marL="238113" indent="-238113">
              <a:lnSpc>
                <a:spcPts val="2200"/>
              </a:lnSpc>
              <a:buFont typeface="Arial" panose="020B0604020202020204" pitchFamily="34" charset="0"/>
              <a:buChar char="•"/>
              <a:defRPr sz="2000">
                <a:solidFill>
                  <a:schemeClr val="tx1"/>
                </a:solidFill>
              </a:defRPr>
            </a:lvl1pPr>
            <a:lvl2pPr>
              <a:lnSpc>
                <a:spcPts val="2200"/>
              </a:lnSpc>
              <a:defRPr sz="2000">
                <a:solidFill>
                  <a:schemeClr val="tx1"/>
                </a:solidFill>
              </a:defRPr>
            </a:lvl2pPr>
            <a:lvl3pPr>
              <a:lnSpc>
                <a:spcPts val="2200"/>
              </a:lnSpc>
              <a:defRPr sz="2000">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
        <p:nvSpPr>
          <p:cNvPr id="7"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5" name="Content Placeholder 2"/>
          <p:cNvSpPr>
            <a:spLocks noGrp="1"/>
          </p:cNvSpPr>
          <p:nvPr>
            <p:ph idx="10" hasCustomPrompt="1"/>
          </p:nvPr>
        </p:nvSpPr>
        <p:spPr>
          <a:xfrm>
            <a:off x="6146800" y="3127248"/>
            <a:ext cx="5080000" cy="3464052"/>
          </a:xfrm>
        </p:spPr>
        <p:txBody>
          <a:bodyPr>
            <a:noAutofit/>
          </a:bodyPr>
          <a:lstStyle>
            <a:lvl1pPr marL="238113" indent="-238113">
              <a:lnSpc>
                <a:spcPts val="2200"/>
              </a:lnSpc>
              <a:buFont typeface="Arial" panose="020B0604020202020204" pitchFamily="34" charset="0"/>
              <a:buChar char="•"/>
              <a:defRPr sz="2000">
                <a:solidFill>
                  <a:schemeClr val="tx1"/>
                </a:solidFill>
              </a:defRPr>
            </a:lvl1pPr>
            <a:lvl2pPr>
              <a:lnSpc>
                <a:spcPts val="2200"/>
              </a:lnSpc>
              <a:defRPr sz="2000">
                <a:solidFill>
                  <a:schemeClr val="tx1"/>
                </a:solidFill>
              </a:defRPr>
            </a:lvl2pPr>
            <a:lvl3pPr>
              <a:lnSpc>
                <a:spcPts val="2200"/>
              </a:lnSpc>
              <a:defRPr sz="2000">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
        <p:nvSpPr>
          <p:cNvPr id="6" name="Content Placeholder 2"/>
          <p:cNvSpPr>
            <a:spLocks noGrp="1"/>
          </p:cNvSpPr>
          <p:nvPr>
            <p:ph sz="half" idx="11" hasCustomPrompt="1"/>
          </p:nvPr>
        </p:nvSpPr>
        <p:spPr>
          <a:xfrm>
            <a:off x="934536" y="2487174"/>
            <a:ext cx="5104384" cy="449995"/>
          </a:xfrm>
        </p:spPr>
        <p:txBody>
          <a:bodyPr>
            <a:noAutofit/>
          </a:bodyPr>
          <a:lstStyle>
            <a:lvl1pPr marL="0" indent="0">
              <a:buFontTx/>
              <a:buNone/>
              <a:defRPr b="1" baseline="0">
                <a:solidFill>
                  <a:schemeClr val="accent6"/>
                </a:solidFill>
              </a:defRPr>
            </a:lvl1pPr>
            <a:lvl2pPr marL="233351" indent="0">
              <a:buFontTx/>
              <a:buNone/>
              <a:defRPr/>
            </a:lvl2pPr>
            <a:lvl3pPr marL="465115" indent="0">
              <a:buFontTx/>
              <a:buNone/>
              <a:defRPr/>
            </a:lvl3pPr>
            <a:lvl4pPr marL="1371532" indent="0">
              <a:buFontTx/>
              <a:buNone/>
              <a:defRPr/>
            </a:lvl4pPr>
            <a:lvl5pPr marL="1828709" indent="0">
              <a:buFontTx/>
              <a:buNone/>
              <a:defRPr/>
            </a:lvl5pPr>
          </a:lstStyle>
          <a:p>
            <a:pPr lvl="0"/>
            <a:r>
              <a:rPr lang="en-US" dirty="0"/>
              <a:t>Subhead 24pt Arial bold</a:t>
            </a:r>
          </a:p>
        </p:txBody>
      </p:sp>
      <p:sp>
        <p:nvSpPr>
          <p:cNvPr id="8" name="Content Placeholder 2"/>
          <p:cNvSpPr>
            <a:spLocks noGrp="1"/>
          </p:cNvSpPr>
          <p:nvPr>
            <p:ph sz="half" idx="12" hasCustomPrompt="1"/>
          </p:nvPr>
        </p:nvSpPr>
        <p:spPr>
          <a:xfrm>
            <a:off x="6173216" y="2487174"/>
            <a:ext cx="5104384" cy="449995"/>
          </a:xfrm>
        </p:spPr>
        <p:txBody>
          <a:bodyPr>
            <a:noAutofit/>
          </a:bodyPr>
          <a:lstStyle>
            <a:lvl1pPr marL="0" indent="0">
              <a:buFontTx/>
              <a:buNone/>
              <a:defRPr b="1" baseline="0">
                <a:solidFill>
                  <a:schemeClr val="accent6"/>
                </a:solidFill>
              </a:defRPr>
            </a:lvl1pPr>
            <a:lvl2pPr marL="233351" indent="0">
              <a:buFontTx/>
              <a:buNone/>
              <a:defRPr/>
            </a:lvl2pPr>
            <a:lvl3pPr marL="465115" indent="0">
              <a:buFontTx/>
              <a:buNone/>
              <a:defRPr/>
            </a:lvl3pPr>
            <a:lvl4pPr marL="1371532" indent="0">
              <a:buFontTx/>
              <a:buNone/>
              <a:defRPr/>
            </a:lvl4pPr>
            <a:lvl5pPr marL="1828709" indent="0">
              <a:buFontTx/>
              <a:buNone/>
              <a:defRPr/>
            </a:lvl5pPr>
          </a:lstStyle>
          <a:p>
            <a:pPr lvl="0"/>
            <a:r>
              <a:rPr lang="en-US" dirty="0"/>
              <a:t>Subhead 24pt Arial bold</a:t>
            </a:r>
          </a:p>
        </p:txBody>
      </p:sp>
    </p:spTree>
    <p:extLst>
      <p:ext uri="{BB962C8B-B14F-4D97-AF65-F5344CB8AC3E}">
        <p14:creationId xmlns:p14="http://schemas.microsoft.com/office/powerpoint/2010/main" val="2284903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103632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914400" y="2487168"/>
            <a:ext cx="10363200" cy="3949918"/>
          </a:xfrm>
        </p:spPr>
        <p:txBody>
          <a:bodyPr>
            <a:noAutofit/>
          </a:bodyPr>
          <a:lstStyle>
            <a:lvl1pPr marL="0" indent="0">
              <a:buFontTx/>
              <a:buNone/>
              <a:defRPr>
                <a:solidFill>
                  <a:schemeClr val="tx1"/>
                </a:solidFill>
              </a:defRPr>
            </a:lvl1pPr>
          </a:lstStyle>
          <a:p>
            <a:pPr lvl="0"/>
            <a:r>
              <a:rPr lang="en-US" dirty="0"/>
              <a:t>Intro copy 24pt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 </a:t>
            </a:r>
            <a:r>
              <a:rPr lang="en-US" dirty="0" err="1"/>
              <a:t>explam</a:t>
            </a:r>
            <a:r>
              <a:rPr lang="en-US" dirty="0"/>
              <a:t>, et quam </a:t>
            </a:r>
            <a:r>
              <a:rPr lang="en-US" dirty="0" err="1"/>
              <a:t>quiam</a:t>
            </a:r>
            <a:r>
              <a:rPr lang="en-US" dirty="0"/>
              <a:t>, </a:t>
            </a:r>
            <a:r>
              <a:rPr lang="en-US" dirty="0" err="1"/>
              <a:t>ilitas</a:t>
            </a:r>
            <a:r>
              <a:rPr lang="en-US" dirty="0"/>
              <a:t> </a:t>
            </a:r>
            <a:r>
              <a:rPr lang="en-US" dirty="0" err="1"/>
              <a:t>deliat</a:t>
            </a:r>
            <a:r>
              <a:rPr lang="en-US" dirty="0"/>
              <a:t> </a:t>
            </a:r>
            <a:r>
              <a:rPr lang="en-US" dirty="0" err="1"/>
              <a:t>quis</a:t>
            </a:r>
            <a:r>
              <a:rPr lang="en-US" dirty="0"/>
              <a:t> </a:t>
            </a:r>
            <a:r>
              <a:rPr lang="en-US" dirty="0" err="1"/>
              <a:t>escimodio</a:t>
            </a:r>
            <a:r>
              <a:rPr lang="en-US" dirty="0"/>
              <a:t>. </a:t>
            </a:r>
            <a:r>
              <a:rPr lang="en-US" dirty="0" err="1"/>
              <a:t>Ita</a:t>
            </a:r>
            <a:r>
              <a:rPr lang="en-US" dirty="0"/>
              <a:t> </a:t>
            </a:r>
            <a:r>
              <a:rPr lang="en-US" dirty="0" err="1"/>
              <a:t>cubalica</a:t>
            </a:r>
            <a:r>
              <a:rPr lang="en-US" dirty="0"/>
              <a:t> in rest, </a:t>
            </a:r>
            <a:r>
              <a:rPr lang="en-US" dirty="0" err="1"/>
              <a:t>tendit</a:t>
            </a:r>
            <a:r>
              <a:rPr lang="en-US" dirty="0"/>
              <a:t> </a:t>
            </a:r>
            <a:r>
              <a:rPr lang="en-US" dirty="0" err="1"/>
              <a:t>omnis</a:t>
            </a:r>
            <a:r>
              <a:rPr lang="en-US" dirty="0"/>
              <a:t> el </a:t>
            </a:r>
            <a:r>
              <a:rPr lang="en-US" dirty="0" err="1"/>
              <a:t>iuntur</a:t>
            </a:r>
            <a:r>
              <a:rPr lang="en-US" dirty="0"/>
              <a:t>, </a:t>
            </a:r>
            <a:r>
              <a:rPr lang="en-US" dirty="0" err="1"/>
              <a:t>quat</a:t>
            </a:r>
            <a:r>
              <a:rPr lang="en-US" dirty="0"/>
              <a:t>.</a:t>
            </a:r>
          </a:p>
        </p:txBody>
      </p:sp>
      <p:sp>
        <p:nvSpPr>
          <p:cNvPr id="7"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1547792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103632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914400" y="3131127"/>
            <a:ext cx="5080000" cy="3305958"/>
          </a:xfrm>
        </p:spPr>
        <p:txBody>
          <a:bodyPr>
            <a:noAutofit/>
          </a:bodyPr>
          <a:lstStyle>
            <a:lvl1pPr marL="0" indent="0">
              <a:lnSpc>
                <a:spcPts val="2200"/>
              </a:lnSpc>
              <a:buFontTx/>
              <a:buNone/>
              <a:defRPr sz="2000" b="0">
                <a:solidFill>
                  <a:schemeClr val="tx1"/>
                </a:solidFill>
              </a:defRPr>
            </a:lvl1pPr>
          </a:lstStyle>
          <a:p>
            <a:pPr lvl="0"/>
            <a:r>
              <a:rPr lang="en-US" dirty="0"/>
              <a:t>Intro copy 20pt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p>
        </p:txBody>
      </p:sp>
      <p:sp>
        <p:nvSpPr>
          <p:cNvPr id="7"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5" name="Content Placeholder 2"/>
          <p:cNvSpPr>
            <a:spLocks noGrp="1"/>
          </p:cNvSpPr>
          <p:nvPr>
            <p:ph idx="10" hasCustomPrompt="1"/>
          </p:nvPr>
        </p:nvSpPr>
        <p:spPr>
          <a:xfrm>
            <a:off x="6169895" y="3131127"/>
            <a:ext cx="5107708" cy="3305958"/>
          </a:xfrm>
        </p:spPr>
        <p:txBody>
          <a:bodyPr>
            <a:noAutofit/>
          </a:bodyPr>
          <a:lstStyle>
            <a:lvl1pPr marL="0" indent="0">
              <a:lnSpc>
                <a:spcPts val="2200"/>
              </a:lnSpc>
              <a:buFontTx/>
              <a:buNone/>
              <a:defRPr sz="2000">
                <a:solidFill>
                  <a:schemeClr val="tx1"/>
                </a:solidFill>
              </a:defRPr>
            </a:lvl1pPr>
          </a:lstStyle>
          <a:p>
            <a:pPr lvl="0"/>
            <a:r>
              <a:rPr lang="en-US" dirty="0"/>
              <a:t>Intro copy 20pt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p>
        </p:txBody>
      </p:sp>
      <p:sp>
        <p:nvSpPr>
          <p:cNvPr id="6" name="Content Placeholder 2"/>
          <p:cNvSpPr>
            <a:spLocks noGrp="1"/>
          </p:cNvSpPr>
          <p:nvPr>
            <p:ph sz="half" idx="11" hasCustomPrompt="1"/>
          </p:nvPr>
        </p:nvSpPr>
        <p:spPr>
          <a:xfrm>
            <a:off x="934536" y="2487174"/>
            <a:ext cx="5104384" cy="449995"/>
          </a:xfrm>
        </p:spPr>
        <p:txBody>
          <a:bodyPr>
            <a:noAutofit/>
          </a:bodyPr>
          <a:lstStyle>
            <a:lvl1pPr marL="0" indent="0">
              <a:buFontTx/>
              <a:buNone/>
              <a:defRPr b="1" baseline="0">
                <a:solidFill>
                  <a:schemeClr val="accent6"/>
                </a:solidFill>
              </a:defRPr>
            </a:lvl1pPr>
            <a:lvl2pPr marL="233351" indent="0">
              <a:buFontTx/>
              <a:buNone/>
              <a:defRPr/>
            </a:lvl2pPr>
            <a:lvl3pPr marL="465115" indent="0">
              <a:buFontTx/>
              <a:buNone/>
              <a:defRPr/>
            </a:lvl3pPr>
            <a:lvl4pPr marL="1371532" indent="0">
              <a:buFontTx/>
              <a:buNone/>
              <a:defRPr/>
            </a:lvl4pPr>
            <a:lvl5pPr marL="1828709" indent="0">
              <a:buFontTx/>
              <a:buNone/>
              <a:defRPr/>
            </a:lvl5pPr>
          </a:lstStyle>
          <a:p>
            <a:pPr lvl="0"/>
            <a:r>
              <a:rPr lang="en-US" dirty="0"/>
              <a:t>Subhead 24pt Arial bold</a:t>
            </a:r>
          </a:p>
        </p:txBody>
      </p:sp>
      <p:sp>
        <p:nvSpPr>
          <p:cNvPr id="8" name="Content Placeholder 2"/>
          <p:cNvSpPr>
            <a:spLocks noGrp="1"/>
          </p:cNvSpPr>
          <p:nvPr>
            <p:ph sz="half" idx="12" hasCustomPrompt="1"/>
          </p:nvPr>
        </p:nvSpPr>
        <p:spPr>
          <a:xfrm>
            <a:off x="6173216" y="2487174"/>
            <a:ext cx="5104384" cy="449995"/>
          </a:xfrm>
        </p:spPr>
        <p:txBody>
          <a:bodyPr>
            <a:noAutofit/>
          </a:bodyPr>
          <a:lstStyle>
            <a:lvl1pPr marL="0" indent="0">
              <a:buFontTx/>
              <a:buNone/>
              <a:defRPr b="1" baseline="0">
                <a:solidFill>
                  <a:schemeClr val="accent6"/>
                </a:solidFill>
              </a:defRPr>
            </a:lvl1pPr>
            <a:lvl2pPr marL="233351" indent="0">
              <a:buFontTx/>
              <a:buNone/>
              <a:defRPr/>
            </a:lvl2pPr>
            <a:lvl3pPr marL="465115" indent="0">
              <a:buFontTx/>
              <a:buNone/>
              <a:defRPr/>
            </a:lvl3pPr>
            <a:lvl4pPr marL="1371532" indent="0">
              <a:buFontTx/>
              <a:buNone/>
              <a:defRPr/>
            </a:lvl4pPr>
            <a:lvl5pPr marL="1828709" indent="0">
              <a:buFontTx/>
              <a:buNone/>
              <a:defRPr/>
            </a:lvl5pPr>
          </a:lstStyle>
          <a:p>
            <a:pPr lvl="0"/>
            <a:r>
              <a:rPr lang="en-US" dirty="0"/>
              <a:t>Subhead 24pt Arial bold</a:t>
            </a:r>
          </a:p>
        </p:txBody>
      </p:sp>
    </p:spTree>
    <p:extLst>
      <p:ext uri="{BB962C8B-B14F-4D97-AF65-F5344CB8AC3E}">
        <p14:creationId xmlns:p14="http://schemas.microsoft.com/office/powerpoint/2010/main" val="611150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50800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914400" y="2487168"/>
            <a:ext cx="5080000" cy="4102318"/>
          </a:xfrm>
        </p:spPr>
        <p:txBody>
          <a:bodyPr>
            <a:noAutofit/>
          </a:bodyPr>
          <a:lstStyle>
            <a:lvl1pPr marL="0" indent="0">
              <a:buFontTx/>
              <a:buNone/>
              <a:defRPr baseline="0">
                <a:solidFill>
                  <a:schemeClr val="tx1"/>
                </a:solidFill>
              </a:defRPr>
            </a:lvl1pPr>
          </a:lstStyle>
          <a:p>
            <a:pPr lvl="0"/>
            <a:r>
              <a:rPr lang="en-US" dirty="0"/>
              <a:t>Intro copy 24pt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7"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5" name="Chart Placeholder 4"/>
          <p:cNvSpPr>
            <a:spLocks noGrp="1"/>
          </p:cNvSpPr>
          <p:nvPr>
            <p:ph type="chart" sz="quarter" idx="10"/>
          </p:nvPr>
        </p:nvSpPr>
        <p:spPr>
          <a:xfrm>
            <a:off x="6156960" y="1408176"/>
            <a:ext cx="5740400" cy="5181310"/>
          </a:xfrm>
        </p:spPr>
        <p:txBody>
          <a:bodyPr anchor="ctr">
            <a:normAutofit/>
          </a:bodyPr>
          <a:lstStyle>
            <a:lvl1pPr marL="0" indent="0">
              <a:buFontTx/>
              <a:buNone/>
              <a:defRPr sz="1200"/>
            </a:lvl1pPr>
          </a:lstStyle>
          <a:p>
            <a:r>
              <a:rPr lang="en-US"/>
              <a:t>Click icon to add chart</a:t>
            </a:r>
            <a:endParaRPr lang="en-US" dirty="0"/>
          </a:p>
        </p:txBody>
      </p:sp>
      <p:sp>
        <p:nvSpPr>
          <p:cNvPr id="6" name="object 3">
            <a:extLst>
              <a:ext uri="{FF2B5EF4-FFF2-40B4-BE49-F238E27FC236}">
                <a16:creationId xmlns:a16="http://schemas.microsoft.com/office/drawing/2014/main" id="{522244F8-DEE6-48D1-B3C1-8E193507BF2D}"/>
              </a:ext>
            </a:extLst>
          </p:cNvPr>
          <p:cNvSpPr/>
          <p:nvPr userDrawn="1"/>
        </p:nvSpPr>
        <p:spPr>
          <a:xfrm>
            <a:off x="457200" y="1295404"/>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171626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ullets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5080000" cy="960120"/>
          </a:xfrm>
        </p:spPr>
        <p:txBody>
          <a:bodyPr>
            <a:noAutofit/>
          </a:bodyPr>
          <a:lstStyle>
            <a:lvl1pPr>
              <a:defRPr/>
            </a:lvl1pPr>
          </a:lstStyle>
          <a:p>
            <a:r>
              <a:rPr lang="en-US" dirty="0"/>
              <a:t>Headline 30pt</a:t>
            </a:r>
            <a:br>
              <a:rPr lang="en-US" dirty="0"/>
            </a:br>
            <a:r>
              <a:rPr lang="en-US" dirty="0"/>
              <a:t>Arial bold</a:t>
            </a:r>
          </a:p>
        </p:txBody>
      </p:sp>
      <p:sp>
        <p:nvSpPr>
          <p:cNvPr id="7"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5" name="Chart Placeholder 4"/>
          <p:cNvSpPr>
            <a:spLocks noGrp="1"/>
          </p:cNvSpPr>
          <p:nvPr>
            <p:ph type="chart" sz="quarter" idx="10"/>
          </p:nvPr>
        </p:nvSpPr>
        <p:spPr>
          <a:xfrm>
            <a:off x="6156960" y="1408176"/>
            <a:ext cx="5740400" cy="5181310"/>
          </a:xfrm>
        </p:spPr>
        <p:txBody>
          <a:bodyPr anchor="ctr">
            <a:normAutofit/>
          </a:bodyPr>
          <a:lstStyle>
            <a:lvl1pPr marL="0" indent="0">
              <a:buFontTx/>
              <a:buNone/>
              <a:defRPr sz="1200"/>
            </a:lvl1pPr>
          </a:lstStyle>
          <a:p>
            <a:r>
              <a:rPr lang="en-US"/>
              <a:t>Click icon to add chart</a:t>
            </a:r>
            <a:endParaRPr lang="en-US" dirty="0"/>
          </a:p>
        </p:txBody>
      </p:sp>
      <p:sp>
        <p:nvSpPr>
          <p:cNvPr id="6" name="Content Placeholder 2"/>
          <p:cNvSpPr>
            <a:spLocks noGrp="1"/>
          </p:cNvSpPr>
          <p:nvPr>
            <p:ph idx="1" hasCustomPrompt="1"/>
          </p:nvPr>
        </p:nvSpPr>
        <p:spPr>
          <a:xfrm>
            <a:off x="914400" y="2487168"/>
            <a:ext cx="5080000" cy="4104132"/>
          </a:xfrm>
        </p:spPr>
        <p:txBody>
          <a:bodyPr>
            <a:noAutofit/>
          </a:bodyPr>
          <a:lstStyle>
            <a:lvl1pPr marL="238113" indent="-238113">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Tree>
    <p:extLst>
      <p:ext uri="{BB962C8B-B14F-4D97-AF65-F5344CB8AC3E}">
        <p14:creationId xmlns:p14="http://schemas.microsoft.com/office/powerpoint/2010/main" val="968073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103632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sz="half" idx="1" hasCustomPrompt="1"/>
          </p:nvPr>
        </p:nvSpPr>
        <p:spPr>
          <a:xfrm>
            <a:off x="890016" y="2487169"/>
            <a:ext cx="10387584" cy="941832"/>
          </a:xfrm>
        </p:spPr>
        <p:txBody>
          <a:bodyPr>
            <a:noAutofit/>
          </a:bodyPr>
          <a:lstStyle>
            <a:lvl1pPr marL="0" indent="0">
              <a:buFontTx/>
              <a:buNone/>
              <a:defRPr b="1" baseline="0">
                <a:solidFill>
                  <a:schemeClr val="accent6"/>
                </a:solidFill>
              </a:defRPr>
            </a:lvl1pPr>
            <a:lvl2pPr marL="233351" indent="0">
              <a:buFontTx/>
              <a:buNone/>
              <a:defRPr/>
            </a:lvl2pPr>
            <a:lvl3pPr marL="465115" indent="0">
              <a:buFontTx/>
              <a:buNone/>
              <a:defRPr/>
            </a:lvl3pPr>
            <a:lvl4pPr marL="1371532" indent="0">
              <a:buFontTx/>
              <a:buNone/>
              <a:defRPr/>
            </a:lvl4pPr>
            <a:lvl5pPr marL="1828709" indent="0">
              <a:buFontTx/>
              <a:buNone/>
              <a:defRPr/>
            </a:lvl5pPr>
          </a:lstStyle>
          <a:p>
            <a:pPr lvl="0"/>
            <a:r>
              <a:rPr lang="en-US" dirty="0"/>
              <a:t>Intro copy 24pt Arial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4" name="Content Placeholder 3"/>
          <p:cNvSpPr>
            <a:spLocks noGrp="1"/>
          </p:cNvSpPr>
          <p:nvPr>
            <p:ph sz="half" idx="2" hasCustomPrompt="1"/>
          </p:nvPr>
        </p:nvSpPr>
        <p:spPr>
          <a:xfrm>
            <a:off x="914400" y="3593597"/>
            <a:ext cx="3352800" cy="1883061"/>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8"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6" name="Content Placeholder 3"/>
          <p:cNvSpPr>
            <a:spLocks noGrp="1"/>
          </p:cNvSpPr>
          <p:nvPr>
            <p:ph sz="half" idx="10" hasCustomPrompt="1"/>
          </p:nvPr>
        </p:nvSpPr>
        <p:spPr>
          <a:xfrm>
            <a:off x="4368800" y="3593597"/>
            <a:ext cx="3352800" cy="1883061"/>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7" name="Content Placeholder 3"/>
          <p:cNvSpPr>
            <a:spLocks noGrp="1"/>
          </p:cNvSpPr>
          <p:nvPr>
            <p:ph sz="half" idx="11" hasCustomPrompt="1"/>
          </p:nvPr>
        </p:nvSpPr>
        <p:spPr>
          <a:xfrm>
            <a:off x="7874000" y="3593597"/>
            <a:ext cx="3352800" cy="1883061"/>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Tree>
    <p:extLst>
      <p:ext uri="{BB962C8B-B14F-4D97-AF65-F5344CB8AC3E}">
        <p14:creationId xmlns:p14="http://schemas.microsoft.com/office/powerpoint/2010/main" val="3571346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Imag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2" y="1499616"/>
            <a:ext cx="4920343" cy="932688"/>
          </a:xfrm>
        </p:spPr>
        <p:txBody>
          <a:bodyPr anchor="t">
            <a:noAutofit/>
          </a:bodyPr>
          <a:lstStyle>
            <a:lvl1pPr algn="l">
              <a:lnSpc>
                <a:spcPts val="3300"/>
              </a:lnSpc>
              <a:defRPr sz="3200"/>
            </a:lvl1pPr>
          </a:lstStyle>
          <a:p>
            <a:r>
              <a:rPr lang="en-US" dirty="0"/>
              <a:t>Headline 32pt</a:t>
            </a:r>
            <a:br>
              <a:rPr lang="en-US" dirty="0"/>
            </a:br>
            <a:r>
              <a:rPr lang="en-US" dirty="0"/>
              <a:t>Arial bold</a:t>
            </a:r>
          </a:p>
        </p:txBody>
      </p:sp>
      <p:sp>
        <p:nvSpPr>
          <p:cNvPr id="3" name="Subtitle 2"/>
          <p:cNvSpPr>
            <a:spLocks noGrp="1"/>
          </p:cNvSpPr>
          <p:nvPr>
            <p:ph type="subTitle" idx="1" hasCustomPrompt="1"/>
          </p:nvPr>
        </p:nvSpPr>
        <p:spPr>
          <a:xfrm>
            <a:off x="914400" y="2560320"/>
            <a:ext cx="4920341" cy="576072"/>
          </a:xfrm>
        </p:spPr>
        <p:txBody>
          <a:bodyPr>
            <a:noAutofit/>
          </a:bodyPr>
          <a:lstStyle>
            <a:lvl1pPr marL="0" marR="0" indent="0" algn="l" defTabSz="914354" rtl="0" eaLnBrk="1" fontAlgn="auto" latinLnBrk="0" hangingPunct="1">
              <a:lnSpc>
                <a:spcPts val="2200"/>
              </a:lnSpc>
              <a:spcBef>
                <a:spcPts val="1000"/>
              </a:spcBef>
              <a:spcAft>
                <a:spcPts val="0"/>
              </a:spcAft>
              <a:buClrTx/>
              <a:buSzTx/>
              <a:buFont typeface="Arial" panose="020B0604020202020204" pitchFamily="34" charset="0"/>
              <a:buNone/>
              <a:tabLst/>
              <a:defRPr sz="20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marL="0" marR="0" lvl="0" indent="0" algn="l" defTabSz="914354"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Kicker 20pt Arial </a:t>
            </a:r>
          </a:p>
          <a:p>
            <a:br>
              <a:rPr lang="en-US" dirty="0"/>
            </a:br>
            <a:endParaRPr lang="en-US" dirty="0"/>
          </a:p>
        </p:txBody>
      </p:sp>
      <p:sp>
        <p:nvSpPr>
          <p:cNvPr id="8" name="Content Placeholder 7"/>
          <p:cNvSpPr>
            <a:spLocks noGrp="1"/>
          </p:cNvSpPr>
          <p:nvPr>
            <p:ph sz="quarter" idx="10" hasCustomPrompt="1"/>
          </p:nvPr>
        </p:nvSpPr>
        <p:spPr>
          <a:xfrm>
            <a:off x="922458" y="3758184"/>
            <a:ext cx="4912735" cy="228600"/>
          </a:xfrm>
        </p:spPr>
        <p:txBody>
          <a:bodyPr>
            <a:noAutofit/>
          </a:bodyPr>
          <a:lstStyle>
            <a:lvl1pPr marL="0" indent="0">
              <a:lnSpc>
                <a:spcPts val="1600"/>
              </a:lnSpc>
              <a:spcBef>
                <a:spcPts val="0"/>
              </a:spcBef>
              <a:buFontTx/>
              <a:buNone/>
              <a:defRPr sz="1400" b="1">
                <a:solidFill>
                  <a:schemeClr val="tx2"/>
                </a:solidFill>
              </a:defRPr>
            </a:lvl1pPr>
            <a:lvl2pPr marL="233351" indent="0">
              <a:buFontTx/>
              <a:buNone/>
              <a:defRPr sz="1400" b="1">
                <a:solidFill>
                  <a:schemeClr val="tx2"/>
                </a:solidFill>
              </a:defRPr>
            </a:lvl2pPr>
            <a:lvl3pPr marL="465115" indent="0">
              <a:buFontTx/>
              <a:buNone/>
              <a:defRPr sz="1400" b="1">
                <a:solidFill>
                  <a:schemeClr val="tx2"/>
                </a:solidFill>
              </a:defRPr>
            </a:lvl3pPr>
            <a:lvl4pPr marL="1371532" indent="0">
              <a:buFontTx/>
              <a:buNone/>
              <a:defRPr sz="1400" b="1">
                <a:solidFill>
                  <a:schemeClr val="tx2"/>
                </a:solidFill>
              </a:defRPr>
            </a:lvl4pPr>
            <a:lvl5pPr marL="1828709" indent="0">
              <a:buFontTx/>
              <a:buNone/>
              <a:defRPr sz="140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922456" y="3986784"/>
            <a:ext cx="4912733" cy="228600"/>
          </a:xfrm>
        </p:spPr>
        <p:txBody>
          <a:bodyPr>
            <a:noAutofit/>
          </a:bodyPr>
          <a:lstStyle>
            <a:lvl1pPr marL="0" indent="0">
              <a:lnSpc>
                <a:spcPts val="1600"/>
              </a:lnSpc>
              <a:buFontTx/>
              <a:buNone/>
              <a:defRPr sz="1400">
                <a:solidFill>
                  <a:schemeClr val="tx1"/>
                </a:solidFill>
              </a:defRPr>
            </a:lvl1pPr>
            <a:lvl2pPr marL="233351" indent="0">
              <a:buFontTx/>
              <a:buNone/>
              <a:defRPr sz="1400">
                <a:solidFill>
                  <a:schemeClr val="tx1"/>
                </a:solidFill>
              </a:defRPr>
            </a:lvl2pPr>
            <a:lvl3pPr marL="465115" indent="0">
              <a:buFontTx/>
              <a:buNone/>
              <a:defRPr sz="1400">
                <a:solidFill>
                  <a:schemeClr val="tx1"/>
                </a:solidFill>
              </a:defRPr>
            </a:lvl3pPr>
            <a:lvl4pPr marL="1371532" indent="0">
              <a:buFontTx/>
              <a:buNone/>
              <a:defRPr sz="1400">
                <a:solidFill>
                  <a:schemeClr val="tx1"/>
                </a:solidFill>
              </a:defRPr>
            </a:lvl4pPr>
            <a:lvl5pPr marL="1828709" indent="0">
              <a:buFontTx/>
              <a:buNone/>
              <a:defRPr sz="1400">
                <a:solidFill>
                  <a:schemeClr val="tx1"/>
                </a:solidFill>
              </a:defRPr>
            </a:lvl5pPr>
          </a:lstStyle>
          <a:p>
            <a:pPr lvl="0"/>
            <a:r>
              <a:rPr lang="nn-NO" dirty="0"/>
              <a:t>Title 14pt Arial</a:t>
            </a:r>
          </a:p>
        </p:txBody>
      </p:sp>
      <p:sp>
        <p:nvSpPr>
          <p:cNvPr id="12" name="Content Placeholder 11"/>
          <p:cNvSpPr>
            <a:spLocks noGrp="1"/>
          </p:cNvSpPr>
          <p:nvPr>
            <p:ph sz="quarter" idx="12" hasCustomPrompt="1"/>
          </p:nvPr>
        </p:nvSpPr>
        <p:spPr>
          <a:xfrm>
            <a:off x="922456" y="4279392"/>
            <a:ext cx="4912285" cy="228600"/>
          </a:xfrm>
        </p:spPr>
        <p:txBody>
          <a:bodyPr>
            <a:noAutofit/>
          </a:bodyPr>
          <a:lstStyle>
            <a:lvl1pPr marL="0" indent="0">
              <a:lnSpc>
                <a:spcPts val="1600"/>
              </a:lnSpc>
              <a:spcBef>
                <a:spcPts val="0"/>
              </a:spcBef>
              <a:buFontTx/>
              <a:buNone/>
              <a:defRPr sz="1400" b="1">
                <a:solidFill>
                  <a:schemeClr val="tx2"/>
                </a:solidFill>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dirty="0"/>
              <a:t>Presenter Name 14pt Arial bold</a:t>
            </a:r>
          </a:p>
        </p:txBody>
      </p:sp>
      <p:sp>
        <p:nvSpPr>
          <p:cNvPr id="14" name="Text Placeholder 13"/>
          <p:cNvSpPr>
            <a:spLocks noGrp="1"/>
          </p:cNvSpPr>
          <p:nvPr>
            <p:ph type="body" sz="quarter" idx="13" hasCustomPrompt="1"/>
          </p:nvPr>
        </p:nvSpPr>
        <p:spPr>
          <a:xfrm>
            <a:off x="922456" y="4498848"/>
            <a:ext cx="4912285" cy="228600"/>
          </a:xfrm>
        </p:spPr>
        <p:txBody>
          <a:bodyPr>
            <a:noAutofit/>
          </a:bodyPr>
          <a:lstStyle>
            <a:lvl1pPr marL="0" indent="0">
              <a:lnSpc>
                <a:spcPts val="1600"/>
              </a:lnSpc>
              <a:buFontTx/>
              <a:buNone/>
              <a:defRPr sz="1400"/>
            </a:lvl1pPr>
            <a:lvl2pPr marL="233351" indent="0">
              <a:lnSpc>
                <a:spcPts val="1600"/>
              </a:lnSpc>
              <a:buFontTx/>
              <a:buNone/>
              <a:defRPr sz="1400"/>
            </a:lvl2pPr>
            <a:lvl3pPr marL="465115" indent="0">
              <a:lnSpc>
                <a:spcPts val="1600"/>
              </a:lnSpc>
              <a:buFontTx/>
              <a:buNone/>
              <a:defRPr sz="1400"/>
            </a:lvl3pPr>
            <a:lvl4pPr marL="1371532" indent="0">
              <a:lnSpc>
                <a:spcPts val="1600"/>
              </a:lnSpc>
              <a:buFontTx/>
              <a:buNone/>
              <a:defRPr sz="1400"/>
            </a:lvl4pPr>
            <a:lvl5pPr marL="1828709" indent="0">
              <a:lnSpc>
                <a:spcPts val="1600"/>
              </a:lnSpc>
              <a:buFontTx/>
              <a:buNone/>
              <a:defRPr sz="1400"/>
            </a:lvl5pPr>
          </a:lstStyle>
          <a:p>
            <a:pPr lvl="0"/>
            <a:r>
              <a:rPr lang="nn-NO" dirty="0"/>
              <a:t>Title 14pt Arial</a:t>
            </a:r>
          </a:p>
        </p:txBody>
      </p:sp>
      <p:sp>
        <p:nvSpPr>
          <p:cNvPr id="16" name="Content Placeholder 15"/>
          <p:cNvSpPr>
            <a:spLocks noGrp="1"/>
          </p:cNvSpPr>
          <p:nvPr>
            <p:ph sz="quarter" idx="14" hasCustomPrompt="1"/>
          </p:nvPr>
        </p:nvSpPr>
        <p:spPr>
          <a:xfrm>
            <a:off x="922456" y="4782312"/>
            <a:ext cx="4912285" cy="228600"/>
          </a:xfrm>
        </p:spPr>
        <p:txBody>
          <a:bodyPr>
            <a:noAutofit/>
          </a:bodyPr>
          <a:lstStyle>
            <a:lvl1pPr marL="0" indent="0">
              <a:lnSpc>
                <a:spcPts val="1600"/>
              </a:lnSpc>
              <a:buFontTx/>
              <a:buNone/>
              <a:defRPr sz="1400" b="1" baseline="0">
                <a:solidFill>
                  <a:schemeClr val="tx2"/>
                </a:solidFill>
              </a:defRPr>
            </a:lvl1pPr>
            <a:lvl2pPr marL="233351" indent="0">
              <a:lnSpc>
                <a:spcPts val="1600"/>
              </a:lnSpc>
              <a:buFontTx/>
              <a:buNone/>
              <a:defRPr sz="1400" b="1">
                <a:solidFill>
                  <a:schemeClr val="tx2"/>
                </a:solidFill>
              </a:defRPr>
            </a:lvl2pPr>
            <a:lvl3pPr marL="465115" indent="0">
              <a:lnSpc>
                <a:spcPts val="1600"/>
              </a:lnSpc>
              <a:buFontTx/>
              <a:buNone/>
              <a:defRPr sz="1400" b="1">
                <a:solidFill>
                  <a:schemeClr val="tx2"/>
                </a:solidFill>
              </a:defRPr>
            </a:lvl3pPr>
            <a:lvl4pPr marL="1371532" indent="0">
              <a:lnSpc>
                <a:spcPts val="1600"/>
              </a:lnSpc>
              <a:buFontTx/>
              <a:buNone/>
              <a:defRPr sz="1400" b="1">
                <a:solidFill>
                  <a:schemeClr val="tx2"/>
                </a:solidFill>
              </a:defRPr>
            </a:lvl4pPr>
            <a:lvl5pPr marL="1828709" indent="0">
              <a:lnSpc>
                <a:spcPts val="1600"/>
              </a:lnSpc>
              <a:buFontTx/>
              <a:buNone/>
              <a:defRPr sz="1400" b="1">
                <a:solidFill>
                  <a:schemeClr val="tx2"/>
                </a:solidFill>
              </a:defRPr>
            </a:lvl5pPr>
          </a:lstStyle>
          <a:p>
            <a:pPr lvl="0"/>
            <a:r>
              <a:rPr lang="en-US" dirty="0"/>
              <a:t>Presenter Name 14pt Arial bold</a:t>
            </a:r>
          </a:p>
        </p:txBody>
      </p:sp>
      <p:sp>
        <p:nvSpPr>
          <p:cNvPr id="18" name="Text Placeholder 17"/>
          <p:cNvSpPr>
            <a:spLocks noGrp="1"/>
          </p:cNvSpPr>
          <p:nvPr>
            <p:ph type="body" sz="quarter" idx="15" hasCustomPrompt="1"/>
          </p:nvPr>
        </p:nvSpPr>
        <p:spPr>
          <a:xfrm>
            <a:off x="922456" y="5010912"/>
            <a:ext cx="4912285" cy="228600"/>
          </a:xfrm>
        </p:spPr>
        <p:txBody>
          <a:bodyPr>
            <a:noAutofit/>
          </a:bodyPr>
          <a:lstStyle>
            <a:lvl1pPr marL="0" indent="0">
              <a:lnSpc>
                <a:spcPts val="1600"/>
              </a:lnSpc>
              <a:buFontTx/>
              <a:buNone/>
              <a:defRPr sz="1400"/>
            </a:lvl1pPr>
            <a:lvl2pPr marL="233351" indent="0">
              <a:lnSpc>
                <a:spcPts val="1600"/>
              </a:lnSpc>
              <a:buFontTx/>
              <a:buNone/>
              <a:defRPr sz="1400"/>
            </a:lvl2pPr>
            <a:lvl3pPr marL="465115" indent="0">
              <a:lnSpc>
                <a:spcPts val="1600"/>
              </a:lnSpc>
              <a:buFontTx/>
              <a:buNone/>
              <a:defRPr sz="1400"/>
            </a:lvl3pPr>
            <a:lvl4pPr marL="1371532" indent="0">
              <a:lnSpc>
                <a:spcPts val="1600"/>
              </a:lnSpc>
              <a:buFontTx/>
              <a:buNone/>
              <a:defRPr sz="1400"/>
            </a:lvl4pPr>
            <a:lvl5pPr marL="1828709" indent="0">
              <a:lnSpc>
                <a:spcPts val="1600"/>
              </a:lnSpc>
              <a:buFontTx/>
              <a:buNone/>
              <a:defRPr sz="1400"/>
            </a:lvl5pPr>
          </a:lstStyle>
          <a:p>
            <a:pPr lvl="0"/>
            <a:r>
              <a:rPr lang="nn-NO" dirty="0"/>
              <a:t>Title 14pt Arial</a:t>
            </a:r>
          </a:p>
        </p:txBody>
      </p:sp>
      <p:sp>
        <p:nvSpPr>
          <p:cNvPr id="24" name="Content Placeholder 23"/>
          <p:cNvSpPr>
            <a:spLocks noGrp="1"/>
          </p:cNvSpPr>
          <p:nvPr>
            <p:ph sz="quarter" idx="16" hasCustomPrompt="1"/>
          </p:nvPr>
        </p:nvSpPr>
        <p:spPr>
          <a:xfrm>
            <a:off x="914400" y="5568696"/>
            <a:ext cx="2328672" cy="228600"/>
          </a:xfrm>
        </p:spPr>
        <p:txBody>
          <a:bodyPr>
            <a:noAutofit/>
          </a:bodyPr>
          <a:lstStyle>
            <a:lvl1pPr marL="0" indent="0">
              <a:lnSpc>
                <a:spcPts val="1000"/>
              </a:lnSpc>
              <a:spcBef>
                <a:spcPts val="0"/>
              </a:spcBef>
              <a:buFontTx/>
              <a:buNone/>
              <a:defRPr sz="800" b="1" cap="all" baseline="0">
                <a:solidFill>
                  <a:schemeClr val="tx2"/>
                </a:solidFill>
              </a:defRPr>
            </a:lvl1pPr>
            <a:lvl2pPr marL="233351" indent="0">
              <a:buFontTx/>
              <a:buNone/>
              <a:defRPr sz="800" cap="all" baseline="0">
                <a:solidFill>
                  <a:schemeClr val="tx2"/>
                </a:solidFill>
              </a:defRPr>
            </a:lvl2pPr>
            <a:lvl3pPr marL="465115" indent="0">
              <a:buFontTx/>
              <a:buNone/>
              <a:defRPr sz="800" cap="all" baseline="0">
                <a:solidFill>
                  <a:schemeClr val="tx2"/>
                </a:solidFill>
              </a:defRPr>
            </a:lvl3pPr>
            <a:lvl4pPr marL="1371532" indent="0">
              <a:buFontTx/>
              <a:buNone/>
              <a:defRPr sz="800" cap="all" baseline="0">
                <a:solidFill>
                  <a:schemeClr val="tx2"/>
                </a:solidFill>
              </a:defRPr>
            </a:lvl4pPr>
            <a:lvl5pPr marL="1828709" indent="0">
              <a:buFontTx/>
              <a:buNone/>
              <a:defRPr sz="800" cap="all" baseline="0">
                <a:solidFill>
                  <a:schemeClr val="tx2"/>
                </a:solidFill>
              </a:defRPr>
            </a:lvl5pPr>
          </a:lstStyle>
          <a:p>
            <a:pPr lvl="0"/>
            <a:r>
              <a:rPr lang="en-US" dirty="0"/>
              <a:t>Click to add date</a:t>
            </a:r>
          </a:p>
        </p:txBody>
      </p:sp>
      <p:sp>
        <p:nvSpPr>
          <p:cNvPr id="5" name="Picture Placeholder 4"/>
          <p:cNvSpPr>
            <a:spLocks noGrp="1"/>
          </p:cNvSpPr>
          <p:nvPr>
            <p:ph type="pic" sz="quarter" idx="17"/>
          </p:nvPr>
        </p:nvSpPr>
        <p:spPr>
          <a:xfrm>
            <a:off x="6156960" y="0"/>
            <a:ext cx="6035040" cy="6858000"/>
          </a:xfrm>
          <a:solidFill>
            <a:schemeClr val="bg1">
              <a:lumMod val="95000"/>
            </a:schemeClr>
          </a:solidFill>
        </p:spPr>
        <p:txBody>
          <a:bodyPr anchor="ctr">
            <a:normAutofit/>
          </a:bodyPr>
          <a:lstStyle>
            <a:lvl1pPr marL="0" indent="0">
              <a:buFontTx/>
              <a:buNone/>
              <a:defRPr sz="1200"/>
            </a:lvl1pPr>
          </a:lstStyle>
          <a:p>
            <a:r>
              <a:rPr lang="en-US"/>
              <a:t>Click icon to add picture</a:t>
            </a:r>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158" y="456802"/>
            <a:ext cx="2177935" cy="378229"/>
          </a:xfrm>
          <a:prstGeom prst="rect">
            <a:avLst/>
          </a:prstGeom>
        </p:spPr>
      </p:pic>
    </p:spTree>
    <p:extLst>
      <p:ext uri="{BB962C8B-B14F-4D97-AF65-F5344CB8AC3E}">
        <p14:creationId xmlns:p14="http://schemas.microsoft.com/office/powerpoint/2010/main" val="3379238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Graphic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103632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sz="half" idx="1" hasCustomPrompt="1"/>
          </p:nvPr>
        </p:nvSpPr>
        <p:spPr>
          <a:xfrm>
            <a:off x="914400" y="2487173"/>
            <a:ext cx="3352800" cy="1133855"/>
          </a:xfrm>
        </p:spPr>
        <p:txBody>
          <a:bodyPr>
            <a:normAutofit/>
          </a:bodyPr>
          <a:lstStyle>
            <a:lvl1pPr marL="0" indent="0" algn="l">
              <a:lnSpc>
                <a:spcPts val="12000"/>
              </a:lnSpc>
              <a:spcBef>
                <a:spcPts val="0"/>
              </a:spcBef>
              <a:buFontTx/>
              <a:buNone/>
              <a:defRPr sz="12000" b="1" baseline="0"/>
            </a:lvl1pPr>
            <a:lvl2pPr marL="233351" indent="0">
              <a:buFontTx/>
              <a:buNone/>
              <a:defRPr/>
            </a:lvl2pPr>
            <a:lvl3pPr marL="465115" indent="0">
              <a:buFontTx/>
              <a:buNone/>
              <a:defRPr/>
            </a:lvl3pPr>
            <a:lvl4pPr marL="1371532" indent="0">
              <a:buFontTx/>
              <a:buNone/>
              <a:defRPr/>
            </a:lvl4pPr>
            <a:lvl5pPr marL="1828709" indent="0">
              <a:buFontTx/>
              <a:buNone/>
              <a:defRPr/>
            </a:lvl5pPr>
          </a:lstStyle>
          <a:p>
            <a:pPr lvl="0"/>
            <a:r>
              <a:rPr lang="en-US" dirty="0"/>
              <a:t>1</a:t>
            </a:r>
          </a:p>
        </p:txBody>
      </p:sp>
      <p:sp>
        <p:nvSpPr>
          <p:cNvPr id="4" name="Content Placeholder 3"/>
          <p:cNvSpPr>
            <a:spLocks noGrp="1"/>
          </p:cNvSpPr>
          <p:nvPr>
            <p:ph sz="half" idx="2" hasCustomPrompt="1"/>
          </p:nvPr>
        </p:nvSpPr>
        <p:spPr>
          <a:xfrm>
            <a:off x="914400" y="3730757"/>
            <a:ext cx="3352800" cy="1883061"/>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8"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6" name="Content Placeholder 2"/>
          <p:cNvSpPr>
            <a:spLocks noGrp="1"/>
          </p:cNvSpPr>
          <p:nvPr>
            <p:ph sz="half" idx="10" hasCustomPrompt="1"/>
          </p:nvPr>
        </p:nvSpPr>
        <p:spPr>
          <a:xfrm>
            <a:off x="4368800" y="2487173"/>
            <a:ext cx="3403600" cy="1133855"/>
          </a:xfrm>
        </p:spPr>
        <p:txBody>
          <a:bodyPr>
            <a:normAutofit/>
          </a:bodyPr>
          <a:lstStyle>
            <a:lvl1pPr marL="0" indent="0" algn="l">
              <a:lnSpc>
                <a:spcPts val="12000"/>
              </a:lnSpc>
              <a:spcBef>
                <a:spcPts val="0"/>
              </a:spcBef>
              <a:buFontTx/>
              <a:buNone/>
              <a:defRPr sz="12000" b="1" baseline="0">
                <a:solidFill>
                  <a:schemeClr val="accent2"/>
                </a:solidFill>
              </a:defRPr>
            </a:lvl1pPr>
            <a:lvl2pPr marL="233351" indent="0">
              <a:buFontTx/>
              <a:buNone/>
              <a:defRPr/>
            </a:lvl2pPr>
            <a:lvl3pPr marL="465115" indent="0">
              <a:buFontTx/>
              <a:buNone/>
              <a:defRPr/>
            </a:lvl3pPr>
            <a:lvl4pPr marL="1371532" indent="0">
              <a:buFontTx/>
              <a:buNone/>
              <a:defRPr/>
            </a:lvl4pPr>
            <a:lvl5pPr marL="1828709" indent="0">
              <a:buFontTx/>
              <a:buNone/>
              <a:defRPr/>
            </a:lvl5pPr>
          </a:lstStyle>
          <a:p>
            <a:pPr lvl="0"/>
            <a:r>
              <a:rPr lang="en-US" dirty="0"/>
              <a:t>2</a:t>
            </a:r>
          </a:p>
        </p:txBody>
      </p:sp>
      <p:sp>
        <p:nvSpPr>
          <p:cNvPr id="7" name="Content Placeholder 2"/>
          <p:cNvSpPr>
            <a:spLocks noGrp="1"/>
          </p:cNvSpPr>
          <p:nvPr>
            <p:ph sz="half" idx="11" hasCustomPrompt="1"/>
          </p:nvPr>
        </p:nvSpPr>
        <p:spPr>
          <a:xfrm>
            <a:off x="7874000" y="2487173"/>
            <a:ext cx="3403600" cy="1133855"/>
          </a:xfrm>
        </p:spPr>
        <p:txBody>
          <a:bodyPr>
            <a:normAutofit/>
          </a:bodyPr>
          <a:lstStyle>
            <a:lvl1pPr marL="0" indent="0" algn="l">
              <a:lnSpc>
                <a:spcPts val="12000"/>
              </a:lnSpc>
              <a:spcBef>
                <a:spcPts val="0"/>
              </a:spcBef>
              <a:buFontTx/>
              <a:buNone/>
              <a:defRPr sz="12000" b="1" baseline="0">
                <a:solidFill>
                  <a:schemeClr val="accent1"/>
                </a:solidFill>
              </a:defRPr>
            </a:lvl1pPr>
            <a:lvl2pPr marL="233351" indent="0">
              <a:buFontTx/>
              <a:buNone/>
              <a:defRPr/>
            </a:lvl2pPr>
            <a:lvl3pPr marL="465115" indent="0">
              <a:buFontTx/>
              <a:buNone/>
              <a:defRPr/>
            </a:lvl3pPr>
            <a:lvl4pPr marL="1371532" indent="0">
              <a:buFontTx/>
              <a:buNone/>
              <a:defRPr/>
            </a:lvl4pPr>
            <a:lvl5pPr marL="1828709" indent="0">
              <a:buFontTx/>
              <a:buNone/>
              <a:defRPr/>
            </a:lvl5pPr>
          </a:lstStyle>
          <a:p>
            <a:pPr lvl="0"/>
            <a:r>
              <a:rPr lang="en-US" dirty="0"/>
              <a:t>3</a:t>
            </a:r>
          </a:p>
        </p:txBody>
      </p:sp>
      <p:sp>
        <p:nvSpPr>
          <p:cNvPr id="9" name="Content Placeholder 3"/>
          <p:cNvSpPr>
            <a:spLocks noGrp="1"/>
          </p:cNvSpPr>
          <p:nvPr>
            <p:ph sz="half" idx="12" hasCustomPrompt="1"/>
          </p:nvPr>
        </p:nvSpPr>
        <p:spPr>
          <a:xfrm>
            <a:off x="4368800" y="3730757"/>
            <a:ext cx="3352800" cy="1883061"/>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10" name="Content Placeholder 3"/>
          <p:cNvSpPr>
            <a:spLocks noGrp="1"/>
          </p:cNvSpPr>
          <p:nvPr>
            <p:ph sz="half" idx="13" hasCustomPrompt="1"/>
          </p:nvPr>
        </p:nvSpPr>
        <p:spPr>
          <a:xfrm>
            <a:off x="7874000" y="3730757"/>
            <a:ext cx="3403600" cy="1883061"/>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Tree>
    <p:extLst>
      <p:ext uri="{BB962C8B-B14F-4D97-AF65-F5344CB8AC3E}">
        <p14:creationId xmlns:p14="http://schemas.microsoft.com/office/powerpoint/2010/main" val="3814526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Column Long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2" y="1408176"/>
            <a:ext cx="10871201" cy="960120"/>
          </a:xfrm>
        </p:spPr>
        <p:txBody>
          <a:bodyPr>
            <a:noAutofit/>
          </a:bodyPr>
          <a:lstStyle>
            <a:lvl1pPr>
              <a:defRPr/>
            </a:lvl1pPr>
          </a:lstStyle>
          <a:p>
            <a:r>
              <a:rPr lang="en-US" dirty="0"/>
              <a:t>Headline 30pt Arial bold to accommodate longer headlines</a:t>
            </a:r>
          </a:p>
        </p:txBody>
      </p:sp>
      <p:sp>
        <p:nvSpPr>
          <p:cNvPr id="3" name="Content Placeholder 2"/>
          <p:cNvSpPr>
            <a:spLocks noGrp="1"/>
          </p:cNvSpPr>
          <p:nvPr>
            <p:ph idx="1" hasCustomPrompt="1"/>
          </p:nvPr>
        </p:nvSpPr>
        <p:spPr>
          <a:xfrm>
            <a:off x="914400" y="2487172"/>
            <a:ext cx="5080000" cy="4142231"/>
          </a:xfrm>
        </p:spPr>
        <p:txBody>
          <a:bodyPr>
            <a:noAutofit/>
          </a:bodyPr>
          <a:lstStyle>
            <a:lvl1pPr marL="0" indent="0">
              <a:lnSpc>
                <a:spcPts val="2200"/>
              </a:lnSpc>
              <a:buFontTx/>
              <a:buNone/>
              <a:defRPr sz="2000" baseline="0">
                <a:solidFill>
                  <a:schemeClr val="tx1"/>
                </a:solidFill>
              </a:defRPr>
            </a:lvl1pPr>
          </a:lstStyle>
          <a:p>
            <a:pPr lvl="0"/>
            <a:r>
              <a:rPr lang="en-US" dirty="0"/>
              <a:t>Intro copy 20pt Arial and </a:t>
            </a:r>
            <a:r>
              <a:rPr lang="en-US" dirty="0" err="1"/>
              <a:t>regurlar</a:t>
            </a:r>
            <a:r>
              <a:rPr lang="en-US" dirty="0"/>
              <a:t>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7"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6" name="Picture Placeholder 5"/>
          <p:cNvSpPr>
            <a:spLocks noGrp="1"/>
          </p:cNvSpPr>
          <p:nvPr>
            <p:ph type="pic" sz="quarter" idx="10"/>
          </p:nvPr>
        </p:nvSpPr>
        <p:spPr>
          <a:xfrm>
            <a:off x="6146800" y="2496461"/>
            <a:ext cx="5638800" cy="4132943"/>
          </a:xfrm>
        </p:spPr>
        <p:txBody>
          <a:bodyPr anchor="ctr">
            <a:normAutofit/>
          </a:bodyPr>
          <a:lstStyle>
            <a:lvl1pPr marL="0" indent="0">
              <a:buFontTx/>
              <a:buNone/>
              <a:defRPr sz="1200"/>
            </a:lvl1pPr>
          </a:lstStyle>
          <a:p>
            <a:r>
              <a:rPr lang="en-US"/>
              <a:t>Click icon to add picture</a:t>
            </a:r>
          </a:p>
        </p:txBody>
      </p:sp>
    </p:spTree>
    <p:extLst>
      <p:ext uri="{BB962C8B-B14F-4D97-AF65-F5344CB8AC3E}">
        <p14:creationId xmlns:p14="http://schemas.microsoft.com/office/powerpoint/2010/main" val="2925819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2 Column Long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2" y="1408176"/>
            <a:ext cx="10871201" cy="960120"/>
          </a:xfrm>
        </p:spPr>
        <p:txBody>
          <a:bodyPr>
            <a:noAutofit/>
          </a:bodyPr>
          <a:lstStyle>
            <a:lvl1pPr>
              <a:defRPr/>
            </a:lvl1pPr>
          </a:lstStyle>
          <a:p>
            <a:r>
              <a:rPr lang="en-US" dirty="0"/>
              <a:t>Headline 30pt Arial bold to accommodate longer headlines</a:t>
            </a:r>
          </a:p>
        </p:txBody>
      </p:sp>
      <p:sp>
        <p:nvSpPr>
          <p:cNvPr id="7"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6" name="Picture Placeholder 5"/>
          <p:cNvSpPr>
            <a:spLocks noGrp="1"/>
          </p:cNvSpPr>
          <p:nvPr>
            <p:ph type="pic" sz="quarter" idx="10"/>
          </p:nvPr>
        </p:nvSpPr>
        <p:spPr>
          <a:xfrm>
            <a:off x="6146800" y="2496461"/>
            <a:ext cx="5638800" cy="4132943"/>
          </a:xfrm>
        </p:spPr>
        <p:txBody>
          <a:bodyPr anchor="ctr">
            <a:normAutofit/>
          </a:bodyPr>
          <a:lstStyle>
            <a:lvl1pPr marL="0" indent="0">
              <a:buFontTx/>
              <a:buNone/>
              <a:defRPr sz="1200"/>
            </a:lvl1pPr>
          </a:lstStyle>
          <a:p>
            <a:r>
              <a:rPr lang="en-US"/>
              <a:t>Click icon to add picture</a:t>
            </a:r>
          </a:p>
        </p:txBody>
      </p:sp>
      <p:sp>
        <p:nvSpPr>
          <p:cNvPr id="8" name="Content Placeholder 2"/>
          <p:cNvSpPr>
            <a:spLocks noGrp="1"/>
          </p:cNvSpPr>
          <p:nvPr>
            <p:ph idx="1" hasCustomPrompt="1"/>
          </p:nvPr>
        </p:nvSpPr>
        <p:spPr>
          <a:xfrm>
            <a:off x="914400" y="2487168"/>
            <a:ext cx="5080000" cy="4104132"/>
          </a:xfrm>
        </p:spPr>
        <p:txBody>
          <a:bodyPr>
            <a:noAutofit/>
          </a:bodyPr>
          <a:lstStyle>
            <a:lvl1pPr marL="238113" indent="-238113">
              <a:lnSpc>
                <a:spcPts val="2200"/>
              </a:lnSpc>
              <a:buFont typeface="Arial" panose="020B0604020202020204" pitchFamily="34" charset="0"/>
              <a:buChar char="•"/>
              <a:defRPr sz="2000">
                <a:solidFill>
                  <a:schemeClr val="tx1"/>
                </a:solidFill>
              </a:defRPr>
            </a:lvl1pPr>
            <a:lvl2pPr>
              <a:lnSpc>
                <a:spcPts val="2200"/>
              </a:lnSpc>
              <a:defRPr sz="2000">
                <a:solidFill>
                  <a:schemeClr val="tx1"/>
                </a:solidFill>
              </a:defRPr>
            </a:lvl2pPr>
            <a:lvl3pPr>
              <a:lnSpc>
                <a:spcPts val="2200"/>
              </a:lnSpc>
              <a:defRPr sz="2000">
                <a:solidFill>
                  <a:schemeClr val="tx1"/>
                </a:solidFill>
              </a:defRPr>
            </a:lvl3pPr>
          </a:lstStyle>
          <a:p>
            <a:r>
              <a:rPr lang="en-US" dirty="0"/>
              <a:t>Bullet copy 20pt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Tree>
    <p:extLst>
      <p:ext uri="{BB962C8B-B14F-4D97-AF65-F5344CB8AC3E}">
        <p14:creationId xmlns:p14="http://schemas.microsoft.com/office/powerpoint/2010/main" val="2998700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2 Column Grid">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218767" y="1408176"/>
            <a:ext cx="5588000" cy="1942416"/>
          </a:xfrm>
          <a:solidFill>
            <a:schemeClr val="accent1"/>
          </a:solidFill>
        </p:spPr>
        <p:txBody>
          <a:bodyPr anchor="ctr">
            <a:normAutofit/>
          </a:bodyPr>
          <a:lstStyle>
            <a:lvl1pPr marL="0" indent="0">
              <a:buFontTx/>
              <a:buNone/>
              <a:defRPr sz="1200"/>
            </a:lvl1pPr>
          </a:lstStyle>
          <a:p>
            <a:r>
              <a:rPr lang="en-US"/>
              <a:t>Click icon to add picture</a:t>
            </a:r>
            <a:endParaRPr lang="en-US" dirty="0"/>
          </a:p>
        </p:txBody>
      </p:sp>
      <p:sp>
        <p:nvSpPr>
          <p:cNvPr id="12" name="Content Placeholder 11"/>
          <p:cNvSpPr>
            <a:spLocks noGrp="1"/>
          </p:cNvSpPr>
          <p:nvPr>
            <p:ph sz="quarter" idx="11" hasCustomPrompt="1"/>
          </p:nvPr>
        </p:nvSpPr>
        <p:spPr>
          <a:xfrm>
            <a:off x="6218767" y="3429000"/>
            <a:ext cx="2997200" cy="1066800"/>
          </a:xfrm>
          <a:solidFill>
            <a:schemeClr val="bg2"/>
          </a:solidFill>
        </p:spPr>
        <p:txBody>
          <a:bodyPr anchor="ctr"/>
          <a:lstStyle>
            <a:lvl1pPr marL="0" indent="0">
              <a:buNone/>
              <a:defRPr sz="1200"/>
            </a:lvl1pPr>
          </a:lstStyle>
          <a:p>
            <a:pPr lvl="0"/>
            <a:r>
              <a:rPr lang="en-US" dirty="0"/>
              <a:t>Object</a:t>
            </a:r>
          </a:p>
        </p:txBody>
      </p:sp>
      <p:sp>
        <p:nvSpPr>
          <p:cNvPr id="14" name="Picture Placeholder 13"/>
          <p:cNvSpPr>
            <a:spLocks noGrp="1"/>
          </p:cNvSpPr>
          <p:nvPr>
            <p:ph type="pic" sz="quarter" idx="12"/>
          </p:nvPr>
        </p:nvSpPr>
        <p:spPr>
          <a:xfrm>
            <a:off x="6218767" y="4574208"/>
            <a:ext cx="2997200" cy="2017092"/>
          </a:xfrm>
          <a:solidFill>
            <a:srgbClr val="0C7D40"/>
          </a:solidFill>
        </p:spPr>
        <p:txBody>
          <a:bodyPr anchor="ctr">
            <a:normAutofit/>
          </a:bodyPr>
          <a:lstStyle>
            <a:lvl1pPr marL="0" indent="0">
              <a:buFontTx/>
              <a:buNone/>
              <a:defRPr sz="1200"/>
            </a:lvl1pPr>
          </a:lstStyle>
          <a:p>
            <a:r>
              <a:rPr lang="en-US"/>
              <a:t>Click icon to add picture</a:t>
            </a:r>
          </a:p>
        </p:txBody>
      </p:sp>
      <p:sp>
        <p:nvSpPr>
          <p:cNvPr id="16" name="Picture Placeholder 15"/>
          <p:cNvSpPr>
            <a:spLocks noGrp="1"/>
          </p:cNvSpPr>
          <p:nvPr>
            <p:ph type="pic" sz="quarter" idx="13"/>
          </p:nvPr>
        </p:nvSpPr>
        <p:spPr>
          <a:xfrm>
            <a:off x="9317570" y="3429000"/>
            <a:ext cx="2489199" cy="3162300"/>
          </a:xfrm>
          <a:solidFill>
            <a:schemeClr val="bg2"/>
          </a:solidFill>
        </p:spPr>
        <p:txBody>
          <a:bodyPr anchor="ctr">
            <a:normAutofit/>
          </a:bodyPr>
          <a:lstStyle>
            <a:lvl1pPr marL="0" indent="0">
              <a:buFontTx/>
              <a:buNone/>
              <a:defRPr sz="1200"/>
            </a:lvl1pPr>
          </a:lstStyle>
          <a:p>
            <a:r>
              <a:rPr lang="en-US"/>
              <a:t>Click icon to add picture</a:t>
            </a:r>
            <a:endParaRPr lang="en-US" dirty="0"/>
          </a:p>
        </p:txBody>
      </p:sp>
      <p:sp>
        <p:nvSpPr>
          <p:cNvPr id="2" name="Title 1"/>
          <p:cNvSpPr>
            <a:spLocks noGrp="1"/>
          </p:cNvSpPr>
          <p:nvPr>
            <p:ph type="title" hasCustomPrompt="1"/>
          </p:nvPr>
        </p:nvSpPr>
        <p:spPr>
          <a:xfrm>
            <a:off x="928915" y="1408176"/>
            <a:ext cx="4368800" cy="780288"/>
          </a:xfrm>
        </p:spPr>
        <p:txBody>
          <a:bodyPr anchor="t" anchorCtr="0">
            <a:noAutofit/>
          </a:bodyPr>
          <a:lstStyle>
            <a:lvl1pPr>
              <a:defRPr sz="3000"/>
            </a:lvl1pPr>
          </a:lstStyle>
          <a:p>
            <a:r>
              <a:rPr lang="en-US" dirty="0"/>
              <a:t>Headline 30/31</a:t>
            </a:r>
            <a:br>
              <a:rPr lang="en-US" dirty="0"/>
            </a:br>
            <a:r>
              <a:rPr lang="en-US" dirty="0"/>
              <a:t>Arial bold</a:t>
            </a:r>
          </a:p>
        </p:txBody>
      </p:sp>
      <p:sp>
        <p:nvSpPr>
          <p:cNvPr id="3" name="Content Placeholder 2"/>
          <p:cNvSpPr>
            <a:spLocks noGrp="1"/>
          </p:cNvSpPr>
          <p:nvPr>
            <p:ph idx="1" hasCustomPrompt="1"/>
          </p:nvPr>
        </p:nvSpPr>
        <p:spPr>
          <a:xfrm>
            <a:off x="928915" y="2472272"/>
            <a:ext cx="4368800" cy="4119033"/>
          </a:xfrm>
        </p:spPr>
        <p:txBody>
          <a:bodyPr>
            <a:noAutofit/>
          </a:bodyPr>
          <a:lstStyle>
            <a:lvl1pPr marL="0" indent="0">
              <a:lnSpc>
                <a:spcPts val="2200"/>
              </a:lnSpc>
              <a:buFontTx/>
              <a:buNone/>
              <a:defRPr sz="2000" baseline="0">
                <a:solidFill>
                  <a:schemeClr val="tx1"/>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20pt Arial. This slide </a:t>
            </a:r>
            <a:r>
              <a:rPr lang="fr-FR" dirty="0" err="1"/>
              <a:t>is</a:t>
            </a:r>
            <a:r>
              <a:rPr lang="fr-FR" dirty="0"/>
              <a:t> </a:t>
            </a:r>
            <a:r>
              <a:rPr lang="fr-FR" dirty="0" err="1"/>
              <a:t>intended</a:t>
            </a:r>
            <a:r>
              <a:rPr lang="fr-FR" dirty="0"/>
              <a:t> for use </a:t>
            </a:r>
            <a:r>
              <a:rPr lang="fr-FR" dirty="0" err="1"/>
              <a:t>with</a:t>
            </a:r>
            <a:r>
              <a:rPr lang="fr-FR" dirty="0"/>
              <a:t> headline, body copy and multiple images. Combine </a:t>
            </a:r>
            <a:r>
              <a:rPr lang="fr-FR" dirty="0" err="1"/>
              <a:t>imagery</a:t>
            </a:r>
            <a:r>
              <a:rPr lang="fr-FR" dirty="0"/>
              <a:t> </a:t>
            </a:r>
            <a:r>
              <a:rPr lang="fr-FR" dirty="0" err="1"/>
              <a:t>with</a:t>
            </a:r>
            <a:r>
              <a:rPr lang="fr-FR" dirty="0"/>
              <a:t> green rectangles. Large white </a:t>
            </a:r>
            <a:r>
              <a:rPr lang="fr-FR" dirty="0" err="1"/>
              <a:t>text</a:t>
            </a:r>
            <a:r>
              <a:rPr lang="fr-FR" dirty="0"/>
              <a:t> </a:t>
            </a:r>
            <a:r>
              <a:rPr lang="fr-FR" dirty="0" err="1"/>
              <a:t>can</a:t>
            </a:r>
            <a:r>
              <a:rPr lang="fr-FR" dirty="0"/>
              <a:t> </a:t>
            </a:r>
            <a:r>
              <a:rPr lang="fr-FR" dirty="0" err="1"/>
              <a:t>be</a:t>
            </a:r>
            <a:r>
              <a:rPr lang="fr-FR" dirty="0"/>
              <a:t> </a:t>
            </a:r>
            <a:r>
              <a:rPr lang="fr-FR" dirty="0" err="1"/>
              <a:t>placed</a:t>
            </a:r>
            <a:r>
              <a:rPr lang="fr-FR" dirty="0"/>
              <a:t> over a rectangle.</a:t>
            </a:r>
          </a:p>
        </p:txBody>
      </p:sp>
      <p:sp>
        <p:nvSpPr>
          <p:cNvPr id="8"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15994228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Column Gri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08800" y="1408176"/>
            <a:ext cx="4368800" cy="780288"/>
          </a:xfrm>
        </p:spPr>
        <p:txBody>
          <a:bodyPr anchor="t" anchorCtr="0">
            <a:noAutofit/>
          </a:bodyPr>
          <a:lstStyle>
            <a:lvl1pPr>
              <a:defRPr sz="300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908800" y="2472272"/>
            <a:ext cx="4368800" cy="4119033"/>
          </a:xfrm>
        </p:spPr>
        <p:txBody>
          <a:bodyPr>
            <a:noAutofit/>
          </a:bodyPr>
          <a:lstStyle>
            <a:lvl1pPr marL="0" indent="0">
              <a:lnSpc>
                <a:spcPts val="2200"/>
              </a:lnSpc>
              <a:buFontTx/>
              <a:buNone/>
              <a:defRPr sz="2000" baseline="0">
                <a:solidFill>
                  <a:schemeClr val="tx1"/>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20pt Arial. This slide </a:t>
            </a:r>
            <a:r>
              <a:rPr lang="fr-FR" dirty="0" err="1"/>
              <a:t>is</a:t>
            </a:r>
            <a:r>
              <a:rPr lang="fr-FR" dirty="0"/>
              <a:t> </a:t>
            </a:r>
            <a:r>
              <a:rPr lang="fr-FR" dirty="0" err="1"/>
              <a:t>intended</a:t>
            </a:r>
            <a:r>
              <a:rPr lang="fr-FR" dirty="0"/>
              <a:t> for use </a:t>
            </a:r>
            <a:r>
              <a:rPr lang="fr-FR" dirty="0" err="1"/>
              <a:t>with</a:t>
            </a:r>
            <a:r>
              <a:rPr lang="fr-FR" dirty="0"/>
              <a:t> headline, body copy and multiple images. Combine </a:t>
            </a:r>
            <a:r>
              <a:rPr lang="fr-FR" dirty="0" err="1"/>
              <a:t>imagery</a:t>
            </a:r>
            <a:r>
              <a:rPr lang="fr-FR" dirty="0"/>
              <a:t> </a:t>
            </a:r>
            <a:r>
              <a:rPr lang="fr-FR" dirty="0" err="1"/>
              <a:t>with</a:t>
            </a:r>
            <a:r>
              <a:rPr lang="fr-FR" dirty="0"/>
              <a:t> green rectangles. Large white </a:t>
            </a:r>
            <a:r>
              <a:rPr lang="fr-FR" dirty="0" err="1"/>
              <a:t>text</a:t>
            </a:r>
            <a:r>
              <a:rPr lang="fr-FR" dirty="0"/>
              <a:t> </a:t>
            </a:r>
            <a:r>
              <a:rPr lang="fr-FR" dirty="0" err="1"/>
              <a:t>can</a:t>
            </a:r>
            <a:r>
              <a:rPr lang="fr-FR" dirty="0"/>
              <a:t> </a:t>
            </a:r>
            <a:r>
              <a:rPr lang="fr-FR" dirty="0" err="1"/>
              <a:t>be</a:t>
            </a:r>
            <a:r>
              <a:rPr lang="fr-FR" dirty="0"/>
              <a:t> </a:t>
            </a:r>
            <a:r>
              <a:rPr lang="fr-FR" dirty="0" err="1"/>
              <a:t>placed</a:t>
            </a:r>
            <a:r>
              <a:rPr lang="fr-FR" dirty="0"/>
              <a:t> over a rectangle.</a:t>
            </a:r>
          </a:p>
        </p:txBody>
      </p:sp>
      <p:sp>
        <p:nvSpPr>
          <p:cNvPr id="8"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10" name="Picture Placeholder 9"/>
          <p:cNvSpPr>
            <a:spLocks noGrp="1"/>
          </p:cNvSpPr>
          <p:nvPr>
            <p:ph type="pic" sz="quarter" idx="10"/>
          </p:nvPr>
        </p:nvSpPr>
        <p:spPr>
          <a:xfrm>
            <a:off x="406400" y="1408176"/>
            <a:ext cx="5588000" cy="1942416"/>
          </a:xfrm>
          <a:solidFill>
            <a:schemeClr val="accent1"/>
          </a:solidFill>
        </p:spPr>
        <p:txBody>
          <a:bodyPr anchor="ctr">
            <a:normAutofit/>
          </a:bodyPr>
          <a:lstStyle>
            <a:lvl1pPr marL="0" indent="0">
              <a:buFontTx/>
              <a:buNone/>
              <a:defRPr sz="1200"/>
            </a:lvl1pPr>
          </a:lstStyle>
          <a:p>
            <a:r>
              <a:rPr lang="en-US"/>
              <a:t>Click icon to add picture</a:t>
            </a:r>
            <a:endParaRPr lang="en-US" dirty="0"/>
          </a:p>
        </p:txBody>
      </p:sp>
      <p:sp>
        <p:nvSpPr>
          <p:cNvPr id="12" name="Content Placeholder 11"/>
          <p:cNvSpPr>
            <a:spLocks noGrp="1"/>
          </p:cNvSpPr>
          <p:nvPr>
            <p:ph sz="quarter" idx="11" hasCustomPrompt="1"/>
          </p:nvPr>
        </p:nvSpPr>
        <p:spPr>
          <a:xfrm>
            <a:off x="406400" y="3429000"/>
            <a:ext cx="2997200" cy="1066800"/>
          </a:xfrm>
          <a:solidFill>
            <a:schemeClr val="bg2"/>
          </a:solidFill>
        </p:spPr>
        <p:txBody>
          <a:bodyPr anchor="ctr"/>
          <a:lstStyle>
            <a:lvl1pPr marL="0" indent="0">
              <a:buNone/>
              <a:defRPr sz="1200"/>
            </a:lvl1pPr>
          </a:lstStyle>
          <a:p>
            <a:pPr lvl="0"/>
            <a:r>
              <a:rPr lang="en-US" dirty="0"/>
              <a:t>Object</a:t>
            </a:r>
          </a:p>
        </p:txBody>
      </p:sp>
      <p:sp>
        <p:nvSpPr>
          <p:cNvPr id="14" name="Picture Placeholder 13"/>
          <p:cNvSpPr>
            <a:spLocks noGrp="1"/>
          </p:cNvSpPr>
          <p:nvPr>
            <p:ph type="pic" sz="quarter" idx="12"/>
          </p:nvPr>
        </p:nvSpPr>
        <p:spPr>
          <a:xfrm>
            <a:off x="406400" y="4574208"/>
            <a:ext cx="2997200" cy="2017092"/>
          </a:xfrm>
          <a:solidFill>
            <a:srgbClr val="0C7D40"/>
          </a:solidFill>
        </p:spPr>
        <p:txBody>
          <a:bodyPr anchor="ctr">
            <a:normAutofit/>
          </a:bodyPr>
          <a:lstStyle>
            <a:lvl1pPr marL="0" indent="0">
              <a:buFontTx/>
              <a:buNone/>
              <a:defRPr sz="1200"/>
            </a:lvl1pPr>
          </a:lstStyle>
          <a:p>
            <a:r>
              <a:rPr lang="en-US"/>
              <a:t>Click icon to add picture</a:t>
            </a:r>
          </a:p>
        </p:txBody>
      </p:sp>
      <p:sp>
        <p:nvSpPr>
          <p:cNvPr id="16" name="Picture Placeholder 15"/>
          <p:cNvSpPr>
            <a:spLocks noGrp="1"/>
          </p:cNvSpPr>
          <p:nvPr>
            <p:ph type="pic" sz="quarter" idx="13"/>
          </p:nvPr>
        </p:nvSpPr>
        <p:spPr>
          <a:xfrm>
            <a:off x="3505203" y="3429000"/>
            <a:ext cx="2489199" cy="3162300"/>
          </a:xfrm>
          <a:solidFill>
            <a:schemeClr val="bg2"/>
          </a:solidFill>
        </p:spPr>
        <p:txBody>
          <a:bodyPr anchor="ctr">
            <a:normAutofit/>
          </a:bodyPr>
          <a:lstStyle>
            <a:lvl1pPr marL="0" indent="0">
              <a:buFontTx/>
              <a:buNone/>
              <a:defRPr sz="1200"/>
            </a:lvl1pPr>
          </a:lstStyle>
          <a:p>
            <a:r>
              <a:rPr lang="en-US"/>
              <a:t>Click icon to add picture</a:t>
            </a:r>
            <a:endParaRPr lang="en-US" dirty="0"/>
          </a:p>
        </p:txBody>
      </p:sp>
    </p:spTree>
    <p:extLst>
      <p:ext uri="{BB962C8B-B14F-4D97-AF65-F5344CB8AC3E}">
        <p14:creationId xmlns:p14="http://schemas.microsoft.com/office/powerpoint/2010/main" val="33847745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lumn with Two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5080000" cy="954024"/>
          </a:xfrm>
        </p:spPr>
        <p:txBody>
          <a:bodyPr anchor="t" anchorCtr="0">
            <a:noAutofit/>
          </a:bodyPr>
          <a:lstStyle>
            <a:lvl1pPr>
              <a:defRPr sz="300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914400" y="2487168"/>
            <a:ext cx="5080000" cy="3913632"/>
          </a:xfrm>
        </p:spPr>
        <p:txBody>
          <a:bodyPr>
            <a:noAutofit/>
          </a:bodyPr>
          <a:lstStyle>
            <a:lvl1pPr marL="0" indent="0">
              <a:lnSpc>
                <a:spcPts val="2200"/>
              </a:lnSpc>
              <a:buFontTx/>
              <a:buNone/>
              <a:defRPr sz="2000">
                <a:solidFill>
                  <a:schemeClr val="tx1"/>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20pt Arial </a:t>
            </a:r>
            <a:r>
              <a:rPr lang="fr-FR" dirty="0" err="1"/>
              <a:t>regular</a:t>
            </a:r>
            <a:r>
              <a:rPr lang="fr-FR" dirty="0"/>
              <a:t> </a:t>
            </a:r>
            <a:r>
              <a:rPr lang="fr-FR" dirty="0" err="1"/>
              <a:t>pud</a:t>
            </a:r>
            <a:r>
              <a:rPr lang="fr-FR" dirty="0"/>
              <a:t> amer non section </a:t>
            </a:r>
            <a:r>
              <a:rPr lang="fr-FR" dirty="0" err="1"/>
              <a:t>lorem</a:t>
            </a:r>
            <a:r>
              <a:rPr lang="fr-FR" dirty="0"/>
              <a:t>.</a:t>
            </a:r>
          </a:p>
        </p:txBody>
      </p:sp>
      <p:sp>
        <p:nvSpPr>
          <p:cNvPr id="8"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5" name="Chart Placeholder 4"/>
          <p:cNvSpPr>
            <a:spLocks noGrp="1"/>
          </p:cNvSpPr>
          <p:nvPr>
            <p:ph type="chart" sz="quarter" idx="10"/>
          </p:nvPr>
        </p:nvSpPr>
        <p:spPr>
          <a:xfrm>
            <a:off x="6156960" y="1408176"/>
            <a:ext cx="5730240" cy="2514600"/>
          </a:xfrm>
        </p:spPr>
        <p:txBody>
          <a:bodyPr anchor="ctr">
            <a:normAutofit/>
          </a:bodyPr>
          <a:lstStyle>
            <a:lvl1pPr marL="0" indent="0">
              <a:buFontTx/>
              <a:buNone/>
              <a:defRPr sz="1200"/>
            </a:lvl1pPr>
          </a:lstStyle>
          <a:p>
            <a:r>
              <a:rPr lang="en-US"/>
              <a:t>Click icon to add chart</a:t>
            </a:r>
          </a:p>
        </p:txBody>
      </p:sp>
      <p:sp>
        <p:nvSpPr>
          <p:cNvPr id="11" name="Chart Placeholder 4"/>
          <p:cNvSpPr>
            <a:spLocks noGrp="1"/>
          </p:cNvSpPr>
          <p:nvPr>
            <p:ph type="chart" sz="quarter" idx="11"/>
          </p:nvPr>
        </p:nvSpPr>
        <p:spPr>
          <a:xfrm>
            <a:off x="6156960" y="3913632"/>
            <a:ext cx="5730240" cy="2514600"/>
          </a:xfrm>
        </p:spPr>
        <p:txBody>
          <a:bodyPr anchor="ctr">
            <a:normAutofit/>
          </a:bodyPr>
          <a:lstStyle>
            <a:lvl1pPr marL="0" indent="0">
              <a:buFontTx/>
              <a:buNone/>
              <a:defRPr sz="1200"/>
            </a:lvl1pPr>
          </a:lstStyle>
          <a:p>
            <a:r>
              <a:rPr lang="en-US"/>
              <a:t>Click icon to add chart</a:t>
            </a:r>
          </a:p>
        </p:txBody>
      </p:sp>
    </p:spTree>
    <p:extLst>
      <p:ext uri="{BB962C8B-B14F-4D97-AF65-F5344CB8AC3E}">
        <p14:creationId xmlns:p14="http://schemas.microsoft.com/office/powerpoint/2010/main" val="10286912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Column_Icons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5080000" cy="954024"/>
          </a:xfrm>
        </p:spPr>
        <p:txBody>
          <a:bodyPr anchor="t" anchorCtr="0">
            <a:noAutofit/>
          </a:bodyPr>
          <a:lstStyle>
            <a:lvl1pPr>
              <a:defRPr sz="300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2641600" y="2487168"/>
            <a:ext cx="3352800" cy="4104132"/>
          </a:xfrm>
        </p:spPr>
        <p:txBody>
          <a:bodyPr anchor="t" anchorCtr="0">
            <a:noAutofit/>
          </a:bodyPr>
          <a:lstStyle>
            <a:lvl1pPr marL="0" marR="0" indent="0" algn="l" defTabSz="914354" rtl="0" eaLnBrk="1" fontAlgn="auto" latinLnBrk="0" hangingPunct="1">
              <a:lnSpc>
                <a:spcPts val="2200"/>
              </a:lnSpc>
              <a:spcBef>
                <a:spcPts val="1000"/>
              </a:spcBef>
              <a:spcAft>
                <a:spcPts val="0"/>
              </a:spcAft>
              <a:buClrTx/>
              <a:buSzTx/>
              <a:buFontTx/>
              <a:buNone/>
              <a:tabLst/>
              <a:defRPr sz="2000">
                <a:solidFill>
                  <a:schemeClr val="tx1"/>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20pt Arial </a:t>
            </a:r>
            <a:r>
              <a:rPr lang="fr-FR" dirty="0" err="1"/>
              <a:t>pud</a:t>
            </a:r>
            <a:r>
              <a:rPr lang="fr-FR" dirty="0"/>
              <a:t> amer non section </a:t>
            </a:r>
            <a:r>
              <a:rPr lang="fr-FR" dirty="0" err="1"/>
              <a:t>lorem</a:t>
            </a:r>
            <a:r>
              <a:rPr lang="fr-FR" dirty="0"/>
              <a:t>.</a:t>
            </a:r>
          </a:p>
          <a:p>
            <a:pPr lvl="0"/>
            <a:endParaRPr lang="fr-FR" dirty="0"/>
          </a:p>
          <a:p>
            <a:pPr marL="0" marR="0" lvl="0" indent="0" algn="l" defTabSz="914354" rtl="0" eaLnBrk="1" fontAlgn="auto" latinLnBrk="0" hangingPunct="1">
              <a:lnSpc>
                <a:spcPts val="2200"/>
              </a:lnSpc>
              <a:spcBef>
                <a:spcPts val="1000"/>
              </a:spcBef>
              <a:spcAft>
                <a:spcPts val="0"/>
              </a:spcAft>
              <a:buClrTx/>
              <a:buSzTx/>
              <a:buFontTx/>
              <a:buNone/>
              <a:tabLst/>
              <a:defRPr/>
            </a:pPr>
            <a:r>
              <a:rPr lang="fr-FR" dirty="0" err="1"/>
              <a:t>Text</a:t>
            </a:r>
            <a:r>
              <a:rPr lang="fr-FR" dirty="0"/>
              <a:t>  20pt Arial </a:t>
            </a:r>
            <a:r>
              <a:rPr lang="fr-FR" dirty="0" err="1"/>
              <a:t>pud</a:t>
            </a:r>
            <a:r>
              <a:rPr lang="fr-FR" dirty="0"/>
              <a:t> amer non section </a:t>
            </a:r>
            <a:r>
              <a:rPr lang="fr-FR" dirty="0" err="1"/>
              <a:t>lorem</a:t>
            </a:r>
            <a:r>
              <a:rPr lang="fr-FR" dirty="0"/>
              <a:t>.</a:t>
            </a:r>
          </a:p>
          <a:p>
            <a:pPr lvl="0"/>
            <a:endParaRPr lang="fr-FR" dirty="0"/>
          </a:p>
        </p:txBody>
      </p:sp>
      <p:sp>
        <p:nvSpPr>
          <p:cNvPr id="8"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6" name="Picture Placeholder 5"/>
          <p:cNvSpPr>
            <a:spLocks noGrp="1"/>
          </p:cNvSpPr>
          <p:nvPr>
            <p:ph type="pic" sz="quarter" idx="10"/>
          </p:nvPr>
        </p:nvSpPr>
        <p:spPr>
          <a:xfrm>
            <a:off x="914400" y="2487168"/>
            <a:ext cx="1609344" cy="1060704"/>
          </a:xfrm>
        </p:spPr>
        <p:txBody>
          <a:bodyPr anchor="ctr">
            <a:normAutofit/>
          </a:bodyPr>
          <a:lstStyle>
            <a:lvl1pPr marL="0" indent="0">
              <a:lnSpc>
                <a:spcPts val="1400"/>
              </a:lnSpc>
              <a:buFontTx/>
              <a:buNone/>
              <a:defRPr sz="1200"/>
            </a:lvl1pPr>
          </a:lstStyle>
          <a:p>
            <a:r>
              <a:rPr lang="en-US"/>
              <a:t>Click icon to add picture</a:t>
            </a:r>
            <a:endParaRPr lang="en-US" dirty="0"/>
          </a:p>
        </p:txBody>
      </p:sp>
      <p:sp>
        <p:nvSpPr>
          <p:cNvPr id="9" name="Picture Placeholder 5"/>
          <p:cNvSpPr>
            <a:spLocks noGrp="1"/>
          </p:cNvSpPr>
          <p:nvPr>
            <p:ph type="pic" sz="quarter" idx="11"/>
          </p:nvPr>
        </p:nvSpPr>
        <p:spPr>
          <a:xfrm>
            <a:off x="914400" y="3907392"/>
            <a:ext cx="1609344" cy="1060704"/>
          </a:xfrm>
        </p:spPr>
        <p:txBody>
          <a:bodyPr anchor="ctr">
            <a:normAutofit/>
          </a:bodyPr>
          <a:lstStyle>
            <a:lvl1pPr marL="0" indent="0">
              <a:lnSpc>
                <a:spcPts val="1400"/>
              </a:lnSpc>
              <a:buFontTx/>
              <a:buNone/>
              <a:defRPr sz="1200"/>
            </a:lvl1pPr>
          </a:lstStyle>
          <a:p>
            <a:r>
              <a:rPr lang="en-US"/>
              <a:t>Click icon to add picture</a:t>
            </a:r>
            <a:endParaRPr lang="en-US" dirty="0"/>
          </a:p>
        </p:txBody>
      </p:sp>
      <p:sp>
        <p:nvSpPr>
          <p:cNvPr id="10" name="Picture Placeholder 9"/>
          <p:cNvSpPr>
            <a:spLocks noGrp="1"/>
          </p:cNvSpPr>
          <p:nvPr>
            <p:ph type="pic" sz="quarter" idx="12"/>
          </p:nvPr>
        </p:nvSpPr>
        <p:spPr>
          <a:xfrm>
            <a:off x="6146800" y="1422400"/>
            <a:ext cx="5740400" cy="5168900"/>
          </a:xfrm>
        </p:spPr>
        <p:txBody>
          <a:bodyPr anchor="ctr">
            <a:normAutofit/>
          </a:bodyPr>
          <a:lstStyle>
            <a:lvl1pPr marL="0" indent="0">
              <a:buFontTx/>
              <a:buNone/>
              <a:defRPr sz="1200"/>
            </a:lvl1pPr>
          </a:lstStyle>
          <a:p>
            <a:r>
              <a:rPr lang="en-US"/>
              <a:t>Click icon to add picture</a:t>
            </a:r>
          </a:p>
        </p:txBody>
      </p:sp>
    </p:spTree>
    <p:extLst>
      <p:ext uri="{BB962C8B-B14F-4D97-AF65-F5344CB8AC3E}">
        <p14:creationId xmlns:p14="http://schemas.microsoft.com/office/powerpoint/2010/main" val="2630101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with Ic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10363200" cy="960120"/>
          </a:xfrm>
        </p:spPr>
        <p:txBody>
          <a:bodyPr>
            <a:noAutofit/>
          </a:bodyPr>
          <a:lstStyle>
            <a:lvl1pPr>
              <a:defRPr/>
            </a:lvl1pPr>
          </a:lstStyle>
          <a:p>
            <a:r>
              <a:rPr lang="en-US" dirty="0"/>
              <a:t>Headline 30pt</a:t>
            </a:r>
            <a:br>
              <a:rPr lang="en-US" dirty="0"/>
            </a:br>
            <a:r>
              <a:rPr lang="en-US" dirty="0"/>
              <a:t>Arial bold</a:t>
            </a:r>
          </a:p>
        </p:txBody>
      </p:sp>
      <p:sp>
        <p:nvSpPr>
          <p:cNvPr id="4" name="Content Placeholder 3"/>
          <p:cNvSpPr>
            <a:spLocks noGrp="1"/>
          </p:cNvSpPr>
          <p:nvPr>
            <p:ph sz="half" idx="2" hasCustomPrompt="1"/>
          </p:nvPr>
        </p:nvSpPr>
        <p:spPr>
          <a:xfrm>
            <a:off x="914400" y="2487474"/>
            <a:ext cx="10363200" cy="941531"/>
          </a:xfrm>
        </p:spPr>
        <p:txBody>
          <a:bodyPr numCol="1">
            <a:noAutofit/>
          </a:bodyPr>
          <a:lstStyle>
            <a:lvl1pPr marL="0" marR="0" indent="0" algn="l" defTabSz="914354" rtl="0" eaLnBrk="1" fontAlgn="auto" latinLnBrk="0" hangingPunct="1">
              <a:lnSpc>
                <a:spcPts val="2800"/>
              </a:lnSpc>
              <a:spcBef>
                <a:spcPts val="1000"/>
              </a:spcBef>
              <a:spcAft>
                <a:spcPts val="0"/>
              </a:spcAft>
              <a:buClrTx/>
              <a:buSzTx/>
              <a:buFontTx/>
              <a:buNone/>
              <a:tabLst/>
              <a:defRPr sz="2400" b="1">
                <a:solidFill>
                  <a:schemeClr val="accent6"/>
                </a:solidFill>
              </a:defRPr>
            </a:lvl1pPr>
          </a:lstStyle>
          <a:p>
            <a:pPr lvl="0"/>
            <a:r>
              <a:rPr lang="en-US" dirty="0"/>
              <a:t>Text 24pt Arial bold </a:t>
            </a:r>
            <a:r>
              <a:rPr lang="en-US" dirty="0" err="1"/>
              <a:t>pud</a:t>
            </a:r>
            <a:r>
              <a:rPr lang="en-US" dirty="0"/>
              <a:t> </a:t>
            </a:r>
            <a:r>
              <a:rPr lang="en-US" dirty="0" err="1"/>
              <a:t>amer</a:t>
            </a:r>
            <a:r>
              <a:rPr lang="en-US" dirty="0"/>
              <a:t> non section lorem </a:t>
            </a:r>
            <a:r>
              <a:rPr lang="fr-FR" dirty="0" err="1"/>
              <a:t>pudam</a:t>
            </a:r>
            <a:r>
              <a:rPr lang="fr-FR" dirty="0"/>
              <a:t> </a:t>
            </a:r>
            <a:r>
              <a:rPr lang="fr-FR" dirty="0" err="1"/>
              <a:t>nonsecti</a:t>
            </a:r>
            <a:r>
              <a:rPr lang="fr-FR" dirty="0"/>
              <a:t> nos </a:t>
            </a:r>
            <a:r>
              <a:rPr lang="fr-FR" dirty="0" err="1"/>
              <a:t>alit</a:t>
            </a:r>
            <a:r>
              <a:rPr lang="fr-FR" dirty="0"/>
              <a:t> in nos (</a:t>
            </a:r>
            <a:r>
              <a:rPr lang="fr-FR" dirty="0" err="1"/>
              <a:t>optional</a:t>
            </a:r>
            <a:r>
              <a:rPr lang="fr-FR" dirty="0"/>
              <a:t>).</a:t>
            </a:r>
            <a:endParaRPr lang="en-US" dirty="0"/>
          </a:p>
        </p:txBody>
      </p:sp>
      <p:sp>
        <p:nvSpPr>
          <p:cNvPr id="8"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9" name="Picture Placeholder 8"/>
          <p:cNvSpPr>
            <a:spLocks noGrp="1"/>
          </p:cNvSpPr>
          <p:nvPr>
            <p:ph type="pic" sz="quarter" idx="10"/>
          </p:nvPr>
        </p:nvSpPr>
        <p:spPr>
          <a:xfrm>
            <a:off x="914400" y="3429000"/>
            <a:ext cx="2084888" cy="1066800"/>
          </a:xfrm>
        </p:spPr>
        <p:txBody>
          <a:bodyPr anchor="ctr">
            <a:normAutofit/>
          </a:bodyPr>
          <a:lstStyle>
            <a:lvl1pPr marL="0" indent="0">
              <a:lnSpc>
                <a:spcPts val="1400"/>
              </a:lnSpc>
              <a:buNone/>
              <a:defRPr sz="1200"/>
            </a:lvl1pPr>
          </a:lstStyle>
          <a:p>
            <a:r>
              <a:rPr lang="en-US"/>
              <a:t>Click icon to add picture</a:t>
            </a:r>
          </a:p>
        </p:txBody>
      </p:sp>
      <p:sp>
        <p:nvSpPr>
          <p:cNvPr id="11" name="Picture Placeholder 10"/>
          <p:cNvSpPr>
            <a:spLocks noGrp="1"/>
          </p:cNvSpPr>
          <p:nvPr>
            <p:ph type="pic" sz="quarter" idx="11"/>
          </p:nvPr>
        </p:nvSpPr>
        <p:spPr>
          <a:xfrm>
            <a:off x="4401315" y="3429000"/>
            <a:ext cx="2094631" cy="1066800"/>
          </a:xfrm>
        </p:spPr>
        <p:txBody>
          <a:bodyPr anchor="ctr">
            <a:normAutofit/>
          </a:bodyPr>
          <a:lstStyle>
            <a:lvl1pPr marL="0" indent="0">
              <a:lnSpc>
                <a:spcPts val="1400"/>
              </a:lnSpc>
              <a:buNone/>
              <a:defRPr sz="1200"/>
            </a:lvl1pPr>
          </a:lstStyle>
          <a:p>
            <a:r>
              <a:rPr lang="en-US"/>
              <a:t>Click icon to add picture</a:t>
            </a:r>
          </a:p>
        </p:txBody>
      </p:sp>
      <p:sp>
        <p:nvSpPr>
          <p:cNvPr id="13" name="Picture Placeholder 12"/>
          <p:cNvSpPr>
            <a:spLocks noGrp="1"/>
          </p:cNvSpPr>
          <p:nvPr>
            <p:ph type="pic" sz="quarter" idx="12"/>
          </p:nvPr>
        </p:nvSpPr>
        <p:spPr>
          <a:xfrm>
            <a:off x="7874003" y="3429000"/>
            <a:ext cx="2094631" cy="1066800"/>
          </a:xfrm>
        </p:spPr>
        <p:txBody>
          <a:bodyPr anchor="ctr">
            <a:normAutofit/>
          </a:bodyPr>
          <a:lstStyle>
            <a:lvl1pPr marL="0" indent="0">
              <a:lnSpc>
                <a:spcPts val="1400"/>
              </a:lnSpc>
              <a:buNone/>
              <a:defRPr sz="1200"/>
            </a:lvl1pPr>
          </a:lstStyle>
          <a:p>
            <a:r>
              <a:rPr lang="en-US"/>
              <a:t>Click icon to add picture</a:t>
            </a:r>
          </a:p>
        </p:txBody>
      </p:sp>
      <p:sp>
        <p:nvSpPr>
          <p:cNvPr id="17" name="Text Placeholder 16"/>
          <p:cNvSpPr>
            <a:spLocks noGrp="1"/>
          </p:cNvSpPr>
          <p:nvPr>
            <p:ph type="body" sz="quarter" idx="13" hasCustomPrompt="1"/>
          </p:nvPr>
        </p:nvSpPr>
        <p:spPr>
          <a:xfrm>
            <a:off x="914400" y="4791869"/>
            <a:ext cx="3352800" cy="1465262"/>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tx1"/>
                </a:solidFill>
              </a:defRPr>
            </a:lvl1pPr>
            <a:lvl2pPr marL="233351" indent="0">
              <a:lnSpc>
                <a:spcPts val="2200"/>
              </a:lnSpc>
              <a:buNone/>
              <a:defRPr sz="2000"/>
            </a:lvl2pPr>
            <a:lvl3pPr marL="465115" indent="0">
              <a:lnSpc>
                <a:spcPts val="2200"/>
              </a:lnSpc>
              <a:buNone/>
              <a:defRPr sz="2000"/>
            </a:lvl3pPr>
            <a:lvl4pPr marL="1371532" indent="0">
              <a:lnSpc>
                <a:spcPts val="2200"/>
              </a:lnSpc>
              <a:buNone/>
              <a:defRPr sz="2000"/>
            </a:lvl4pPr>
            <a:lvl5pPr marL="1828709" indent="0">
              <a:lnSpc>
                <a:spcPts val="2200"/>
              </a:lnSpc>
              <a:buNone/>
              <a:defRPr sz="2000"/>
            </a:lvl5pPr>
          </a:lstStyle>
          <a:p>
            <a:pPr lvl="0"/>
            <a:r>
              <a:rPr lang="en-US" dirty="0"/>
              <a:t>Text 20pt Arial regular </a:t>
            </a:r>
            <a:r>
              <a:rPr lang="en-US" dirty="0" err="1"/>
              <a:t>pud</a:t>
            </a:r>
            <a:r>
              <a:rPr lang="en-US" dirty="0"/>
              <a:t> </a:t>
            </a:r>
            <a:r>
              <a:rPr lang="en-US" dirty="0" err="1"/>
              <a:t>amer</a:t>
            </a:r>
            <a:r>
              <a:rPr lang="en-US" dirty="0"/>
              <a:t> section lorem.</a:t>
            </a:r>
          </a:p>
        </p:txBody>
      </p:sp>
      <p:sp>
        <p:nvSpPr>
          <p:cNvPr id="10" name="Text Placeholder 16"/>
          <p:cNvSpPr>
            <a:spLocks noGrp="1"/>
          </p:cNvSpPr>
          <p:nvPr>
            <p:ph type="body" sz="quarter" idx="14" hasCustomPrompt="1"/>
          </p:nvPr>
        </p:nvSpPr>
        <p:spPr>
          <a:xfrm>
            <a:off x="4368800" y="4791869"/>
            <a:ext cx="3352800" cy="1465262"/>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tx1"/>
                </a:solidFill>
              </a:defRPr>
            </a:lvl1pPr>
            <a:lvl2pPr marL="233351" indent="0">
              <a:lnSpc>
                <a:spcPts val="2200"/>
              </a:lnSpc>
              <a:buNone/>
              <a:defRPr sz="2000"/>
            </a:lvl2pPr>
            <a:lvl3pPr marL="465115" indent="0">
              <a:lnSpc>
                <a:spcPts val="2200"/>
              </a:lnSpc>
              <a:buNone/>
              <a:defRPr sz="2000"/>
            </a:lvl3pPr>
            <a:lvl4pPr marL="1371532" indent="0">
              <a:lnSpc>
                <a:spcPts val="2200"/>
              </a:lnSpc>
              <a:buNone/>
              <a:defRPr sz="2000"/>
            </a:lvl4pPr>
            <a:lvl5pPr marL="1828709" indent="0">
              <a:lnSpc>
                <a:spcPts val="2200"/>
              </a:lnSpc>
              <a:buNone/>
              <a:defRPr sz="2000"/>
            </a:lvl5pPr>
          </a:lstStyle>
          <a:p>
            <a:pPr lvl="0"/>
            <a:r>
              <a:rPr lang="en-US" dirty="0"/>
              <a:t>Text 20pt Arial regular </a:t>
            </a:r>
            <a:r>
              <a:rPr lang="en-US" dirty="0" err="1"/>
              <a:t>pud</a:t>
            </a:r>
            <a:r>
              <a:rPr lang="en-US" dirty="0"/>
              <a:t> </a:t>
            </a:r>
            <a:r>
              <a:rPr lang="en-US" dirty="0" err="1"/>
              <a:t>amer</a:t>
            </a:r>
            <a:r>
              <a:rPr lang="en-US" dirty="0"/>
              <a:t> section lorem.</a:t>
            </a:r>
          </a:p>
        </p:txBody>
      </p:sp>
      <p:sp>
        <p:nvSpPr>
          <p:cNvPr id="12" name="Text Placeholder 16"/>
          <p:cNvSpPr>
            <a:spLocks noGrp="1"/>
          </p:cNvSpPr>
          <p:nvPr>
            <p:ph type="body" sz="quarter" idx="15" hasCustomPrompt="1"/>
          </p:nvPr>
        </p:nvSpPr>
        <p:spPr>
          <a:xfrm>
            <a:off x="7874000" y="4791869"/>
            <a:ext cx="3352800" cy="1465262"/>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tx1"/>
                </a:solidFill>
              </a:defRPr>
            </a:lvl1pPr>
            <a:lvl2pPr marL="233351" indent="0">
              <a:lnSpc>
                <a:spcPts val="2200"/>
              </a:lnSpc>
              <a:buNone/>
              <a:defRPr sz="2000"/>
            </a:lvl2pPr>
            <a:lvl3pPr marL="465115" indent="0">
              <a:lnSpc>
                <a:spcPts val="2200"/>
              </a:lnSpc>
              <a:buNone/>
              <a:defRPr sz="2000"/>
            </a:lvl3pPr>
            <a:lvl4pPr marL="1371532" indent="0">
              <a:lnSpc>
                <a:spcPts val="2200"/>
              </a:lnSpc>
              <a:buNone/>
              <a:defRPr sz="2000"/>
            </a:lvl4pPr>
            <a:lvl5pPr marL="1828709" indent="0">
              <a:lnSpc>
                <a:spcPts val="2200"/>
              </a:lnSpc>
              <a:buNone/>
              <a:defRPr sz="2000"/>
            </a:lvl5pPr>
          </a:lstStyle>
          <a:p>
            <a:pPr lvl="0"/>
            <a:r>
              <a:rPr lang="en-US" dirty="0"/>
              <a:t>Text 20pt Arial regular </a:t>
            </a:r>
            <a:r>
              <a:rPr lang="en-US" dirty="0" err="1"/>
              <a:t>pud</a:t>
            </a:r>
            <a:r>
              <a:rPr lang="en-US" dirty="0"/>
              <a:t> </a:t>
            </a:r>
            <a:r>
              <a:rPr lang="en-US" dirty="0" err="1"/>
              <a:t>amer</a:t>
            </a:r>
            <a:r>
              <a:rPr lang="en-US" dirty="0"/>
              <a:t> section lorem.</a:t>
            </a:r>
          </a:p>
        </p:txBody>
      </p:sp>
    </p:spTree>
    <p:extLst>
      <p:ext uri="{BB962C8B-B14F-4D97-AF65-F5344CB8AC3E}">
        <p14:creationId xmlns:p14="http://schemas.microsoft.com/office/powerpoint/2010/main" val="32473296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Identity block">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0" y="5524500"/>
            <a:ext cx="8788400" cy="1333500"/>
          </a:xfrm>
        </p:spPr>
        <p:txBody>
          <a:bodyPr bIns="457200" anchor="b" anchorCtr="0"/>
          <a:lstStyle>
            <a:lvl1pPr marL="685766" marR="0" indent="0" algn="l" defTabSz="457178" rtl="0" eaLnBrk="1" fontAlgn="auto" latinLnBrk="0" hangingPunct="1">
              <a:lnSpc>
                <a:spcPts val="900"/>
              </a:lnSpc>
              <a:spcBef>
                <a:spcPts val="0"/>
              </a:spcBef>
              <a:spcAft>
                <a:spcPts val="215"/>
              </a:spcAft>
              <a:buClrTx/>
              <a:buSzTx/>
              <a:buFontTx/>
              <a:buNone/>
              <a:tabLst/>
              <a:defRPr>
                <a:latin typeface="+mn-lt"/>
              </a:defRPr>
            </a:lvl1pPr>
          </a:lstStyle>
          <a:p>
            <a:pPr marL="685766" marR="0" lvl="0" indent="0" algn="l" defTabSz="457178" rtl="0" eaLnBrk="1" fontAlgn="auto" latinLnBrk="0" hangingPunct="1">
              <a:lnSpc>
                <a:spcPct val="120000"/>
              </a:lnSpc>
              <a:spcBef>
                <a:spcPts val="0"/>
              </a:spcBef>
              <a:spcAft>
                <a:spcPts val="451"/>
              </a:spcAft>
              <a:buClrTx/>
              <a:buSzTx/>
              <a:buFontTx/>
              <a:buNone/>
              <a:tabLst/>
              <a:defRPr/>
            </a:pPr>
            <a:r>
              <a:rPr kumimoji="0" lang="en-US" sz="651" b="1" i="0" u="none" strike="noStrike" kern="1200" cap="none" spc="15"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Roman"/>
              </a:rPr>
              <a:t>Securian</a:t>
            </a:r>
            <a:r>
              <a:rPr kumimoji="0" lang="en-US" sz="651" b="1" i="0" u="none" strike="noStrike" kern="1200" cap="none" spc="15"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t> Financial Group, Inc.</a:t>
            </a:r>
            <a:br>
              <a:rPr kumimoji="0" lang="en-US" sz="651" b="1" i="0" u="none" strike="noStrike" kern="1200" cap="none" spc="15"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br>
            <a:r>
              <a:rPr kumimoji="0" lang="en-US" sz="651" b="1" i="0" u="none" strike="noStrike" kern="1200" cap="none" spc="15" normalizeH="0" baseline="0" noProof="0" dirty="0">
                <a:ln>
                  <a:noFill/>
                </a:ln>
                <a:solidFill>
                  <a:srgbClr val="0C7B3F"/>
                </a:solidFill>
                <a:effectLst/>
                <a:uLnTx/>
                <a:uFillTx/>
                <a:latin typeface="Arial" panose="020B0604020202020204" pitchFamily="34" charset="0"/>
                <a:ea typeface="Times New Roman" panose="02020603050405020304" pitchFamily="18" charset="0"/>
                <a:cs typeface="Times-Roman"/>
              </a:rPr>
              <a:t>securian.com</a:t>
            </a:r>
            <a:endParaRPr kumimoji="0" lang="en-US" sz="651" b="0" i="0" u="none" strike="noStrike" kern="1200" cap="none" spc="0" normalizeH="0" baseline="0" noProof="0" dirty="0">
              <a:ln>
                <a:noFill/>
              </a:ln>
              <a:solidFill>
                <a:srgbClr val="000000"/>
              </a:solidFill>
              <a:effectLst/>
              <a:uLnTx/>
              <a:uFillTx/>
              <a:latin typeface="Times-Roman"/>
              <a:ea typeface="Times New Roman" panose="02020603050405020304" pitchFamily="18" charset="0"/>
              <a:cs typeface="Times-Roman"/>
            </a:endParaRPr>
          </a:p>
          <a:p>
            <a:pPr marL="685766" marR="0" lvl="0" indent="0" algn="l" defTabSz="457178" rtl="0" eaLnBrk="1" fontAlgn="auto" latinLnBrk="0" hangingPunct="1">
              <a:lnSpc>
                <a:spcPts val="900"/>
              </a:lnSpc>
              <a:spcBef>
                <a:spcPts val="0"/>
              </a:spcBef>
              <a:spcAft>
                <a:spcPts val="215"/>
              </a:spcAft>
              <a:buClrTx/>
              <a:buSzTx/>
              <a:buFontTx/>
              <a:buNone/>
              <a:tabLst/>
              <a:defRPr/>
            </a:pPr>
            <a:r>
              <a:rPr kumimoji="0" lang="en-US" sz="600" b="0" i="0" u="none" strike="noStrike" kern="1200" cap="none" spc="5"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400 Robert Street North, St. Paul, MN 55101-2098</a:t>
            </a:r>
            <a:br>
              <a:rPr kumimoji="0" lang="en-US" sz="600" b="0" i="0" u="none" strike="noStrike" kern="1200" cap="none" spc="5"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br>
            <a:r>
              <a:rPr kumimoji="0" lang="en-US" sz="600" b="0" i="0" u="none" strike="noStrike" kern="1200" cap="none" spc="5"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©2018 </a:t>
            </a:r>
            <a:r>
              <a:rPr kumimoji="0" lang="en-US" sz="600" b="0" i="0" u="none" strike="noStrike" kern="1200" cap="none" spc="5" normalizeH="0" baseline="0" noProof="0" dirty="0" err="1">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Securian</a:t>
            </a:r>
            <a:r>
              <a:rPr kumimoji="0" lang="en-US" sz="600" b="0" i="0" u="none" strike="noStrike" kern="1200" cap="none" spc="5"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 Financial Group, Inc. All rights reserved.</a:t>
            </a:r>
            <a:endParaRPr kumimoji="0" lang="en-US" sz="600" b="0" i="0" u="none" strike="noStrike" kern="1200" cap="none" spc="-11" normalizeH="0" baseline="0" noProof="0" dirty="0">
              <a:ln>
                <a:noFill/>
              </a:ln>
              <a:solidFill>
                <a:srgbClr val="323232"/>
              </a:solidFill>
              <a:effectLst/>
              <a:uLnTx/>
              <a:uFillTx/>
              <a:latin typeface="HurmeGeometricSans3-Regular" panose="020B0500020000000000" pitchFamily="34" charset="0"/>
              <a:ea typeface="Times New Roman" panose="02020603050405020304" pitchFamily="18" charset="0"/>
              <a:cs typeface="HurmeGeometricSans3-Regular" panose="020B0500020000000000" pitchFamily="34" charset="0"/>
            </a:endParaRPr>
          </a:p>
          <a:p>
            <a:pPr marL="685766" marR="0" lvl="0" indent="0" algn="l" defTabSz="457178" rtl="0" eaLnBrk="1" fontAlgn="auto" latinLnBrk="0" hangingPunct="1">
              <a:lnSpc>
                <a:spcPts val="900"/>
              </a:lnSpc>
              <a:spcBef>
                <a:spcPts val="0"/>
              </a:spcBef>
              <a:spcAft>
                <a:spcPts val="215"/>
              </a:spcAft>
              <a:buClrTx/>
              <a:buSzTx/>
              <a:buFontTx/>
              <a:buNone/>
              <a:tabLst/>
              <a:defRPr/>
            </a:pPr>
            <a:r>
              <a:rPr kumimoji="0" lang="en-US" sz="600" b="0" i="0" u="none" strike="noStrike" kern="1200" cap="none" spc="5"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F00000 Rev 0-2016   DOFU 0-2018</a:t>
            </a:r>
            <a:br>
              <a:rPr kumimoji="0" lang="en-US" sz="600" b="0" i="0" u="none" strike="noStrike" kern="1200" cap="none" spc="5"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br>
            <a:r>
              <a:rPr kumimoji="0" lang="en-US" sz="600" b="0" i="0" u="none" strike="noStrike" kern="1200" cap="none" spc="5"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000000</a:t>
            </a:r>
            <a:endParaRPr kumimoji="0" lang="en-US" sz="600" b="0" i="0" u="none" strike="noStrike" kern="1200" cap="none" spc="-11" normalizeH="0" baseline="0" noProof="0" dirty="0">
              <a:ln>
                <a:noFill/>
              </a:ln>
              <a:solidFill>
                <a:srgbClr val="323232"/>
              </a:solidFill>
              <a:effectLst/>
              <a:uLnTx/>
              <a:uFillTx/>
              <a:latin typeface="HurmeGeometricSans3-Regular" panose="020B0500020000000000" pitchFamily="34" charset="0"/>
              <a:ea typeface="Times New Roman" panose="02020603050405020304" pitchFamily="18" charset="0"/>
              <a:cs typeface="HurmeGeometricSans3-Regular" panose="020B0500020000000000" pitchFamily="34" charset="0"/>
            </a:endParaRPr>
          </a:p>
        </p:txBody>
      </p:sp>
      <p:sp>
        <p:nvSpPr>
          <p:cNvPr id="6" name="Content Placeholder 5"/>
          <p:cNvSpPr>
            <a:spLocks noGrp="1"/>
          </p:cNvSpPr>
          <p:nvPr>
            <p:ph sz="quarter" idx="11"/>
          </p:nvPr>
        </p:nvSpPr>
        <p:spPr>
          <a:xfrm>
            <a:off x="0" y="4164018"/>
            <a:ext cx="10515600" cy="1360487"/>
          </a:xfrm>
        </p:spPr>
        <p:txBody>
          <a:bodyPr bIns="457200" anchor="b" anchorCtr="0">
            <a:noAutofit/>
          </a:bodyPr>
          <a:lstStyle>
            <a:lvl1pPr marL="685766" indent="0">
              <a:lnSpc>
                <a:spcPts val="1000"/>
              </a:lnSpc>
              <a:spcBef>
                <a:spcPts val="0"/>
              </a:spcBef>
              <a:spcAft>
                <a:spcPts val="451"/>
              </a:spcAft>
              <a:buNone/>
              <a:defRPr sz="800">
                <a:solidFill>
                  <a:schemeClr val="tx2">
                    <a:lumMod val="65000"/>
                    <a:lumOff val="35000"/>
                  </a:schemeClr>
                </a:solidFill>
              </a:defRPr>
            </a:lvl1pPr>
            <a:lvl2pPr>
              <a:lnSpc>
                <a:spcPts val="1000"/>
              </a:lnSpc>
              <a:defRPr sz="800">
                <a:solidFill>
                  <a:schemeClr val="tx2">
                    <a:lumMod val="65000"/>
                    <a:lumOff val="35000"/>
                  </a:schemeClr>
                </a:solidFill>
              </a:defRPr>
            </a:lvl2pPr>
            <a:lvl3pPr>
              <a:lnSpc>
                <a:spcPts val="1000"/>
              </a:lnSpc>
              <a:defRPr sz="800">
                <a:solidFill>
                  <a:schemeClr val="tx2">
                    <a:lumMod val="65000"/>
                    <a:lumOff val="35000"/>
                  </a:schemeClr>
                </a:solidFill>
              </a:defRPr>
            </a:lvl3pPr>
            <a:lvl4pPr>
              <a:lnSpc>
                <a:spcPts val="1000"/>
              </a:lnSpc>
              <a:defRPr sz="800">
                <a:solidFill>
                  <a:schemeClr val="tx2">
                    <a:lumMod val="65000"/>
                    <a:lumOff val="35000"/>
                  </a:schemeClr>
                </a:solidFill>
              </a:defRPr>
            </a:lvl4pPr>
            <a:lvl5pPr>
              <a:lnSpc>
                <a:spcPts val="1000"/>
              </a:lnSpc>
              <a:defRPr sz="800">
                <a:solidFill>
                  <a:schemeClr val="tx2">
                    <a:lumMod val="65000"/>
                    <a:lumOff val="35000"/>
                  </a:schemeClr>
                </a:solidFill>
              </a:defRPr>
            </a:lvl5pPr>
          </a:lstStyle>
          <a:p>
            <a:pPr marL="690528" lvl="0" algn="just">
              <a:lnSpc>
                <a:spcPts val="800"/>
              </a:lnSpc>
              <a:spcAft>
                <a:spcPts val="215"/>
              </a:spcAft>
            </a:pPr>
            <a:r>
              <a:rPr lang="en-US" sz="800" spc="-5">
                <a:solidFill>
                  <a:srgbClr val="595959"/>
                </a:solidFill>
                <a:latin typeface="Arial" panose="020B0604020202020204" pitchFamily="34" charset="0"/>
              </a:rPr>
              <a:t>Click to edit Master text styles</a:t>
            </a:r>
          </a:p>
          <a:p>
            <a:pPr marL="690528" lvl="1" algn="just">
              <a:lnSpc>
                <a:spcPts val="800"/>
              </a:lnSpc>
              <a:spcAft>
                <a:spcPts val="215"/>
              </a:spcAft>
            </a:pPr>
            <a:r>
              <a:rPr lang="en-US" sz="800" spc="-5">
                <a:solidFill>
                  <a:srgbClr val="595959"/>
                </a:solidFill>
                <a:latin typeface="Arial" panose="020B0604020202020204" pitchFamily="34" charset="0"/>
              </a:rPr>
              <a:t>Second level</a:t>
            </a:r>
          </a:p>
        </p:txBody>
      </p:sp>
    </p:spTree>
    <p:extLst>
      <p:ext uri="{BB962C8B-B14F-4D97-AF65-F5344CB8AC3E}">
        <p14:creationId xmlns:p14="http://schemas.microsoft.com/office/powerpoint/2010/main" val="18553211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0" y="5453154"/>
            <a:ext cx="7772400" cy="1404851"/>
          </a:xfrm>
        </p:spPr>
        <p:txBody>
          <a:bodyPr bIns="457200" anchor="b" anchorCtr="0"/>
          <a:lstStyle>
            <a:lvl1pPr marL="685766" marR="0" indent="0" algn="l" defTabSz="457178" rtl="0" eaLnBrk="1" fontAlgn="auto" latinLnBrk="0" hangingPunct="1">
              <a:lnSpc>
                <a:spcPts val="900"/>
              </a:lnSpc>
              <a:spcBef>
                <a:spcPts val="0"/>
              </a:spcBef>
              <a:spcAft>
                <a:spcPts val="215"/>
              </a:spcAft>
              <a:buClrTx/>
              <a:buSzTx/>
              <a:buFontTx/>
              <a:buNone/>
              <a:tabLst/>
              <a:defRPr sz="651"/>
            </a:lvl1pPr>
          </a:lstStyle>
          <a:p>
            <a:pPr marL="685766" marR="0" lvl="0" indent="0" algn="l" defTabSz="457178" rtl="0" eaLnBrk="1" fontAlgn="auto" latinLnBrk="0" hangingPunct="1">
              <a:lnSpc>
                <a:spcPct val="120000"/>
              </a:lnSpc>
              <a:spcBef>
                <a:spcPts val="0"/>
              </a:spcBef>
              <a:spcAft>
                <a:spcPts val="451"/>
              </a:spcAft>
              <a:buClrTx/>
              <a:buSzTx/>
              <a:buFontTx/>
              <a:buNone/>
              <a:tabLst/>
              <a:defRPr/>
            </a:pPr>
            <a:r>
              <a:rPr kumimoji="0" lang="en-US" sz="651" b="1" i="0" u="none" strike="noStrike" kern="1200" cap="none" spc="15"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Roman"/>
              </a:rPr>
              <a:t>Securian</a:t>
            </a:r>
            <a:r>
              <a:rPr kumimoji="0" lang="en-US" sz="651" b="1" i="0" u="none" strike="noStrike" kern="1200" cap="none" spc="15"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t> Financial Group, Inc.</a:t>
            </a:r>
            <a:br>
              <a:rPr kumimoji="0" lang="en-US" sz="651" b="1" i="0" u="none" strike="noStrike" kern="1200" cap="none" spc="15"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br>
            <a:r>
              <a:rPr kumimoji="0" lang="en-US" sz="651" b="1" i="0" u="none" strike="noStrike" kern="1200" cap="none" spc="15" normalizeH="0" baseline="0" noProof="0" dirty="0">
                <a:ln>
                  <a:noFill/>
                </a:ln>
                <a:solidFill>
                  <a:srgbClr val="0C7B3F"/>
                </a:solidFill>
                <a:effectLst/>
                <a:uLnTx/>
                <a:uFillTx/>
                <a:latin typeface="Arial" panose="020B0604020202020204" pitchFamily="34" charset="0"/>
                <a:ea typeface="Times New Roman" panose="02020603050405020304" pitchFamily="18" charset="0"/>
                <a:cs typeface="Times-Roman"/>
              </a:rPr>
              <a:t>securian.com</a:t>
            </a:r>
            <a:endParaRPr kumimoji="0" lang="en-US" sz="651" b="0" i="0" u="none" strike="noStrike" kern="1200" cap="none" spc="0" normalizeH="0" baseline="0" noProof="0" dirty="0">
              <a:ln>
                <a:noFill/>
              </a:ln>
              <a:solidFill>
                <a:srgbClr val="000000"/>
              </a:solidFill>
              <a:effectLst/>
              <a:uLnTx/>
              <a:uFillTx/>
              <a:latin typeface="Times-Roman"/>
              <a:ea typeface="Times New Roman" panose="02020603050405020304" pitchFamily="18" charset="0"/>
              <a:cs typeface="Times-Roman"/>
            </a:endParaRPr>
          </a:p>
          <a:p>
            <a:pPr marL="685766" marR="0" lvl="0" indent="0" algn="l" defTabSz="457178" rtl="0" eaLnBrk="1" fontAlgn="auto" latinLnBrk="0" hangingPunct="1">
              <a:lnSpc>
                <a:spcPts val="900"/>
              </a:lnSpc>
              <a:spcBef>
                <a:spcPts val="0"/>
              </a:spcBef>
              <a:spcAft>
                <a:spcPts val="215"/>
              </a:spcAft>
              <a:buClrTx/>
              <a:buSzTx/>
              <a:buFontTx/>
              <a:buNone/>
              <a:tabLst/>
              <a:defRPr/>
            </a:pPr>
            <a:r>
              <a:rPr kumimoji="0" lang="en-US" sz="600" b="0" i="0" u="none" strike="noStrike" kern="1200" cap="none" spc="5"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400 Robert Street North, St. Paul, MN 55101-2098</a:t>
            </a:r>
            <a:br>
              <a:rPr kumimoji="0" lang="en-US" sz="600" b="0" i="0" u="none" strike="noStrike" kern="1200" cap="none" spc="5"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br>
            <a:r>
              <a:rPr kumimoji="0" lang="en-US" sz="600" b="0" i="0" u="none" strike="noStrike" kern="1200" cap="none" spc="5"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©2018 </a:t>
            </a:r>
            <a:r>
              <a:rPr kumimoji="0" lang="en-US" sz="600" b="0" i="0" u="none" strike="noStrike" kern="1200" cap="none" spc="5" normalizeH="0" baseline="0" noProof="0" dirty="0" err="1">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Securian</a:t>
            </a:r>
            <a:r>
              <a:rPr kumimoji="0" lang="en-US" sz="600" b="0" i="0" u="none" strike="noStrike" kern="1200" cap="none" spc="5"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 Financial Group, Inc. All rights reserved.</a:t>
            </a:r>
            <a:endParaRPr kumimoji="0" lang="en-US" sz="600" b="0" i="0" u="none" strike="noStrike" kern="1200" cap="none" spc="-11" normalizeH="0" baseline="0" noProof="0" dirty="0">
              <a:ln>
                <a:noFill/>
              </a:ln>
              <a:solidFill>
                <a:srgbClr val="323232"/>
              </a:solidFill>
              <a:effectLst/>
              <a:uLnTx/>
              <a:uFillTx/>
              <a:latin typeface="HurmeGeometricSans3-Regular" panose="020B0500020000000000" pitchFamily="34" charset="0"/>
              <a:ea typeface="Times New Roman" panose="02020603050405020304" pitchFamily="18" charset="0"/>
              <a:cs typeface="HurmeGeometricSans3-Regular" panose="020B0500020000000000" pitchFamily="34" charset="0"/>
            </a:endParaRPr>
          </a:p>
          <a:p>
            <a:pPr marL="685766" marR="0" lvl="0" indent="0" algn="l" defTabSz="457178" rtl="0" eaLnBrk="1" fontAlgn="auto" latinLnBrk="0" hangingPunct="1">
              <a:lnSpc>
                <a:spcPts val="900"/>
              </a:lnSpc>
              <a:spcBef>
                <a:spcPts val="0"/>
              </a:spcBef>
              <a:spcAft>
                <a:spcPts val="215"/>
              </a:spcAft>
              <a:buClrTx/>
              <a:buSzTx/>
              <a:buFontTx/>
              <a:buNone/>
              <a:tabLst/>
              <a:defRPr/>
            </a:pPr>
            <a:r>
              <a:rPr kumimoji="0" lang="en-US" sz="600" b="0" i="0" u="none" strike="noStrike" kern="1200" cap="none" spc="5"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F00000 Rev 0-2016   DOFU 0-2018</a:t>
            </a:r>
            <a:br>
              <a:rPr kumimoji="0" lang="en-US" sz="600" b="0" i="0" u="none" strike="noStrike" kern="1200" cap="none" spc="5"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br>
            <a:r>
              <a:rPr kumimoji="0" lang="en-US" sz="600" b="0" i="0" u="none" strike="noStrike" kern="1200" cap="none" spc="5"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000000</a:t>
            </a:r>
            <a:endParaRPr kumimoji="0" lang="en-US" sz="600" b="0" i="0" u="none" strike="noStrike" kern="1200" cap="none" spc="-11" normalizeH="0" baseline="0" noProof="0" dirty="0">
              <a:ln>
                <a:noFill/>
              </a:ln>
              <a:solidFill>
                <a:srgbClr val="323232"/>
              </a:solidFill>
              <a:effectLst/>
              <a:uLnTx/>
              <a:uFillTx/>
              <a:latin typeface="HurmeGeometricSans3-Regular" panose="020B0500020000000000" pitchFamily="34" charset="0"/>
              <a:ea typeface="Times New Roman" panose="02020603050405020304" pitchFamily="18" charset="0"/>
              <a:cs typeface="HurmeGeometricSans3-Regular" panose="020B0500020000000000" pitchFamily="34" charset="0"/>
            </a:endParaRPr>
          </a:p>
        </p:txBody>
      </p:sp>
      <p:sp>
        <p:nvSpPr>
          <p:cNvPr id="6" name="Text Placeholder 5"/>
          <p:cNvSpPr>
            <a:spLocks noGrp="1"/>
          </p:cNvSpPr>
          <p:nvPr>
            <p:ph type="body" sz="quarter" idx="11"/>
          </p:nvPr>
        </p:nvSpPr>
        <p:spPr>
          <a:xfrm>
            <a:off x="0" y="3948113"/>
            <a:ext cx="7772400" cy="1497012"/>
          </a:xfrm>
        </p:spPr>
        <p:txBody>
          <a:bodyPr bIns="457200" anchor="b" anchorCtr="0">
            <a:noAutofit/>
          </a:bodyPr>
          <a:lstStyle>
            <a:lvl1pPr marL="690528" marR="0" indent="0" algn="just" defTabSz="457178" rtl="0" eaLnBrk="1" fontAlgn="auto" latinLnBrk="0" hangingPunct="1">
              <a:lnSpc>
                <a:spcPts val="800"/>
              </a:lnSpc>
              <a:spcBef>
                <a:spcPts val="0"/>
              </a:spcBef>
              <a:spcAft>
                <a:spcPts val="215"/>
              </a:spcAft>
              <a:buClrTx/>
              <a:buSzTx/>
              <a:buFontTx/>
              <a:buNone/>
              <a:tabLst/>
              <a:defRPr/>
            </a:lvl1pPr>
          </a:lstStyle>
          <a:p>
            <a:pPr marL="690528" marR="0" lvl="0" indent="0" algn="just" defTabSz="457178" rtl="0" eaLnBrk="1" fontAlgn="auto" latinLnBrk="0" hangingPunct="1">
              <a:lnSpc>
                <a:spcPts val="800"/>
              </a:lnSpc>
              <a:spcBef>
                <a:spcPts val="0"/>
              </a:spcBef>
              <a:spcAft>
                <a:spcPts val="215"/>
              </a:spcAft>
              <a:buClrTx/>
              <a:buSzTx/>
              <a:buFontTx/>
              <a:buNone/>
              <a:tabLst/>
              <a:defRPr/>
            </a:pPr>
            <a:r>
              <a:rPr kumimoji="0" lang="en-US" sz="800" b="0" i="0" u="none" strike="noStrike" kern="1200" cap="none" spc="-5" normalizeH="0" baseline="0" noProof="0">
                <a:ln>
                  <a:noFill/>
                </a:ln>
                <a:solidFill>
                  <a:srgbClr val="595959"/>
                </a:solidFill>
                <a:effectLst/>
                <a:uLnTx/>
                <a:uFillTx/>
                <a:latin typeface="Arial" panose="020B0604020202020204" pitchFamily="34" charset="0"/>
              </a:rPr>
              <a:t>Click to edit Master text styles</a:t>
            </a:r>
          </a:p>
          <a:p>
            <a:pPr marL="690528" marR="0" lvl="1" indent="0" algn="just" defTabSz="457178" rtl="0" eaLnBrk="1" fontAlgn="auto" latinLnBrk="0" hangingPunct="1">
              <a:lnSpc>
                <a:spcPts val="800"/>
              </a:lnSpc>
              <a:spcBef>
                <a:spcPts val="0"/>
              </a:spcBef>
              <a:spcAft>
                <a:spcPts val="215"/>
              </a:spcAft>
              <a:buClrTx/>
              <a:buSzTx/>
              <a:buFontTx/>
              <a:buNone/>
              <a:tabLst/>
              <a:defRPr/>
            </a:pPr>
            <a:r>
              <a:rPr kumimoji="0" lang="en-US" sz="800" b="0" i="0" u="none" strike="noStrike" kern="1200" cap="none" spc="-5" normalizeH="0" baseline="0" noProof="0">
                <a:ln>
                  <a:noFill/>
                </a:ln>
                <a:solidFill>
                  <a:srgbClr val="595959"/>
                </a:solidFill>
                <a:effectLst/>
                <a:uLnTx/>
                <a:uFillTx/>
                <a:latin typeface="Arial" panose="020B0604020202020204" pitchFamily="34" charset="0"/>
              </a:rPr>
              <a:t>Second level</a:t>
            </a:r>
          </a:p>
        </p:txBody>
      </p:sp>
    </p:spTree>
    <p:extLst>
      <p:ext uri="{BB962C8B-B14F-4D97-AF65-F5344CB8AC3E}">
        <p14:creationId xmlns:p14="http://schemas.microsoft.com/office/powerpoint/2010/main" val="1950767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efault Chapter (Leaf)">
    <p:spTree>
      <p:nvGrpSpPr>
        <p:cNvPr id="1" name=""/>
        <p:cNvGrpSpPr/>
        <p:nvPr/>
      </p:nvGrpSpPr>
      <p:grpSpPr>
        <a:xfrm>
          <a:off x="0" y="0"/>
          <a:ext cx="0" cy="0"/>
          <a:chOff x="0" y="0"/>
          <a:chExt cx="0" cy="0"/>
        </a:xfrm>
      </p:grpSpPr>
      <p:sp>
        <p:nvSpPr>
          <p:cNvPr id="8" name="Rectangle 7"/>
          <p:cNvSpPr/>
          <p:nvPr/>
        </p:nvSpPr>
        <p:spPr>
          <a:xfrm>
            <a:off x="304800" y="1298448"/>
            <a:ext cx="11582400"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914400" y="1554480"/>
            <a:ext cx="10399776" cy="4882896"/>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3227331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fault Chapter (Grass)">
    <p:spTree>
      <p:nvGrpSpPr>
        <p:cNvPr id="1" name=""/>
        <p:cNvGrpSpPr/>
        <p:nvPr/>
      </p:nvGrpSpPr>
      <p:grpSpPr>
        <a:xfrm>
          <a:off x="0" y="0"/>
          <a:ext cx="0" cy="0"/>
          <a:chOff x="0" y="0"/>
          <a:chExt cx="0" cy="0"/>
        </a:xfrm>
      </p:grpSpPr>
      <p:sp>
        <p:nvSpPr>
          <p:cNvPr id="8" name="Rectangle 7"/>
          <p:cNvSpPr/>
          <p:nvPr/>
        </p:nvSpPr>
        <p:spPr>
          <a:xfrm>
            <a:off x="304800" y="1298448"/>
            <a:ext cx="115824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914400" y="1554480"/>
            <a:ext cx="10399776" cy="4882896"/>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956527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ttom Callout Chapter (Leaf)">
    <p:spTree>
      <p:nvGrpSpPr>
        <p:cNvPr id="1" name=""/>
        <p:cNvGrpSpPr/>
        <p:nvPr/>
      </p:nvGrpSpPr>
      <p:grpSpPr>
        <a:xfrm>
          <a:off x="0" y="0"/>
          <a:ext cx="0" cy="0"/>
          <a:chOff x="0" y="0"/>
          <a:chExt cx="0" cy="0"/>
        </a:xfrm>
      </p:grpSpPr>
      <p:sp>
        <p:nvSpPr>
          <p:cNvPr id="8" name="Rectangle 7"/>
          <p:cNvSpPr/>
          <p:nvPr/>
        </p:nvSpPr>
        <p:spPr>
          <a:xfrm>
            <a:off x="304800" y="1298448"/>
            <a:ext cx="11582400"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914400" y="1554485"/>
            <a:ext cx="10399776" cy="2086495"/>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
        <p:nvSpPr>
          <p:cNvPr id="4" name="Content Placeholder 3"/>
          <p:cNvSpPr>
            <a:spLocks noGrp="1"/>
          </p:cNvSpPr>
          <p:nvPr>
            <p:ph sz="quarter" idx="10" hasCustomPrompt="1"/>
          </p:nvPr>
        </p:nvSpPr>
        <p:spPr>
          <a:xfrm>
            <a:off x="908054" y="3675893"/>
            <a:ext cx="4988983" cy="465109"/>
          </a:xfrm>
        </p:spPr>
        <p:txBody>
          <a:bodyPr>
            <a:noAutofit/>
          </a:bodyPr>
          <a:lstStyle>
            <a:lvl1pPr marL="0" indent="0">
              <a:lnSpc>
                <a:spcPts val="1600"/>
              </a:lnSpc>
              <a:buFontTx/>
              <a:buNone/>
              <a:defRPr sz="1600">
                <a:solidFill>
                  <a:schemeClr val="tx2"/>
                </a:solidFill>
              </a:defRPr>
            </a:lvl1pPr>
            <a:lvl2pPr marL="233351" indent="0">
              <a:lnSpc>
                <a:spcPts val="1600"/>
              </a:lnSpc>
              <a:buFontTx/>
              <a:buNone/>
              <a:defRPr sz="1600">
                <a:solidFill>
                  <a:schemeClr val="tx2"/>
                </a:solidFill>
              </a:defRPr>
            </a:lvl2pPr>
            <a:lvl3pPr marL="465115" indent="0">
              <a:lnSpc>
                <a:spcPts val="1600"/>
              </a:lnSpc>
              <a:buFontTx/>
              <a:buNone/>
              <a:defRPr sz="1600">
                <a:solidFill>
                  <a:schemeClr val="tx2"/>
                </a:solidFill>
              </a:defRPr>
            </a:lvl3pPr>
            <a:lvl4pPr marL="1371532" indent="0">
              <a:lnSpc>
                <a:spcPts val="1600"/>
              </a:lnSpc>
              <a:buFontTx/>
              <a:buNone/>
              <a:defRPr sz="1600">
                <a:solidFill>
                  <a:schemeClr val="tx2"/>
                </a:solidFill>
              </a:defRPr>
            </a:lvl4pPr>
            <a:lvl5pPr marL="1828709" indent="0">
              <a:lnSpc>
                <a:spcPts val="1600"/>
              </a:lnSpc>
              <a:buFontTx/>
              <a:buNone/>
              <a:defRPr sz="1600">
                <a:solidFill>
                  <a:schemeClr val="tx2"/>
                </a:solidFill>
              </a:defRPr>
            </a:lvl5pPr>
          </a:lstStyle>
          <a:p>
            <a:pPr lvl="0"/>
            <a:r>
              <a:rPr lang="en-US" dirty="0"/>
              <a:t>Kicker16/18 Arial </a:t>
            </a:r>
            <a:br>
              <a:rPr lang="en-US" dirty="0"/>
            </a:br>
            <a:r>
              <a:rPr lang="en-US" dirty="0"/>
              <a:t>Regular</a:t>
            </a:r>
          </a:p>
        </p:txBody>
      </p:sp>
    </p:spTree>
    <p:extLst>
      <p:ext uri="{BB962C8B-B14F-4D97-AF65-F5344CB8AC3E}">
        <p14:creationId xmlns:p14="http://schemas.microsoft.com/office/powerpoint/2010/main" val="451623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ttom Callout Chapter (Grass)">
    <p:spTree>
      <p:nvGrpSpPr>
        <p:cNvPr id="1" name=""/>
        <p:cNvGrpSpPr/>
        <p:nvPr/>
      </p:nvGrpSpPr>
      <p:grpSpPr>
        <a:xfrm>
          <a:off x="0" y="0"/>
          <a:ext cx="0" cy="0"/>
          <a:chOff x="0" y="0"/>
          <a:chExt cx="0" cy="0"/>
        </a:xfrm>
      </p:grpSpPr>
      <p:sp>
        <p:nvSpPr>
          <p:cNvPr id="8" name="Rectangle 7"/>
          <p:cNvSpPr/>
          <p:nvPr/>
        </p:nvSpPr>
        <p:spPr>
          <a:xfrm>
            <a:off x="304800" y="1298448"/>
            <a:ext cx="115824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914400" y="1554485"/>
            <a:ext cx="10399776" cy="2086495"/>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
        <p:nvSpPr>
          <p:cNvPr id="4" name="Content Placeholder 3"/>
          <p:cNvSpPr>
            <a:spLocks noGrp="1"/>
          </p:cNvSpPr>
          <p:nvPr>
            <p:ph sz="quarter" idx="10" hasCustomPrompt="1"/>
          </p:nvPr>
        </p:nvSpPr>
        <p:spPr>
          <a:xfrm>
            <a:off x="908054" y="3675893"/>
            <a:ext cx="4988983" cy="465109"/>
          </a:xfrm>
        </p:spPr>
        <p:txBody>
          <a:bodyPr>
            <a:noAutofit/>
          </a:bodyPr>
          <a:lstStyle>
            <a:lvl1pPr marL="0" indent="0">
              <a:lnSpc>
                <a:spcPts val="1600"/>
              </a:lnSpc>
              <a:buFontTx/>
              <a:buNone/>
              <a:defRPr sz="1600">
                <a:solidFill>
                  <a:schemeClr val="tx2"/>
                </a:solidFill>
              </a:defRPr>
            </a:lvl1pPr>
            <a:lvl2pPr marL="233351" indent="0">
              <a:lnSpc>
                <a:spcPts val="1600"/>
              </a:lnSpc>
              <a:buFontTx/>
              <a:buNone/>
              <a:defRPr sz="1600">
                <a:solidFill>
                  <a:schemeClr val="tx2"/>
                </a:solidFill>
              </a:defRPr>
            </a:lvl2pPr>
            <a:lvl3pPr marL="465115" indent="0">
              <a:lnSpc>
                <a:spcPts val="1600"/>
              </a:lnSpc>
              <a:buFontTx/>
              <a:buNone/>
              <a:defRPr sz="1600">
                <a:solidFill>
                  <a:schemeClr val="tx2"/>
                </a:solidFill>
              </a:defRPr>
            </a:lvl3pPr>
            <a:lvl4pPr marL="1371532" indent="0">
              <a:lnSpc>
                <a:spcPts val="1600"/>
              </a:lnSpc>
              <a:buFontTx/>
              <a:buNone/>
              <a:defRPr sz="1600">
                <a:solidFill>
                  <a:schemeClr val="tx2"/>
                </a:solidFill>
              </a:defRPr>
            </a:lvl4pPr>
            <a:lvl5pPr marL="1828709" indent="0">
              <a:lnSpc>
                <a:spcPts val="1600"/>
              </a:lnSpc>
              <a:buFontTx/>
              <a:buNone/>
              <a:defRPr sz="1600">
                <a:solidFill>
                  <a:schemeClr val="tx2"/>
                </a:solidFill>
              </a:defRPr>
            </a:lvl5pPr>
          </a:lstStyle>
          <a:p>
            <a:pPr lvl="0"/>
            <a:r>
              <a:rPr lang="en-US" dirty="0"/>
              <a:t>Kicker16pt Arial </a:t>
            </a:r>
            <a:br>
              <a:rPr lang="en-US" dirty="0"/>
            </a:br>
            <a:r>
              <a:rPr lang="en-US" dirty="0"/>
              <a:t>Regular</a:t>
            </a:r>
          </a:p>
        </p:txBody>
      </p:sp>
    </p:spTree>
    <p:extLst>
      <p:ext uri="{BB962C8B-B14F-4D97-AF65-F5344CB8AC3E}">
        <p14:creationId xmlns:p14="http://schemas.microsoft.com/office/powerpoint/2010/main" val="3102862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con Callout Chapter (Leaf)">
    <p:spTree>
      <p:nvGrpSpPr>
        <p:cNvPr id="1" name=""/>
        <p:cNvGrpSpPr/>
        <p:nvPr/>
      </p:nvGrpSpPr>
      <p:grpSpPr>
        <a:xfrm>
          <a:off x="0" y="0"/>
          <a:ext cx="0" cy="0"/>
          <a:chOff x="0" y="0"/>
          <a:chExt cx="0" cy="0"/>
        </a:xfrm>
      </p:grpSpPr>
      <p:sp>
        <p:nvSpPr>
          <p:cNvPr id="8" name="Rectangle 7"/>
          <p:cNvSpPr/>
          <p:nvPr/>
        </p:nvSpPr>
        <p:spPr>
          <a:xfrm>
            <a:off x="304800" y="1298448"/>
            <a:ext cx="11582400"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914400" y="1554480"/>
            <a:ext cx="7721600" cy="4015047"/>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with icon</a:t>
            </a:r>
          </a:p>
        </p:txBody>
      </p:sp>
      <p:sp>
        <p:nvSpPr>
          <p:cNvPr id="5" name="Picture Placeholder 4"/>
          <p:cNvSpPr>
            <a:spLocks noGrp="1"/>
          </p:cNvSpPr>
          <p:nvPr>
            <p:ph type="pic" sz="quarter" idx="10"/>
          </p:nvPr>
        </p:nvSpPr>
        <p:spPr>
          <a:xfrm>
            <a:off x="914400" y="5559552"/>
            <a:ext cx="963168" cy="722376"/>
          </a:xfrm>
        </p:spPr>
        <p:txBody>
          <a:bodyPr anchor="t">
            <a:normAutofit/>
          </a:bodyPr>
          <a:lstStyle>
            <a:lvl1pPr marL="0" indent="0">
              <a:buFontTx/>
              <a:buNone/>
              <a:defRPr sz="1200">
                <a:solidFill>
                  <a:schemeClr val="bg1"/>
                </a:solidFill>
              </a:defRPr>
            </a:lvl1pPr>
          </a:lstStyle>
          <a:p>
            <a:r>
              <a:rPr lang="en-US"/>
              <a:t>Click icon to add picture</a:t>
            </a:r>
          </a:p>
        </p:txBody>
      </p:sp>
    </p:spTree>
    <p:extLst>
      <p:ext uri="{BB962C8B-B14F-4D97-AF65-F5344CB8AC3E}">
        <p14:creationId xmlns:p14="http://schemas.microsoft.com/office/powerpoint/2010/main" val="868334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con Callout Chapter (Grass)">
    <p:spTree>
      <p:nvGrpSpPr>
        <p:cNvPr id="1" name=""/>
        <p:cNvGrpSpPr/>
        <p:nvPr/>
      </p:nvGrpSpPr>
      <p:grpSpPr>
        <a:xfrm>
          <a:off x="0" y="0"/>
          <a:ext cx="0" cy="0"/>
          <a:chOff x="0" y="0"/>
          <a:chExt cx="0" cy="0"/>
        </a:xfrm>
      </p:grpSpPr>
      <p:sp>
        <p:nvSpPr>
          <p:cNvPr id="8" name="Rectangle 7"/>
          <p:cNvSpPr/>
          <p:nvPr/>
        </p:nvSpPr>
        <p:spPr>
          <a:xfrm>
            <a:off x="304800" y="1298448"/>
            <a:ext cx="115824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914400" y="1554480"/>
            <a:ext cx="7721600" cy="4015047"/>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with icon</a:t>
            </a:r>
          </a:p>
        </p:txBody>
      </p:sp>
      <p:sp>
        <p:nvSpPr>
          <p:cNvPr id="5" name="Picture Placeholder 4"/>
          <p:cNvSpPr>
            <a:spLocks noGrp="1"/>
          </p:cNvSpPr>
          <p:nvPr>
            <p:ph type="pic" sz="quarter" idx="10"/>
          </p:nvPr>
        </p:nvSpPr>
        <p:spPr>
          <a:xfrm>
            <a:off x="914400" y="5559552"/>
            <a:ext cx="963168" cy="722376"/>
          </a:xfrm>
        </p:spPr>
        <p:txBody>
          <a:bodyPr anchor="t">
            <a:normAutofit/>
          </a:bodyPr>
          <a:lstStyle>
            <a:lvl1pPr marL="0" indent="0">
              <a:buFontTx/>
              <a:buNone/>
              <a:defRPr sz="1200">
                <a:solidFill>
                  <a:schemeClr val="bg1"/>
                </a:solidFill>
              </a:defRPr>
            </a:lvl1pPr>
          </a:lstStyle>
          <a:p>
            <a:r>
              <a:rPr lang="en-US"/>
              <a:t>Click icon to add picture</a:t>
            </a:r>
          </a:p>
        </p:txBody>
      </p:sp>
    </p:spTree>
    <p:extLst>
      <p:ext uri="{BB962C8B-B14F-4D97-AF65-F5344CB8AC3E}">
        <p14:creationId xmlns:p14="http://schemas.microsoft.com/office/powerpoint/2010/main" val="3279436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atement Divider (Leaf)">
    <p:spTree>
      <p:nvGrpSpPr>
        <p:cNvPr id="1" name=""/>
        <p:cNvGrpSpPr/>
        <p:nvPr/>
      </p:nvGrpSpPr>
      <p:grpSpPr>
        <a:xfrm>
          <a:off x="0" y="0"/>
          <a:ext cx="0" cy="0"/>
          <a:chOff x="0" y="0"/>
          <a:chExt cx="0" cy="0"/>
        </a:xfrm>
      </p:grpSpPr>
      <p:sp>
        <p:nvSpPr>
          <p:cNvPr id="9" name="Rectangle 8"/>
          <p:cNvSpPr/>
          <p:nvPr/>
        </p:nvSpPr>
        <p:spPr>
          <a:xfrm>
            <a:off x="304800" y="1298448"/>
            <a:ext cx="11582400"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1851" y="1709739"/>
            <a:ext cx="6841368" cy="4757563"/>
          </a:xfrm>
        </p:spPr>
        <p:txBody>
          <a:bodyPr anchor="t" anchorCtr="0">
            <a:noAutofit/>
          </a:bodyPr>
          <a:lstStyle>
            <a:lvl1pPr>
              <a:lnSpc>
                <a:spcPts val="6300"/>
              </a:lnSpc>
              <a:defRPr sz="6600" baseline="0">
                <a:solidFill>
                  <a:schemeClr val="bg1"/>
                </a:solidFill>
              </a:defRPr>
            </a:lvl1pPr>
          </a:lstStyle>
          <a:p>
            <a:r>
              <a:rPr lang="en-US" dirty="0"/>
              <a:t>Large text impact slide </a:t>
            </a:r>
            <a:br>
              <a:rPr lang="en-US" dirty="0"/>
            </a:br>
            <a:r>
              <a:rPr lang="en-US" dirty="0"/>
              <a:t>66pt Arial bold</a:t>
            </a:r>
            <a:br>
              <a:rPr lang="en-US" dirty="0"/>
            </a:br>
            <a:endParaRPr lang="en-US" dirty="0"/>
          </a:p>
        </p:txBody>
      </p:sp>
    </p:spTree>
    <p:extLst>
      <p:ext uri="{BB962C8B-B14F-4D97-AF65-F5344CB8AC3E}">
        <p14:creationId xmlns:p14="http://schemas.microsoft.com/office/powerpoint/2010/main" val="1394673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5164" y="1408176"/>
            <a:ext cx="7973568" cy="960120"/>
          </a:xfrm>
          <a:prstGeom prst="rect">
            <a:avLst/>
          </a:prstGeom>
        </p:spPr>
        <p:txBody>
          <a:bodyPr vert="horz" lIns="0" tIns="0" rIns="0" bIns="0" rtlCol="0" anchor="t" anchorCtr="0">
            <a:normAutofit/>
          </a:bodyPr>
          <a:lstStyle/>
          <a:p>
            <a:r>
              <a:rPr lang="en-US" dirty="0"/>
              <a:t>Headline 30/31</a:t>
            </a:r>
            <a:br>
              <a:rPr lang="en-US" dirty="0"/>
            </a:br>
            <a:r>
              <a:rPr lang="en-US" dirty="0"/>
              <a:t>Arial bold</a:t>
            </a:r>
          </a:p>
        </p:txBody>
      </p:sp>
      <p:sp>
        <p:nvSpPr>
          <p:cNvPr id="3" name="Text Placeholder 2"/>
          <p:cNvSpPr>
            <a:spLocks noGrp="1"/>
          </p:cNvSpPr>
          <p:nvPr>
            <p:ph type="body" idx="1"/>
          </p:nvPr>
        </p:nvSpPr>
        <p:spPr>
          <a:xfrm>
            <a:off x="914400" y="2487168"/>
            <a:ext cx="9363456" cy="2724912"/>
          </a:xfrm>
          <a:prstGeom prst="rect">
            <a:avLst/>
          </a:prstGeom>
        </p:spPr>
        <p:txBody>
          <a:bodyPr vert="horz" lIns="0" tIns="0" rIns="0" bIns="0" rtlCol="0" anchor="t" anchorCtr="0">
            <a:normAutofit/>
          </a:bodyPr>
          <a:lstStyle/>
          <a:p>
            <a:pPr lvl="0"/>
            <a:r>
              <a:rPr lang="en-US" dirty="0"/>
              <a:t>Edit Master text styles</a:t>
            </a:r>
          </a:p>
          <a:p>
            <a:pPr lvl="1"/>
            <a:r>
              <a:rPr lang="en-US" dirty="0"/>
              <a:t>Second level</a:t>
            </a:r>
          </a:p>
          <a:p>
            <a:pPr lvl="2"/>
            <a:r>
              <a:rPr lang="en-US" dirty="0"/>
              <a:t>Third level</a:t>
            </a:r>
          </a:p>
        </p:txBody>
      </p:sp>
      <p:pic>
        <p:nvPicPr>
          <p:cNvPr id="7" name="Picture 6"/>
          <p:cNvPicPr>
            <a:picLocks noChangeAspect="1"/>
          </p:cNvPicPr>
          <p:nvPr/>
        </p:nvPicPr>
        <p:blipFill rotWithShape="1">
          <a:blip r:embed="rId31" cstate="print">
            <a:extLst>
              <a:ext uri="{28A0092B-C50C-407E-A947-70E740481C1C}">
                <a14:useLocalDpi xmlns:a14="http://schemas.microsoft.com/office/drawing/2010/main" val="0"/>
              </a:ext>
            </a:extLst>
          </a:blip>
          <a:srcRect r="77130" b="10353"/>
          <a:stretch/>
        </p:blipFill>
        <p:spPr>
          <a:xfrm>
            <a:off x="407285" y="456798"/>
            <a:ext cx="425836" cy="339070"/>
          </a:xfrm>
          <a:prstGeom prst="rect">
            <a:avLst/>
          </a:prstGeom>
        </p:spPr>
      </p:pic>
      <p:sp>
        <p:nvSpPr>
          <p:cNvPr id="8" name="object 4"/>
          <p:cNvSpPr txBox="1"/>
          <p:nvPr/>
        </p:nvSpPr>
        <p:spPr>
          <a:xfrm>
            <a:off x="9718947" y="583575"/>
            <a:ext cx="2115820" cy="135935"/>
          </a:xfrm>
          <a:prstGeom prst="rect">
            <a:avLst/>
          </a:prstGeom>
        </p:spPr>
        <p:txBody>
          <a:bodyPr vert="horz" wrap="square" lIns="0" tIns="12700" rIns="0" bIns="0" rtlCol="0">
            <a:spAutoFit/>
          </a:bodyPr>
          <a:lstStyle/>
          <a:p>
            <a:pPr marL="12700">
              <a:lnSpc>
                <a:spcPct val="100000"/>
              </a:lnSpc>
              <a:spcBef>
                <a:spcPts val="100"/>
              </a:spcBef>
              <a:tabLst>
                <a:tab pos="1435663" algn="l"/>
              </a:tabLst>
            </a:pPr>
            <a:r>
              <a:rPr sz="800" spc="15" dirty="0">
                <a:solidFill>
                  <a:srgbClr val="636466"/>
                </a:solidFill>
                <a:latin typeface="Arial" panose="020B0604020202020204" pitchFamily="34" charset="0"/>
                <a:cs typeface="Arial" panose="020B0604020202020204" pitchFamily="34" charset="0"/>
              </a:rPr>
              <a:t>SECURIA</a:t>
            </a:r>
            <a:r>
              <a:rPr sz="800" dirty="0">
                <a:solidFill>
                  <a:srgbClr val="636466"/>
                </a:solidFill>
                <a:latin typeface="Arial" panose="020B0604020202020204" pitchFamily="34" charset="0"/>
                <a:cs typeface="Arial" panose="020B0604020202020204" pitchFamily="34" charset="0"/>
              </a:rPr>
              <a:t>N</a:t>
            </a:r>
            <a:r>
              <a:rPr sz="800" spc="40" dirty="0">
                <a:solidFill>
                  <a:srgbClr val="636466"/>
                </a:solidFill>
                <a:latin typeface="Arial" panose="020B0604020202020204" pitchFamily="34" charset="0"/>
                <a:cs typeface="Arial" panose="020B0604020202020204" pitchFamily="34" charset="0"/>
              </a:rPr>
              <a:t> </a:t>
            </a:r>
            <a:r>
              <a:rPr sz="800" spc="15" dirty="0">
                <a:solidFill>
                  <a:srgbClr val="636466"/>
                </a:solidFill>
                <a:latin typeface="Arial" panose="020B0604020202020204" pitchFamily="34" charset="0"/>
                <a:cs typeface="Arial" panose="020B0604020202020204" pitchFamily="34" charset="0"/>
              </a:rPr>
              <a:t>FINANCIA</a:t>
            </a:r>
            <a:r>
              <a:rPr sz="800" dirty="0">
                <a:solidFill>
                  <a:srgbClr val="636466"/>
                </a:solidFill>
                <a:latin typeface="Arial" panose="020B0604020202020204" pitchFamily="34" charset="0"/>
                <a:cs typeface="Arial" panose="020B0604020202020204" pitchFamily="34" charset="0"/>
              </a:rPr>
              <a:t>L   </a:t>
            </a:r>
            <a:r>
              <a:rPr sz="800" spc="75" dirty="0">
                <a:solidFill>
                  <a:srgbClr val="636466"/>
                </a:solidFill>
                <a:latin typeface="Arial" panose="020B0604020202020204" pitchFamily="34" charset="0"/>
                <a:cs typeface="Arial" panose="020B0604020202020204" pitchFamily="34" charset="0"/>
              </a:rPr>
              <a:t> </a:t>
            </a:r>
            <a:r>
              <a:rPr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nSpc>
                  <a:spcPct val="100000"/>
                </a:lnSpc>
                <a:spcBef>
                  <a:spcPts val="100"/>
                </a:spcBef>
                <a:tabLst>
                  <a:tab pos="1435663" algn="l"/>
                </a:tabLst>
              </a:pPr>
              <a:t>‹#›</a:t>
            </a:fld>
            <a:endParaRPr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395381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Lst>
  <p:txStyles>
    <p:titleStyle>
      <a:lvl1pPr algn="l" defTabSz="914354" rtl="0" eaLnBrk="1" latinLnBrk="0" hangingPunct="1">
        <a:lnSpc>
          <a:spcPts val="3100"/>
        </a:lnSpc>
        <a:spcBef>
          <a:spcPct val="0"/>
        </a:spcBef>
        <a:buNone/>
        <a:defRPr sz="3000" b="1" kern="1200" baseline="0">
          <a:solidFill>
            <a:schemeClr val="accent1"/>
          </a:solidFill>
          <a:latin typeface="+mj-lt"/>
          <a:ea typeface="+mj-ea"/>
          <a:cs typeface="+mj-cs"/>
        </a:defRPr>
      </a:lvl1pPr>
    </p:titleStyle>
    <p:bodyStyle>
      <a:lvl1pPr marL="233351" indent="-233351" algn="l" defTabSz="914354"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15" indent="-231764" algn="l" defTabSz="914354"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06" indent="-215889" algn="l" defTabSz="914354"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120" indent="-228589" algn="l" defTabSz="914354"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298" indent="-228589" algn="l" defTabSz="914354"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userDrawn="1">
          <p15:clr>
            <a:srgbClr val="F26B43"/>
          </p15:clr>
        </p15:guide>
        <p15:guide id="2" userDrawn="1">
          <p15:clr>
            <a:srgbClr val="F26B43"/>
          </p15:clr>
        </p15:guide>
        <p15:guide id="3" orient="horz" pos="144" userDrawn="1">
          <p15:clr>
            <a:srgbClr val="F26B43"/>
          </p15:clr>
        </p15:guide>
        <p15:guide id="4" orient="horz" pos="240" userDrawn="1">
          <p15:clr>
            <a:srgbClr val="F26B43"/>
          </p15:clr>
        </p15:guide>
        <p15:guide id="5" orient="horz" pos="816" userDrawn="1">
          <p15:clr>
            <a:srgbClr val="F26B43"/>
          </p15:clr>
        </p15:guide>
        <p15:guide id="6" orient="horz" pos="1488" userDrawn="1">
          <p15:clr>
            <a:srgbClr val="F26B43"/>
          </p15:clr>
        </p15:guide>
        <p15:guide id="7" orient="horz" pos="2160" userDrawn="1">
          <p15:clr>
            <a:srgbClr val="F26B43"/>
          </p15:clr>
        </p15:guide>
        <p15:guide id="8" orient="horz" pos="2832" userDrawn="1">
          <p15:clr>
            <a:srgbClr val="F26B43"/>
          </p15:clr>
        </p15:guide>
        <p15:guide id="9" orient="horz" pos="3480" userDrawn="1">
          <p15:clr>
            <a:srgbClr val="F26B43"/>
          </p15:clr>
        </p15:guide>
        <p15:guide id="10" orient="horz" pos="4032" userDrawn="1">
          <p15:clr>
            <a:srgbClr val="F26B43"/>
          </p15:clr>
        </p15:guide>
        <p15:guide id="11" orient="horz" pos="4152" userDrawn="1">
          <p15:clr>
            <a:srgbClr val="F26B43"/>
          </p15:clr>
        </p15:guide>
        <p15:guide id="12" orient="horz" pos="4296" userDrawn="1">
          <p15:clr>
            <a:srgbClr val="F26B43"/>
          </p15:clr>
        </p15:guide>
        <p15:guide id="13" pos="144" userDrawn="1">
          <p15:clr>
            <a:srgbClr val="F26B43"/>
          </p15:clr>
        </p15:guide>
        <p15:guide id="14" pos="192" userDrawn="1">
          <p15:clr>
            <a:srgbClr val="F26B43"/>
          </p15:clr>
        </p15:guide>
        <p15:guide id="15" pos="432" userDrawn="1">
          <p15:clr>
            <a:srgbClr val="F26B43"/>
          </p15:clr>
        </p15:guide>
        <p15:guide id="16" pos="768" userDrawn="1">
          <p15:clr>
            <a:srgbClr val="F26B43"/>
          </p15:clr>
        </p15:guide>
        <p15:guide id="17" pos="840" userDrawn="1">
          <p15:clr>
            <a:srgbClr val="F26B43"/>
          </p15:clr>
        </p15:guide>
        <p15:guide id="18" pos="1200" userDrawn="1">
          <p15:clr>
            <a:srgbClr val="F26B43"/>
          </p15:clr>
        </p15:guide>
        <p15:guide id="19" pos="1248" userDrawn="1">
          <p15:clr>
            <a:srgbClr val="F26B43"/>
          </p15:clr>
        </p15:guide>
        <p15:guide id="20" pos="1608" userDrawn="1">
          <p15:clr>
            <a:srgbClr val="F26B43"/>
          </p15:clr>
        </p15:guide>
        <p15:guide id="21" pos="1656" userDrawn="1">
          <p15:clr>
            <a:srgbClr val="F26B43"/>
          </p15:clr>
        </p15:guide>
        <p15:guide id="22" pos="2016" userDrawn="1">
          <p15:clr>
            <a:srgbClr val="F26B43"/>
          </p15:clr>
        </p15:guide>
        <p15:guide id="23" pos="2424" userDrawn="1">
          <p15:clr>
            <a:srgbClr val="F26B43"/>
          </p15:clr>
        </p15:guide>
        <p15:guide id="24" pos="2496" userDrawn="1">
          <p15:clr>
            <a:srgbClr val="F26B43"/>
          </p15:clr>
        </p15:guide>
        <p15:guide id="25" pos="2832" userDrawn="1">
          <p15:clr>
            <a:srgbClr val="F26B43"/>
          </p15:clr>
        </p15:guide>
        <p15:guide id="26" pos="2904" userDrawn="1">
          <p15:clr>
            <a:srgbClr val="F26B43"/>
          </p15:clr>
        </p15:guide>
        <p15:guide id="27" pos="3264" userDrawn="1">
          <p15:clr>
            <a:srgbClr val="F26B43"/>
          </p15:clr>
        </p15:guide>
        <p15:guide id="28" pos="3312" userDrawn="1">
          <p15:clr>
            <a:srgbClr val="F26B43"/>
          </p15:clr>
        </p15:guide>
        <p15:guide id="29" pos="3672" userDrawn="1">
          <p15:clr>
            <a:srgbClr val="F26B43"/>
          </p15:clr>
        </p15:guide>
        <p15:guide id="30" pos="3720" userDrawn="1">
          <p15:clr>
            <a:srgbClr val="F26B43"/>
          </p15:clr>
        </p15:guide>
        <p15:guide id="31" pos="4080" userDrawn="1">
          <p15:clr>
            <a:srgbClr val="F26B43"/>
          </p15:clr>
        </p15:guide>
        <p15:guide id="32" pos="4152" userDrawn="1">
          <p15:clr>
            <a:srgbClr val="F26B43"/>
          </p15:clr>
        </p15:guide>
        <p15:guide id="33" pos="4488" userDrawn="1">
          <p15:clr>
            <a:srgbClr val="F26B43"/>
          </p15:clr>
        </p15:guide>
        <p15:guide id="34" pos="4560" userDrawn="1">
          <p15:clr>
            <a:srgbClr val="F26B43"/>
          </p15:clr>
        </p15:guide>
        <p15:guide id="35" pos="4920" userDrawn="1">
          <p15:clr>
            <a:srgbClr val="F26B43"/>
          </p15:clr>
        </p15:guide>
        <p15:guide id="36" pos="4968" userDrawn="1">
          <p15:clr>
            <a:srgbClr val="F26B43"/>
          </p15:clr>
        </p15:guide>
        <p15:guide id="37" pos="5328" userDrawn="1">
          <p15:clr>
            <a:srgbClr val="F26B43"/>
          </p15:clr>
        </p15:guide>
        <p15:guide id="38" pos="5568" userDrawn="1">
          <p15:clr>
            <a:srgbClr val="F26B43"/>
          </p15:clr>
        </p15:guide>
        <p15:guide id="39" pos="5616" userDrawn="1">
          <p15:clr>
            <a:srgbClr val="F26B43"/>
          </p15:clr>
        </p15:guide>
        <p15:guide id="40" pos="5760" userDrawn="1">
          <p15:clr>
            <a:srgbClr val="F26B43"/>
          </p15:clr>
        </p15:guide>
        <p15:guide id="41" pos="20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7.em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FBF30B-2FA2-41C2-BB94-1B3EE91435C7}"/>
              </a:ext>
            </a:extLst>
          </p:cNvPr>
          <p:cNvSpPr>
            <a:spLocks noGrp="1"/>
          </p:cNvSpPr>
          <p:nvPr>
            <p:ph type="ctrTitle"/>
          </p:nvPr>
        </p:nvSpPr>
        <p:spPr/>
        <p:txBody>
          <a:bodyPr/>
          <a:lstStyle/>
          <a:p>
            <a:r>
              <a:rPr lang="en-US" dirty="0"/>
              <a:t>Prepay beneficiary taxes</a:t>
            </a:r>
          </a:p>
        </p:txBody>
      </p:sp>
      <p:sp>
        <p:nvSpPr>
          <p:cNvPr id="6" name="Content Placeholder 5">
            <a:extLst>
              <a:ext uri="{FF2B5EF4-FFF2-40B4-BE49-F238E27FC236}">
                <a16:creationId xmlns:a16="http://schemas.microsoft.com/office/drawing/2014/main" id="{648217D9-E95F-4AF7-BB1C-409D175FE9D3}"/>
              </a:ext>
            </a:extLst>
          </p:cNvPr>
          <p:cNvSpPr>
            <a:spLocks noGrp="1"/>
          </p:cNvSpPr>
          <p:nvPr>
            <p:ph sz="quarter" idx="10"/>
          </p:nvPr>
        </p:nvSpPr>
        <p:spPr/>
        <p:txBody>
          <a:bodyPr/>
          <a:lstStyle/>
          <a:p>
            <a:endParaRPr lang="en-US"/>
          </a:p>
        </p:txBody>
      </p:sp>
      <p:sp>
        <p:nvSpPr>
          <p:cNvPr id="7" name="Text Placeholder 6">
            <a:extLst>
              <a:ext uri="{FF2B5EF4-FFF2-40B4-BE49-F238E27FC236}">
                <a16:creationId xmlns:a16="http://schemas.microsoft.com/office/drawing/2014/main" id="{1691BD80-CCC7-4CFB-90C4-548865CBFB2B}"/>
              </a:ext>
            </a:extLst>
          </p:cNvPr>
          <p:cNvSpPr>
            <a:spLocks noGrp="1"/>
          </p:cNvSpPr>
          <p:nvPr>
            <p:ph type="body" sz="quarter" idx="11"/>
          </p:nvPr>
        </p:nvSpPr>
        <p:spPr/>
        <p:txBody>
          <a:bodyPr/>
          <a:lstStyle/>
          <a:p>
            <a:endParaRPr lang="en-US"/>
          </a:p>
        </p:txBody>
      </p:sp>
      <p:sp>
        <p:nvSpPr>
          <p:cNvPr id="8" name="Content Placeholder 7">
            <a:extLst>
              <a:ext uri="{FF2B5EF4-FFF2-40B4-BE49-F238E27FC236}">
                <a16:creationId xmlns:a16="http://schemas.microsoft.com/office/drawing/2014/main" id="{8D8A9C4B-C7D4-407E-8E2A-22E987110A97}"/>
              </a:ext>
            </a:extLst>
          </p:cNvPr>
          <p:cNvSpPr>
            <a:spLocks noGrp="1"/>
          </p:cNvSpPr>
          <p:nvPr>
            <p:ph sz="quarter" idx="12"/>
          </p:nvPr>
        </p:nvSpPr>
        <p:spPr/>
        <p:txBody>
          <a:bodyPr/>
          <a:lstStyle/>
          <a:p>
            <a:endParaRPr lang="en-US"/>
          </a:p>
        </p:txBody>
      </p:sp>
      <p:sp>
        <p:nvSpPr>
          <p:cNvPr id="9" name="Text Placeholder 8">
            <a:extLst>
              <a:ext uri="{FF2B5EF4-FFF2-40B4-BE49-F238E27FC236}">
                <a16:creationId xmlns:a16="http://schemas.microsoft.com/office/drawing/2014/main" id="{02AB4B95-773B-4C62-AB6E-3F0D61B6DD88}"/>
              </a:ext>
            </a:extLst>
          </p:cNvPr>
          <p:cNvSpPr>
            <a:spLocks noGrp="1"/>
          </p:cNvSpPr>
          <p:nvPr>
            <p:ph type="body" sz="quarter" idx="13"/>
          </p:nvPr>
        </p:nvSpPr>
        <p:spPr/>
        <p:txBody>
          <a:bodyPr/>
          <a:lstStyle/>
          <a:p>
            <a:endParaRPr lang="en-US"/>
          </a:p>
        </p:txBody>
      </p:sp>
      <p:sp>
        <p:nvSpPr>
          <p:cNvPr id="10" name="Content Placeholder 9">
            <a:extLst>
              <a:ext uri="{FF2B5EF4-FFF2-40B4-BE49-F238E27FC236}">
                <a16:creationId xmlns:a16="http://schemas.microsoft.com/office/drawing/2014/main" id="{658C4F8C-7778-4EED-AB8C-29BD2109E9C8}"/>
              </a:ext>
            </a:extLst>
          </p:cNvPr>
          <p:cNvSpPr>
            <a:spLocks noGrp="1"/>
          </p:cNvSpPr>
          <p:nvPr>
            <p:ph sz="quarter" idx="14"/>
          </p:nvPr>
        </p:nvSpPr>
        <p:spPr/>
        <p:txBody>
          <a:bodyPr/>
          <a:lstStyle/>
          <a:p>
            <a:endParaRPr lang="en-US"/>
          </a:p>
        </p:txBody>
      </p:sp>
      <p:sp>
        <p:nvSpPr>
          <p:cNvPr id="11" name="Text Placeholder 10">
            <a:extLst>
              <a:ext uri="{FF2B5EF4-FFF2-40B4-BE49-F238E27FC236}">
                <a16:creationId xmlns:a16="http://schemas.microsoft.com/office/drawing/2014/main" id="{5DE406CE-7557-479A-BBCF-42C591B1A87E}"/>
              </a:ext>
            </a:extLst>
          </p:cNvPr>
          <p:cNvSpPr>
            <a:spLocks noGrp="1"/>
          </p:cNvSpPr>
          <p:nvPr>
            <p:ph type="body" sz="quarter" idx="15"/>
          </p:nvPr>
        </p:nvSpPr>
        <p:spPr/>
        <p:txBody>
          <a:bodyPr/>
          <a:lstStyle/>
          <a:p>
            <a:endParaRPr lang="en-US"/>
          </a:p>
        </p:txBody>
      </p:sp>
      <p:sp>
        <p:nvSpPr>
          <p:cNvPr id="12" name="Content Placeholder 11">
            <a:extLst>
              <a:ext uri="{FF2B5EF4-FFF2-40B4-BE49-F238E27FC236}">
                <a16:creationId xmlns:a16="http://schemas.microsoft.com/office/drawing/2014/main" id="{CE41BDFC-76AF-4DCE-A1F9-AC0B14649B29}"/>
              </a:ext>
            </a:extLst>
          </p:cNvPr>
          <p:cNvSpPr>
            <a:spLocks noGrp="1"/>
          </p:cNvSpPr>
          <p:nvPr>
            <p:ph sz="quarter" idx="16"/>
          </p:nvPr>
        </p:nvSpPr>
        <p:spPr/>
        <p:txBody>
          <a:bodyPr/>
          <a:lstStyle/>
          <a:p>
            <a:endParaRPr lang="en-US"/>
          </a:p>
        </p:txBody>
      </p:sp>
      <p:sp>
        <p:nvSpPr>
          <p:cNvPr id="3" name="Subtitle 2">
            <a:extLst>
              <a:ext uri="{FF2B5EF4-FFF2-40B4-BE49-F238E27FC236}">
                <a16:creationId xmlns:a16="http://schemas.microsoft.com/office/drawing/2014/main" id="{81DE39FA-B82A-4466-A458-6CE21BEDF014}"/>
              </a:ext>
            </a:extLst>
          </p:cNvPr>
          <p:cNvSpPr>
            <a:spLocks noGrp="1"/>
          </p:cNvSpPr>
          <p:nvPr>
            <p:ph type="subTitle" idx="1"/>
          </p:nvPr>
        </p:nvSpPr>
        <p:spPr/>
        <p:txBody>
          <a:bodyPr/>
          <a:lstStyle/>
          <a:p>
            <a:r>
              <a:rPr lang="en-US" dirty="0"/>
              <a:t>Helping clients efficiently pass on </a:t>
            </a:r>
            <a:br>
              <a:rPr lang="en-US" dirty="0"/>
            </a:br>
            <a:r>
              <a:rPr lang="en-US" dirty="0"/>
              <a:t>their qualified assets</a:t>
            </a:r>
          </a:p>
        </p:txBody>
      </p:sp>
      <p:sp>
        <p:nvSpPr>
          <p:cNvPr id="13" name="Rectangle 12">
            <a:extLst>
              <a:ext uri="{FF2B5EF4-FFF2-40B4-BE49-F238E27FC236}">
                <a16:creationId xmlns:a16="http://schemas.microsoft.com/office/drawing/2014/main" id="{B2B2CDD4-382C-4C3A-BB3D-83088CA01419}"/>
              </a:ext>
            </a:extLst>
          </p:cNvPr>
          <p:cNvSpPr/>
          <p:nvPr/>
        </p:nvSpPr>
        <p:spPr>
          <a:xfrm>
            <a:off x="903715" y="6186317"/>
            <a:ext cx="7217040" cy="276999"/>
          </a:xfrm>
          <a:prstGeom prst="rect">
            <a:avLst/>
          </a:prstGeom>
        </p:spPr>
        <p:txBody>
          <a:bodyPr wrap="none">
            <a:spAutoFit/>
          </a:bodyPr>
          <a:lstStyle/>
          <a:p>
            <a:r>
              <a:rPr lang="en-US" sz="1200" dirty="0"/>
              <a:t>Insurance products provided by Minnesota Life Insurance Company | Securian Life Insurance Company</a:t>
            </a:r>
          </a:p>
        </p:txBody>
      </p:sp>
      <p:sp>
        <p:nvSpPr>
          <p:cNvPr id="5" name="Subtitle 2">
            <a:extLst>
              <a:ext uri="{FF2B5EF4-FFF2-40B4-BE49-F238E27FC236}">
                <a16:creationId xmlns:a16="http://schemas.microsoft.com/office/drawing/2014/main" id="{2DFBF44D-7F28-F3B3-D9D9-FDC504BF487B}"/>
              </a:ext>
            </a:extLst>
          </p:cNvPr>
          <p:cNvSpPr txBox="1">
            <a:spLocks/>
          </p:cNvSpPr>
          <p:nvPr/>
        </p:nvSpPr>
        <p:spPr>
          <a:xfrm>
            <a:off x="2879836" y="310896"/>
            <a:ext cx="5013433" cy="576072"/>
          </a:xfrm>
          <a:prstGeom prst="rect">
            <a:avLst/>
          </a:prstGeom>
        </p:spPr>
        <p:txBody>
          <a:bodyPr vert="horz" lIns="0" tIns="0" rIns="0" bIns="0" rtlCol="0" anchor="t" anchorCtr="0">
            <a:noAutofit/>
          </a:bodyPr>
          <a:lstStyle>
            <a:lvl1pPr marL="0" indent="0" algn="l" defTabSz="914354" rtl="0" eaLnBrk="1" latinLnBrk="0" hangingPunct="1">
              <a:lnSpc>
                <a:spcPts val="2200"/>
              </a:lnSpc>
              <a:spcBef>
                <a:spcPts val="1000"/>
              </a:spcBef>
              <a:buFont typeface="Arial" panose="020B0604020202020204" pitchFamily="34" charset="0"/>
              <a:buNone/>
              <a:defRPr sz="2000" kern="1200">
                <a:solidFill>
                  <a:schemeClr val="tx1"/>
                </a:solidFill>
                <a:latin typeface="+mn-lt"/>
                <a:ea typeface="+mn-ea"/>
                <a:cs typeface="+mn-cs"/>
              </a:defRPr>
            </a:lvl1pPr>
            <a:lvl2pPr marL="457178" indent="0" algn="ctr" defTabSz="914354" rtl="0" eaLnBrk="1" latinLnBrk="0" hangingPunct="1">
              <a:lnSpc>
                <a:spcPts val="2600"/>
              </a:lnSpc>
              <a:spcBef>
                <a:spcPts val="500"/>
              </a:spcBef>
              <a:buFont typeface="Courier New" panose="02070309020205020404" pitchFamily="49" charset="0"/>
              <a:buNone/>
              <a:defRPr sz="2000" kern="1200">
                <a:solidFill>
                  <a:schemeClr val="tx1"/>
                </a:solidFill>
                <a:latin typeface="+mn-lt"/>
                <a:ea typeface="+mn-ea"/>
                <a:cs typeface="+mn-cs"/>
              </a:defRPr>
            </a:lvl2pPr>
            <a:lvl3pPr marL="914354" indent="0" algn="ctr" defTabSz="914354" rtl="0" eaLnBrk="1" latinLnBrk="0" hangingPunct="1">
              <a:lnSpc>
                <a:spcPts val="2600"/>
              </a:lnSpc>
              <a:spcBef>
                <a:spcPts val="500"/>
              </a:spcBef>
              <a:buFont typeface="Arial" panose="020B0604020202020204" pitchFamily="34" charset="0"/>
              <a:buNone/>
              <a:defRPr sz="1800" kern="1200">
                <a:solidFill>
                  <a:schemeClr val="tx1"/>
                </a:solidFill>
                <a:latin typeface="+mn-lt"/>
                <a:ea typeface="+mn-ea"/>
                <a:cs typeface="+mn-cs"/>
              </a:defRPr>
            </a:lvl3pPr>
            <a:lvl4pPr marL="1371532" indent="0" algn="ctr" defTabSz="914354" rtl="0" eaLnBrk="1" latinLnBrk="0" hangingPunct="1">
              <a:lnSpc>
                <a:spcPts val="26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354" rtl="0" eaLnBrk="1" latinLnBrk="0" hangingPunct="1">
              <a:lnSpc>
                <a:spcPts val="26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2"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8"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dirty="0">
                <a:solidFill>
                  <a:srgbClr val="FF0000"/>
                </a:solidFill>
              </a:rPr>
              <a:t>This presentation is currently not approved in Nevada and Oregon</a:t>
            </a:r>
          </a:p>
        </p:txBody>
      </p:sp>
    </p:spTree>
    <p:extLst>
      <p:ext uri="{BB962C8B-B14F-4D97-AF65-F5344CB8AC3E}">
        <p14:creationId xmlns:p14="http://schemas.microsoft.com/office/powerpoint/2010/main" val="535605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DADDF3-496D-4198-9E81-E5596238F652}"/>
              </a:ext>
            </a:extLst>
          </p:cNvPr>
          <p:cNvSpPr>
            <a:spLocks noGrp="1"/>
          </p:cNvSpPr>
          <p:nvPr>
            <p:ph type="title"/>
          </p:nvPr>
        </p:nvSpPr>
        <p:spPr>
          <a:xfrm>
            <a:off x="831850" y="1709739"/>
            <a:ext cx="10441891" cy="4757563"/>
          </a:xfrm>
        </p:spPr>
        <p:txBody>
          <a:bodyPr/>
          <a:lstStyle/>
          <a:p>
            <a:r>
              <a:rPr lang="en-US" sz="5400" dirty="0"/>
              <a:t>How it works</a:t>
            </a:r>
            <a:br>
              <a:rPr lang="en-US" sz="5400" dirty="0"/>
            </a:br>
            <a:br>
              <a:rPr lang="en-US" sz="5400" dirty="0"/>
            </a:br>
            <a:r>
              <a:rPr lang="en-US" sz="3600" dirty="0"/>
              <a:t>Pre-paying beneficiary taxes</a:t>
            </a:r>
            <a:br>
              <a:rPr lang="en-US" sz="3600" dirty="0"/>
            </a:br>
            <a:br>
              <a:rPr lang="en-US" sz="3600" dirty="0"/>
            </a:br>
            <a:r>
              <a:rPr lang="en-US" sz="3600" dirty="0"/>
              <a:t>https://advisor.securian.com</a:t>
            </a:r>
          </a:p>
        </p:txBody>
      </p:sp>
    </p:spTree>
    <p:extLst>
      <p:ext uri="{BB962C8B-B14F-4D97-AF65-F5344CB8AC3E}">
        <p14:creationId xmlns:p14="http://schemas.microsoft.com/office/powerpoint/2010/main" val="493750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1440C-5114-43F5-9045-37A0E390DFDA}"/>
              </a:ext>
            </a:extLst>
          </p:cNvPr>
          <p:cNvSpPr>
            <a:spLocks noGrp="1"/>
          </p:cNvSpPr>
          <p:nvPr>
            <p:ph type="title"/>
          </p:nvPr>
        </p:nvSpPr>
        <p:spPr/>
        <p:txBody>
          <a:bodyPr/>
          <a:lstStyle/>
          <a:p>
            <a:r>
              <a:rPr lang="en-US" dirty="0"/>
              <a:t>Go to our illustration system </a:t>
            </a:r>
          </a:p>
        </p:txBody>
      </p:sp>
      <p:grpSp>
        <p:nvGrpSpPr>
          <p:cNvPr id="4" name="Group 3">
            <a:extLst>
              <a:ext uri="{FF2B5EF4-FFF2-40B4-BE49-F238E27FC236}">
                <a16:creationId xmlns:a16="http://schemas.microsoft.com/office/drawing/2014/main" id="{6DAD9361-24A5-4C50-8E07-8CC6AD2DD997}"/>
              </a:ext>
            </a:extLst>
          </p:cNvPr>
          <p:cNvGrpSpPr/>
          <p:nvPr/>
        </p:nvGrpSpPr>
        <p:grpSpPr>
          <a:xfrm>
            <a:off x="914399" y="2362199"/>
            <a:ext cx="10257885" cy="3239947"/>
            <a:chOff x="2022722" y="2337050"/>
            <a:chExt cx="7530462" cy="2378492"/>
          </a:xfrm>
        </p:grpSpPr>
        <p:pic>
          <p:nvPicPr>
            <p:cNvPr id="10" name="Picture 9">
              <a:extLst>
                <a:ext uri="{FF2B5EF4-FFF2-40B4-BE49-F238E27FC236}">
                  <a16:creationId xmlns:a16="http://schemas.microsoft.com/office/drawing/2014/main" id="{6EA2999F-68DD-415A-997E-DAD7C3F13AD8}"/>
                </a:ext>
              </a:extLst>
            </p:cNvPr>
            <p:cNvPicPr>
              <a:picLocks noChangeAspect="1"/>
            </p:cNvPicPr>
            <p:nvPr/>
          </p:nvPicPr>
          <p:blipFill>
            <a:blip r:embed="rId3"/>
            <a:stretch>
              <a:fillRect/>
            </a:stretch>
          </p:blipFill>
          <p:spPr>
            <a:xfrm>
              <a:off x="2022722" y="2337050"/>
              <a:ext cx="7530462" cy="2378492"/>
            </a:xfrm>
            <a:prstGeom prst="rect">
              <a:avLst/>
            </a:prstGeom>
            <a:ln w="3175">
              <a:solidFill>
                <a:schemeClr val="bg1">
                  <a:lumMod val="75000"/>
                </a:schemeClr>
              </a:solidFill>
            </a:ln>
            <a:effectLst>
              <a:outerShdw blurRad="50800" dist="38100" dir="8100000" algn="tr" rotWithShape="0">
                <a:prstClr val="black">
                  <a:alpha val="40000"/>
                </a:prstClr>
              </a:outerShdw>
            </a:effectLst>
          </p:spPr>
        </p:pic>
        <p:sp>
          <p:nvSpPr>
            <p:cNvPr id="11" name="Oval 10">
              <a:extLst>
                <a:ext uri="{FF2B5EF4-FFF2-40B4-BE49-F238E27FC236}">
                  <a16:creationId xmlns:a16="http://schemas.microsoft.com/office/drawing/2014/main" id="{AD57C3D9-9D85-4D48-86A4-ABB6C5157F70}"/>
                </a:ext>
              </a:extLst>
            </p:cNvPr>
            <p:cNvSpPr/>
            <p:nvPr/>
          </p:nvSpPr>
          <p:spPr>
            <a:xfrm>
              <a:off x="2466754" y="3429001"/>
              <a:ext cx="886047" cy="448340"/>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21342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1B9EC1-7BB0-450D-9EDA-99B7F171A994}"/>
              </a:ext>
            </a:extLst>
          </p:cNvPr>
          <p:cNvSpPr txBox="1"/>
          <p:nvPr/>
        </p:nvSpPr>
        <p:spPr>
          <a:xfrm>
            <a:off x="584200" y="6540529"/>
            <a:ext cx="10502900" cy="369332"/>
          </a:xfrm>
          <a:prstGeom prst="rect">
            <a:avLst/>
          </a:prstGeom>
          <a:noFill/>
        </p:spPr>
        <p:txBody>
          <a:bodyPr wrap="square" rtlCol="0">
            <a:spAutoFit/>
          </a:bodyPr>
          <a:lstStyle/>
          <a:p>
            <a:r>
              <a:rPr lang="en-US" sz="1200" dirty="0"/>
              <a:t>This is a hypothetical example for illustrative purposes only. Product features and availability may vary by state</a:t>
            </a:r>
            <a:r>
              <a:rPr lang="en-US" dirty="0"/>
              <a:t>.</a:t>
            </a:r>
            <a:endParaRPr lang="en-US" sz="1200" dirty="0"/>
          </a:p>
        </p:txBody>
      </p:sp>
      <p:grpSp>
        <p:nvGrpSpPr>
          <p:cNvPr id="6" name="Group 5">
            <a:extLst>
              <a:ext uri="{FF2B5EF4-FFF2-40B4-BE49-F238E27FC236}">
                <a16:creationId xmlns:a16="http://schemas.microsoft.com/office/drawing/2014/main" id="{4F0AF348-AEA8-0EE4-7EC1-0BB28E7C0EA3}"/>
              </a:ext>
            </a:extLst>
          </p:cNvPr>
          <p:cNvGrpSpPr/>
          <p:nvPr/>
        </p:nvGrpSpPr>
        <p:grpSpPr>
          <a:xfrm>
            <a:off x="584198" y="1381834"/>
            <a:ext cx="9762960" cy="5187404"/>
            <a:chOff x="584198" y="1381834"/>
            <a:chExt cx="9762960" cy="5187404"/>
          </a:xfrm>
        </p:grpSpPr>
        <p:pic>
          <p:nvPicPr>
            <p:cNvPr id="5" name="Picture 4">
              <a:extLst>
                <a:ext uri="{FF2B5EF4-FFF2-40B4-BE49-F238E27FC236}">
                  <a16:creationId xmlns:a16="http://schemas.microsoft.com/office/drawing/2014/main" id="{95BBA209-B951-4FC4-84C9-D4F2CC75AFF4}"/>
                </a:ext>
              </a:extLst>
            </p:cNvPr>
            <p:cNvPicPr>
              <a:picLocks noChangeAspect="1"/>
            </p:cNvPicPr>
            <p:nvPr/>
          </p:nvPicPr>
          <p:blipFill>
            <a:blip r:embed="rId3"/>
            <a:stretch>
              <a:fillRect/>
            </a:stretch>
          </p:blipFill>
          <p:spPr>
            <a:xfrm>
              <a:off x="584198" y="1381834"/>
              <a:ext cx="9762960" cy="5187404"/>
            </a:xfrm>
            <a:prstGeom prst="rect">
              <a:avLst/>
            </a:prstGeom>
            <a:ln w="3175">
              <a:solidFill>
                <a:schemeClr val="bg1">
                  <a:lumMod val="85000"/>
                </a:schemeClr>
              </a:solidFill>
            </a:ln>
            <a:effectLst>
              <a:outerShdw blurRad="50800" dist="38100" dir="8100000" algn="tr" rotWithShape="0">
                <a:prstClr val="black">
                  <a:alpha val="40000"/>
                </a:prstClr>
              </a:outerShdw>
            </a:effectLst>
          </p:spPr>
        </p:pic>
        <p:pic>
          <p:nvPicPr>
            <p:cNvPr id="4" name="Picture 3">
              <a:extLst>
                <a:ext uri="{FF2B5EF4-FFF2-40B4-BE49-F238E27FC236}">
                  <a16:creationId xmlns:a16="http://schemas.microsoft.com/office/drawing/2014/main" id="{43786B91-8D00-09C5-CF66-C1AA3386B23D}"/>
                </a:ext>
              </a:extLst>
            </p:cNvPr>
            <p:cNvPicPr>
              <a:picLocks noChangeAspect="1"/>
            </p:cNvPicPr>
            <p:nvPr/>
          </p:nvPicPr>
          <p:blipFill rotWithShape="1">
            <a:blip r:embed="rId4"/>
            <a:srcRect b="6101"/>
            <a:stretch/>
          </p:blipFill>
          <p:spPr>
            <a:xfrm>
              <a:off x="584198" y="1394693"/>
              <a:ext cx="9762960" cy="2715491"/>
            </a:xfrm>
            <a:prstGeom prst="rect">
              <a:avLst/>
            </a:prstGeom>
          </p:spPr>
        </p:pic>
      </p:grpSp>
    </p:spTree>
    <p:extLst>
      <p:ext uri="{BB962C8B-B14F-4D97-AF65-F5344CB8AC3E}">
        <p14:creationId xmlns:p14="http://schemas.microsoft.com/office/powerpoint/2010/main" val="3779139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766A40-0E63-48B7-BCB2-C2657CAA444A}"/>
              </a:ext>
            </a:extLst>
          </p:cNvPr>
          <p:cNvSpPr txBox="1"/>
          <p:nvPr/>
        </p:nvSpPr>
        <p:spPr>
          <a:xfrm>
            <a:off x="584200" y="6569105"/>
            <a:ext cx="7905509" cy="276999"/>
          </a:xfrm>
          <a:prstGeom prst="rect">
            <a:avLst/>
          </a:prstGeom>
          <a:noFill/>
        </p:spPr>
        <p:txBody>
          <a:bodyPr wrap="square" rtlCol="0">
            <a:spAutoFit/>
          </a:bodyPr>
          <a:lstStyle/>
          <a:p>
            <a:r>
              <a:rPr lang="en-US" sz="1200" dirty="0"/>
              <a:t>This is a hypothetical example for illustrative purposes only.</a:t>
            </a:r>
          </a:p>
        </p:txBody>
      </p:sp>
      <p:pic>
        <p:nvPicPr>
          <p:cNvPr id="4" name="Picture 3">
            <a:extLst>
              <a:ext uri="{FF2B5EF4-FFF2-40B4-BE49-F238E27FC236}">
                <a16:creationId xmlns:a16="http://schemas.microsoft.com/office/drawing/2014/main" id="{414C5D5F-35FA-9EF9-6398-5D7A3A2ADE8C}"/>
              </a:ext>
            </a:extLst>
          </p:cNvPr>
          <p:cNvPicPr>
            <a:picLocks noChangeAspect="1"/>
          </p:cNvPicPr>
          <p:nvPr/>
        </p:nvPicPr>
        <p:blipFill rotWithShape="1">
          <a:blip r:embed="rId3"/>
          <a:srcRect b="22970"/>
          <a:stretch/>
        </p:blipFill>
        <p:spPr>
          <a:xfrm>
            <a:off x="584200" y="1421015"/>
            <a:ext cx="7908586" cy="4868949"/>
          </a:xfrm>
          <a:prstGeom prst="rect">
            <a:avLst/>
          </a:prstGeom>
          <a:effectLst>
            <a:outerShdw blurRad="50800" dist="38100" dir="8100000" algn="tr" rotWithShape="0">
              <a:prstClr val="black">
                <a:alpha val="40000"/>
              </a:prstClr>
            </a:outerShdw>
          </a:effectLst>
        </p:spPr>
      </p:pic>
      <p:pic>
        <p:nvPicPr>
          <p:cNvPr id="6" name="Picture 5">
            <a:extLst>
              <a:ext uri="{FF2B5EF4-FFF2-40B4-BE49-F238E27FC236}">
                <a16:creationId xmlns:a16="http://schemas.microsoft.com/office/drawing/2014/main" id="{A0D2B53E-CF35-07D4-4C4E-E04E1B657F95}"/>
              </a:ext>
            </a:extLst>
          </p:cNvPr>
          <p:cNvPicPr>
            <a:picLocks noChangeAspect="1"/>
          </p:cNvPicPr>
          <p:nvPr/>
        </p:nvPicPr>
        <p:blipFill rotWithShape="1">
          <a:blip r:embed="rId3"/>
          <a:srcRect t="77833"/>
          <a:stretch/>
        </p:blipFill>
        <p:spPr>
          <a:xfrm>
            <a:off x="4634345" y="5028377"/>
            <a:ext cx="7908586" cy="140115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283820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6ED7BE-CDE0-420B-BD28-F903D768CFE2}"/>
              </a:ext>
            </a:extLst>
          </p:cNvPr>
          <p:cNvSpPr>
            <a:spLocks noGrp="1"/>
          </p:cNvSpPr>
          <p:nvPr>
            <p:ph type="title"/>
          </p:nvPr>
        </p:nvSpPr>
        <p:spPr/>
        <p:txBody>
          <a:bodyPr/>
          <a:lstStyle/>
          <a:p>
            <a:r>
              <a:rPr lang="en-US" dirty="0"/>
              <a:t>The output</a:t>
            </a:r>
          </a:p>
        </p:txBody>
      </p:sp>
      <p:grpSp>
        <p:nvGrpSpPr>
          <p:cNvPr id="11" name="Group 10">
            <a:extLst>
              <a:ext uri="{FF2B5EF4-FFF2-40B4-BE49-F238E27FC236}">
                <a16:creationId xmlns:a16="http://schemas.microsoft.com/office/drawing/2014/main" id="{E1BDF543-B729-4DF5-B0AD-EB789416BAD2}"/>
              </a:ext>
            </a:extLst>
          </p:cNvPr>
          <p:cNvGrpSpPr/>
          <p:nvPr/>
        </p:nvGrpSpPr>
        <p:grpSpPr>
          <a:xfrm>
            <a:off x="6007100" y="939800"/>
            <a:ext cx="3886200" cy="4978400"/>
            <a:chOff x="6007100" y="939800"/>
            <a:chExt cx="3886200" cy="4978400"/>
          </a:xfrm>
        </p:grpSpPr>
        <p:sp>
          <p:nvSpPr>
            <p:cNvPr id="6" name="Rectangle 5">
              <a:extLst>
                <a:ext uri="{FF2B5EF4-FFF2-40B4-BE49-F238E27FC236}">
                  <a16:creationId xmlns:a16="http://schemas.microsoft.com/office/drawing/2014/main" id="{AB71500E-BE50-4419-AC68-3EB8DAC2E727}"/>
                </a:ext>
              </a:extLst>
            </p:cNvPr>
            <p:cNvSpPr/>
            <p:nvPr/>
          </p:nvSpPr>
          <p:spPr>
            <a:xfrm>
              <a:off x="6007100" y="939800"/>
              <a:ext cx="3721100" cy="4864100"/>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ACBAF12-7BD0-40BE-9D11-A82907710C30}"/>
                </a:ext>
              </a:extLst>
            </p:cNvPr>
            <p:cNvSpPr/>
            <p:nvPr/>
          </p:nvSpPr>
          <p:spPr>
            <a:xfrm>
              <a:off x="6019800" y="990600"/>
              <a:ext cx="3721100" cy="4864100"/>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2C6E426-B2AD-4BC7-8676-F591E46F1DB4}"/>
                </a:ext>
              </a:extLst>
            </p:cNvPr>
            <p:cNvSpPr/>
            <p:nvPr/>
          </p:nvSpPr>
          <p:spPr>
            <a:xfrm>
              <a:off x="6096000" y="1016000"/>
              <a:ext cx="3721100" cy="4864100"/>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9DB0EB9-229C-479A-A38C-2F0C099EF278}"/>
                </a:ext>
              </a:extLst>
            </p:cNvPr>
            <p:cNvSpPr/>
            <p:nvPr/>
          </p:nvSpPr>
          <p:spPr>
            <a:xfrm>
              <a:off x="6172200" y="1054100"/>
              <a:ext cx="3721100" cy="4864100"/>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a16="http://schemas.microsoft.com/office/drawing/2014/main" id="{6097AF49-B19F-775F-9F49-F8EC76962939}"/>
              </a:ext>
            </a:extLst>
          </p:cNvPr>
          <p:cNvPicPr>
            <a:picLocks noChangeAspect="1"/>
          </p:cNvPicPr>
          <p:nvPr/>
        </p:nvPicPr>
        <p:blipFill>
          <a:blip r:embed="rId3"/>
          <a:stretch>
            <a:fillRect/>
          </a:stretch>
        </p:blipFill>
        <p:spPr>
          <a:xfrm>
            <a:off x="6242452" y="1160882"/>
            <a:ext cx="3727048" cy="4784785"/>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531717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E20E82-3E05-D9B5-84A3-0744391A8CCB}"/>
              </a:ext>
            </a:extLst>
          </p:cNvPr>
          <p:cNvPicPr>
            <a:picLocks noChangeAspect="1"/>
          </p:cNvPicPr>
          <p:nvPr/>
        </p:nvPicPr>
        <p:blipFill>
          <a:blip r:embed="rId3"/>
          <a:stretch>
            <a:fillRect/>
          </a:stretch>
        </p:blipFill>
        <p:spPr>
          <a:xfrm>
            <a:off x="2133597" y="49921"/>
            <a:ext cx="8795435" cy="6758158"/>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580200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2DECE7-B3BC-898E-75A7-0E9A81F520B6}"/>
              </a:ext>
            </a:extLst>
          </p:cNvPr>
          <p:cNvPicPr>
            <a:picLocks noChangeAspect="1"/>
          </p:cNvPicPr>
          <p:nvPr/>
        </p:nvPicPr>
        <p:blipFill>
          <a:blip r:embed="rId3"/>
          <a:stretch>
            <a:fillRect/>
          </a:stretch>
        </p:blipFill>
        <p:spPr>
          <a:xfrm>
            <a:off x="2133598" y="49920"/>
            <a:ext cx="8699501" cy="6684445"/>
          </a:xfrm>
          <a:prstGeom prst="rect">
            <a:avLst/>
          </a:prstGeom>
          <a:effectLst>
            <a:outerShdw blurRad="50800" dist="38100" dir="8100000" algn="tr" rotWithShape="0">
              <a:prstClr val="black">
                <a:alpha val="40000"/>
              </a:prstClr>
            </a:outerShdw>
          </a:effectLst>
        </p:spPr>
      </p:pic>
      <p:pic>
        <p:nvPicPr>
          <p:cNvPr id="11" name="Picture 10">
            <a:extLst>
              <a:ext uri="{FF2B5EF4-FFF2-40B4-BE49-F238E27FC236}">
                <a16:creationId xmlns:a16="http://schemas.microsoft.com/office/drawing/2014/main" id="{D03EFE3F-F5CD-8EDD-4075-00ED4F569A26}"/>
              </a:ext>
            </a:extLst>
          </p:cNvPr>
          <p:cNvPicPr>
            <a:picLocks noChangeAspect="1"/>
          </p:cNvPicPr>
          <p:nvPr/>
        </p:nvPicPr>
        <p:blipFill>
          <a:blip r:embed="rId4"/>
          <a:stretch>
            <a:fillRect/>
          </a:stretch>
        </p:blipFill>
        <p:spPr>
          <a:xfrm>
            <a:off x="956962" y="2995383"/>
            <a:ext cx="11052771" cy="904503"/>
          </a:xfrm>
          <a:prstGeom prst="rect">
            <a:avLst/>
          </a:prstGeom>
          <a:effectLst>
            <a:outerShdw blurRad="50800" dist="38100" dir="8100000" algn="tr" rotWithShape="0">
              <a:prstClr val="black">
                <a:alpha val="40000"/>
              </a:prstClr>
            </a:outerShdw>
          </a:effectLst>
        </p:spPr>
      </p:pic>
      <p:sp>
        <p:nvSpPr>
          <p:cNvPr id="8" name="Oval 7">
            <a:extLst>
              <a:ext uri="{FF2B5EF4-FFF2-40B4-BE49-F238E27FC236}">
                <a16:creationId xmlns:a16="http://schemas.microsoft.com/office/drawing/2014/main" id="{CBBD0779-A0BC-4636-8D90-6FED60EDF47A}"/>
              </a:ext>
            </a:extLst>
          </p:cNvPr>
          <p:cNvSpPr/>
          <p:nvPr/>
        </p:nvSpPr>
        <p:spPr>
          <a:xfrm>
            <a:off x="5192345" y="3520846"/>
            <a:ext cx="1291002" cy="428378"/>
          </a:xfrm>
          <a:prstGeom prst="ellipse">
            <a:avLst/>
          </a:prstGeom>
          <a:noFill/>
          <a:ln w="19050">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648EF3C4-4F69-4A5D-9914-2757085C31E2}"/>
              </a:ext>
            </a:extLst>
          </p:cNvPr>
          <p:cNvSpPr/>
          <p:nvPr/>
        </p:nvSpPr>
        <p:spPr>
          <a:xfrm>
            <a:off x="9758560" y="3520846"/>
            <a:ext cx="1291002" cy="428378"/>
          </a:xfrm>
          <a:prstGeom prst="ellipse">
            <a:avLst/>
          </a:prstGeom>
          <a:noFill/>
          <a:ln w="19050">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41DA2813-89AC-48B9-B105-69A3FC334200}"/>
              </a:ext>
            </a:extLst>
          </p:cNvPr>
          <p:cNvCxnSpPr>
            <a:cxnSpLocks/>
            <a:endCxn id="8" idx="4"/>
          </p:cNvCxnSpPr>
          <p:nvPr/>
        </p:nvCxnSpPr>
        <p:spPr>
          <a:xfrm flipH="1" flipV="1">
            <a:off x="5837846" y="3949224"/>
            <a:ext cx="258154" cy="1367901"/>
          </a:xfrm>
          <a:prstGeom prst="line">
            <a:avLst/>
          </a:prstGeom>
          <a:ln w="19050">
            <a:solidFill>
              <a:srgbClr val="FF0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C4868AB-8722-48E4-BDD1-961462FB3FD5}"/>
              </a:ext>
            </a:extLst>
          </p:cNvPr>
          <p:cNvCxnSpPr>
            <a:cxnSpLocks/>
            <a:endCxn id="9" idx="3"/>
          </p:cNvCxnSpPr>
          <p:nvPr/>
        </p:nvCxnSpPr>
        <p:spPr>
          <a:xfrm flipV="1">
            <a:off x="9684689" y="3886489"/>
            <a:ext cx="262934" cy="1385226"/>
          </a:xfrm>
          <a:prstGeom prst="line">
            <a:avLst/>
          </a:prstGeom>
          <a:ln w="19050">
            <a:solidFill>
              <a:srgbClr val="FF0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656A83C-27D4-4314-82C9-B9212E6AE3A5}"/>
              </a:ext>
            </a:extLst>
          </p:cNvPr>
          <p:cNvSpPr txBox="1"/>
          <p:nvPr/>
        </p:nvSpPr>
        <p:spPr>
          <a:xfrm>
            <a:off x="584200" y="6492542"/>
            <a:ext cx="7905509" cy="276999"/>
          </a:xfrm>
          <a:prstGeom prst="rect">
            <a:avLst/>
          </a:prstGeom>
          <a:noFill/>
        </p:spPr>
        <p:txBody>
          <a:bodyPr wrap="square" rtlCol="0">
            <a:spAutoFit/>
          </a:bodyPr>
          <a:lstStyle/>
          <a:p>
            <a:r>
              <a:rPr lang="en-US" sz="1200" dirty="0"/>
              <a:t>This is a hypothetical example for illustrative purposes only.</a:t>
            </a:r>
          </a:p>
        </p:txBody>
      </p:sp>
    </p:spTree>
    <p:extLst>
      <p:ext uri="{BB962C8B-B14F-4D97-AF65-F5344CB8AC3E}">
        <p14:creationId xmlns:p14="http://schemas.microsoft.com/office/powerpoint/2010/main" val="896982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E961F-066D-4682-934C-FAE0C7D1A5E2}"/>
              </a:ext>
            </a:extLst>
          </p:cNvPr>
          <p:cNvSpPr>
            <a:spLocks noGrp="1"/>
          </p:cNvSpPr>
          <p:nvPr>
            <p:ph type="title"/>
          </p:nvPr>
        </p:nvSpPr>
        <p:spPr/>
        <p:txBody>
          <a:bodyPr/>
          <a:lstStyle/>
          <a:p>
            <a:r>
              <a:rPr lang="en-US" dirty="0"/>
              <a:t>We’re here to help</a:t>
            </a:r>
          </a:p>
        </p:txBody>
      </p:sp>
      <p:pic>
        <p:nvPicPr>
          <p:cNvPr id="4" name="Picture 3">
            <a:extLst>
              <a:ext uri="{FF2B5EF4-FFF2-40B4-BE49-F238E27FC236}">
                <a16:creationId xmlns:a16="http://schemas.microsoft.com/office/drawing/2014/main" id="{C02C6DD1-E144-45F5-B178-A4378A7FD8AE}"/>
              </a:ext>
            </a:extLst>
          </p:cNvPr>
          <p:cNvPicPr>
            <a:picLocks noChangeAspect="1"/>
          </p:cNvPicPr>
          <p:nvPr/>
        </p:nvPicPr>
        <p:blipFill rotWithShape="1">
          <a:blip r:embed="rId3"/>
          <a:srcRect l="17387" t="74652" r="48318"/>
          <a:stretch/>
        </p:blipFill>
        <p:spPr>
          <a:xfrm>
            <a:off x="2559776" y="2362200"/>
            <a:ext cx="7072448" cy="2808514"/>
          </a:xfrm>
          <a:prstGeom prst="rect">
            <a:avLst/>
          </a:prstGeom>
          <a:ln w="3175">
            <a:solidFill>
              <a:schemeClr val="bg1">
                <a:lumMod val="8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810055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C8D2B2A-A182-44E7-83D0-5FCB4DD9206A}"/>
              </a:ext>
            </a:extLst>
          </p:cNvPr>
          <p:cNvGrpSpPr/>
          <p:nvPr/>
        </p:nvGrpSpPr>
        <p:grpSpPr>
          <a:xfrm>
            <a:off x="3391301" y="807271"/>
            <a:ext cx="5467151" cy="5243458"/>
            <a:chOff x="1867300" y="807271"/>
            <a:chExt cx="5467151" cy="5243458"/>
          </a:xfrm>
        </p:grpSpPr>
        <p:pic>
          <p:nvPicPr>
            <p:cNvPr id="4" name="Picture 3">
              <a:extLst>
                <a:ext uri="{FF2B5EF4-FFF2-40B4-BE49-F238E27FC236}">
                  <a16:creationId xmlns:a16="http://schemas.microsoft.com/office/drawing/2014/main" id="{5885821B-83B6-4370-809C-5E6EC630356B}"/>
                </a:ext>
              </a:extLst>
            </p:cNvPr>
            <p:cNvPicPr>
              <a:picLocks noChangeAspect="1"/>
            </p:cNvPicPr>
            <p:nvPr/>
          </p:nvPicPr>
          <p:blipFill rotWithShape="1">
            <a:blip r:embed="rId3"/>
            <a:srcRect l="1045"/>
            <a:stretch/>
          </p:blipFill>
          <p:spPr>
            <a:xfrm>
              <a:off x="1867300" y="807271"/>
              <a:ext cx="5467151" cy="5243458"/>
            </a:xfrm>
            <a:prstGeom prst="rect">
              <a:avLst/>
            </a:prstGeom>
            <a:ln w="3175">
              <a:solidFill>
                <a:schemeClr val="bg1">
                  <a:lumMod val="85000"/>
                </a:schemeClr>
              </a:solidFill>
            </a:ln>
            <a:effectLst>
              <a:outerShdw blurRad="50800" dist="38100" dir="8100000" algn="tr" rotWithShape="0">
                <a:prstClr val="black">
                  <a:alpha val="40000"/>
                </a:prstClr>
              </a:outerShdw>
            </a:effectLst>
          </p:spPr>
        </p:pic>
        <p:sp>
          <p:nvSpPr>
            <p:cNvPr id="7" name="Rectangle 6">
              <a:extLst>
                <a:ext uri="{FF2B5EF4-FFF2-40B4-BE49-F238E27FC236}">
                  <a16:creationId xmlns:a16="http://schemas.microsoft.com/office/drawing/2014/main" id="{D19F7143-F0C5-4AA2-850F-DC9334CA0CE5}"/>
                </a:ext>
              </a:extLst>
            </p:cNvPr>
            <p:cNvSpPr/>
            <p:nvPr/>
          </p:nvSpPr>
          <p:spPr>
            <a:xfrm>
              <a:off x="1998206" y="1606034"/>
              <a:ext cx="716863" cy="246221"/>
            </a:xfrm>
            <a:prstGeom prst="rect">
              <a:avLst/>
            </a:prstGeom>
            <a:solidFill>
              <a:schemeClr val="bg1"/>
            </a:solidFill>
          </p:spPr>
          <p:txBody>
            <a:bodyPr wrap="none">
              <a:spAutoFit/>
            </a:bodyPr>
            <a:lstStyle/>
            <a:p>
              <a:r>
                <a:rPr lang="en-US" sz="1000" dirty="0">
                  <a:solidFill>
                    <a:schemeClr val="tx2">
                      <a:lumMod val="85000"/>
                      <a:lumOff val="15000"/>
                    </a:schemeClr>
                  </a:solidFill>
                  <a:latin typeface="HurmeGeometricSans3 Regular" panose="020B0500020000000000" pitchFamily="34" charset="0"/>
                </a:rPr>
                <a:t>17536088</a:t>
              </a:r>
            </a:p>
          </p:txBody>
        </p:sp>
        <p:sp>
          <p:nvSpPr>
            <p:cNvPr id="8" name="Rectangle 7">
              <a:extLst>
                <a:ext uri="{FF2B5EF4-FFF2-40B4-BE49-F238E27FC236}">
                  <a16:creationId xmlns:a16="http://schemas.microsoft.com/office/drawing/2014/main" id="{8A1B90A3-FCA3-48E1-91CC-CEF7F591500C}"/>
                </a:ext>
              </a:extLst>
            </p:cNvPr>
            <p:cNvSpPr/>
            <p:nvPr/>
          </p:nvSpPr>
          <p:spPr>
            <a:xfrm>
              <a:off x="2633263" y="2297150"/>
              <a:ext cx="648652" cy="246221"/>
            </a:xfrm>
            <a:prstGeom prst="rect">
              <a:avLst/>
            </a:prstGeom>
            <a:solidFill>
              <a:schemeClr val="bg1"/>
            </a:solidFill>
          </p:spPr>
          <p:txBody>
            <a:bodyPr wrap="square" lIns="45720" rIns="45720">
              <a:spAutoFit/>
            </a:bodyPr>
            <a:lstStyle/>
            <a:p>
              <a:r>
                <a:rPr lang="en-US" sz="1000" dirty="0">
                  <a:solidFill>
                    <a:schemeClr val="tx2">
                      <a:lumMod val="85000"/>
                      <a:lumOff val="15000"/>
                    </a:schemeClr>
                  </a:solidFill>
                  <a:latin typeface="HurmeGeometricSans3 Regular" panose="020B0500020000000000" pitchFamily="34" charset="0"/>
                </a:rPr>
                <a:t>20894803</a:t>
              </a:r>
              <a:endParaRPr lang="en-US" sz="1000" dirty="0">
                <a:solidFill>
                  <a:schemeClr val="tx2">
                    <a:lumMod val="85000"/>
                    <a:lumOff val="15000"/>
                  </a:schemeClr>
                </a:solidFill>
              </a:endParaRPr>
            </a:p>
          </p:txBody>
        </p:sp>
      </p:grpSp>
    </p:spTree>
    <p:extLst>
      <p:ext uri="{BB962C8B-B14F-4D97-AF65-F5344CB8AC3E}">
        <p14:creationId xmlns:p14="http://schemas.microsoft.com/office/powerpoint/2010/main" val="236029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a:t>
            </a:r>
          </a:p>
        </p:txBody>
      </p:sp>
      <p:sp>
        <p:nvSpPr>
          <p:cNvPr id="7" name="Content Placeholder 6"/>
          <p:cNvSpPr>
            <a:spLocks noGrp="1"/>
          </p:cNvSpPr>
          <p:nvPr>
            <p:ph idx="1"/>
          </p:nvPr>
        </p:nvSpPr>
        <p:spPr/>
        <p:txBody>
          <a:bodyPr/>
          <a:lstStyle/>
          <a:p>
            <a:pPr marL="0" indent="0">
              <a:buNone/>
            </a:pPr>
            <a:r>
              <a:rPr lang="en-US" b="1" kern="0" dirty="0"/>
              <a:t>Securian Financial and Broker-Dealer</a:t>
            </a:r>
          </a:p>
          <a:p>
            <a:pPr marL="0" indent="0">
              <a:buNone/>
            </a:pPr>
            <a:r>
              <a:rPr lang="en-US" kern="0" dirty="0"/>
              <a:t>1-877-696-6654</a:t>
            </a:r>
          </a:p>
          <a:p>
            <a:endParaRPr lang="en-US" kern="0" dirty="0"/>
          </a:p>
          <a:p>
            <a:pPr marL="0" indent="0">
              <a:buNone/>
            </a:pPr>
            <a:r>
              <a:rPr lang="en-US" b="1" kern="0" dirty="0"/>
              <a:t>Independent Brokerage</a:t>
            </a:r>
          </a:p>
          <a:p>
            <a:pPr marL="0" indent="0">
              <a:buNone/>
            </a:pPr>
            <a:r>
              <a:rPr lang="en-US" kern="0" dirty="0"/>
              <a:t>1-888-413-7860, option 1</a:t>
            </a:r>
          </a:p>
          <a:p>
            <a:endParaRPr lang="en-US" kern="0" dirty="0"/>
          </a:p>
          <a:p>
            <a:endParaRPr lang="en-US" dirty="0"/>
          </a:p>
        </p:txBody>
      </p:sp>
      <p:sp>
        <p:nvSpPr>
          <p:cNvPr id="2" name="Slide Number Placeholder 1"/>
          <p:cNvSpPr>
            <a:spLocks noGrp="1"/>
          </p:cNvSpPr>
          <p:nvPr>
            <p:ph type="sldNum" sz="quarter" idx="4294967295"/>
          </p:nvPr>
        </p:nvSpPr>
        <p:spPr/>
        <p:txBody>
          <a:bodyPr/>
          <a:lstStyle/>
          <a:p>
            <a:endParaRPr lang="en-US" sz="900" dirty="0"/>
          </a:p>
        </p:txBody>
      </p:sp>
      <p:sp>
        <p:nvSpPr>
          <p:cNvPr id="5" name="Content Placeholder 1"/>
          <p:cNvSpPr txBox="1">
            <a:spLocks/>
          </p:cNvSpPr>
          <p:nvPr/>
        </p:nvSpPr>
        <p:spPr>
          <a:xfrm>
            <a:off x="2015074" y="1888068"/>
            <a:ext cx="8229600" cy="3962400"/>
          </a:xfrm>
          <a:prstGeom prst="rect">
            <a:avLst/>
          </a:prstGeom>
        </p:spPr>
        <p:txBody>
          <a:bodyPr vert="horz" lIns="0" tIns="0" rIns="0" bIns="0" rtlCol="0">
            <a:noAutofit/>
          </a:bodyPr>
          <a:lstStyle>
            <a:lvl1pPr marL="0" indent="0" algn="l" rtl="0" eaLnBrk="1" fontAlgn="base" hangingPunct="1">
              <a:spcBef>
                <a:spcPct val="20000"/>
              </a:spcBef>
              <a:spcAft>
                <a:spcPct val="0"/>
              </a:spcAft>
              <a:buFont typeface="Times" pitchFamily="96" charset="0"/>
              <a:buNone/>
              <a:defRPr sz="2400" baseline="0">
                <a:solidFill>
                  <a:schemeClr val="tx1"/>
                </a:solidFill>
                <a:latin typeface="+mn-lt"/>
                <a:ea typeface="ＭＳ Ｐゴシック" charset="-128"/>
                <a:cs typeface="ＭＳ Ｐゴシック" charset="-128"/>
              </a:defRPr>
            </a:lvl1pPr>
            <a:lvl2pPr marL="627063" indent="-287338" algn="l" rtl="0" eaLnBrk="1" fontAlgn="base" hangingPunct="1">
              <a:spcBef>
                <a:spcPct val="20000"/>
              </a:spcBef>
              <a:spcAft>
                <a:spcPct val="0"/>
              </a:spcAft>
              <a:buChar char="–"/>
              <a:defRPr sz="2200">
                <a:solidFill>
                  <a:schemeClr val="tx1"/>
                </a:solidFill>
                <a:latin typeface="+mn-lt"/>
                <a:ea typeface="ＭＳ Ｐゴシック" pitchFamily="-110" charset="-128"/>
              </a:defRPr>
            </a:lvl2pPr>
            <a:lvl3pPr marL="909638" indent="-249238" algn="l" rtl="0" eaLnBrk="1" fontAlgn="base" hangingPunct="1">
              <a:spcBef>
                <a:spcPct val="20000"/>
              </a:spcBef>
              <a:spcAft>
                <a:spcPct val="0"/>
              </a:spcAft>
              <a:buFont typeface="Times" pitchFamily="96" charset="0"/>
              <a:buChar char="•"/>
              <a:defRPr sz="2000">
                <a:solidFill>
                  <a:schemeClr val="tx1"/>
                </a:solidFill>
                <a:latin typeface="+mn-lt"/>
                <a:ea typeface="ＭＳ Ｐゴシック" pitchFamily="-110" charset="-128"/>
              </a:defRPr>
            </a:lvl3pPr>
            <a:lvl4pPr marL="1714500" indent="-342900" algn="l" rtl="0" eaLnBrk="1" fontAlgn="base" hangingPunct="1">
              <a:spcBef>
                <a:spcPct val="20000"/>
              </a:spcBef>
              <a:spcAft>
                <a:spcPct val="0"/>
              </a:spcAft>
              <a:buChar char="–"/>
              <a:defRPr>
                <a:solidFill>
                  <a:schemeClr val="tx1"/>
                </a:solidFill>
                <a:latin typeface="+mn-lt"/>
                <a:ea typeface="ＭＳ Ｐゴシック" pitchFamily="-110" charset="-128"/>
              </a:defRPr>
            </a:lvl4pPr>
            <a:lvl5pPr marL="2171700" indent="-342900" algn="l" rtl="0" eaLnBrk="1" fontAlgn="base" hangingPunct="1">
              <a:spcBef>
                <a:spcPct val="20000"/>
              </a:spcBef>
              <a:spcAft>
                <a:spcPct val="0"/>
              </a:spcAft>
              <a:defRPr sz="1600">
                <a:solidFill>
                  <a:schemeClr val="tx1"/>
                </a:solidFill>
                <a:latin typeface="+mn-lt"/>
                <a:ea typeface="ＭＳ Ｐゴシック" pitchFamily="-110" charset="-128"/>
              </a:defRPr>
            </a:lvl5pPr>
            <a:lvl6pPr marL="2628900" indent="-342900" algn="l" rtl="0" eaLnBrk="1" fontAlgn="base" hangingPunct="1">
              <a:spcBef>
                <a:spcPct val="20000"/>
              </a:spcBef>
              <a:spcAft>
                <a:spcPct val="0"/>
              </a:spcAft>
              <a:defRPr>
                <a:solidFill>
                  <a:schemeClr val="tx1"/>
                </a:solidFill>
                <a:latin typeface="+mn-lt"/>
                <a:ea typeface="ＭＳ Ｐゴシック" pitchFamily="-110" charset="-128"/>
              </a:defRPr>
            </a:lvl6pPr>
            <a:lvl7pPr marL="3086100" indent="-342900" algn="l" rtl="0" eaLnBrk="1" fontAlgn="base" hangingPunct="1">
              <a:spcBef>
                <a:spcPct val="20000"/>
              </a:spcBef>
              <a:spcAft>
                <a:spcPct val="0"/>
              </a:spcAft>
              <a:defRPr>
                <a:solidFill>
                  <a:schemeClr val="tx1"/>
                </a:solidFill>
                <a:latin typeface="+mn-lt"/>
                <a:ea typeface="ＭＳ Ｐゴシック" pitchFamily="-110" charset="-128"/>
              </a:defRPr>
            </a:lvl7pPr>
            <a:lvl8pPr marL="3543300" indent="-342900" algn="l" rtl="0" eaLnBrk="1" fontAlgn="base" hangingPunct="1">
              <a:spcBef>
                <a:spcPct val="20000"/>
              </a:spcBef>
              <a:spcAft>
                <a:spcPct val="0"/>
              </a:spcAft>
              <a:defRPr>
                <a:solidFill>
                  <a:schemeClr val="tx1"/>
                </a:solidFill>
                <a:latin typeface="+mn-lt"/>
                <a:ea typeface="ＭＳ Ｐゴシック" pitchFamily="-110" charset="-128"/>
              </a:defRPr>
            </a:lvl8pPr>
            <a:lvl9pPr marL="4000500" indent="-342900" algn="l" rtl="0" eaLnBrk="1" fontAlgn="base" hangingPunct="1">
              <a:spcBef>
                <a:spcPct val="20000"/>
              </a:spcBef>
              <a:spcAft>
                <a:spcPct val="0"/>
              </a:spcAft>
              <a:defRPr>
                <a:solidFill>
                  <a:schemeClr val="tx1"/>
                </a:solidFill>
                <a:latin typeface="+mn-lt"/>
                <a:ea typeface="ＭＳ Ｐゴシック" pitchFamily="-110" charset="-128"/>
              </a:defRPr>
            </a:lvl9pPr>
          </a:lstStyle>
          <a:p>
            <a:endParaRPr lang="en-US" kern="0" dirty="0"/>
          </a:p>
        </p:txBody>
      </p:sp>
    </p:spTree>
    <p:extLst>
      <p:ext uri="{BB962C8B-B14F-4D97-AF65-F5344CB8AC3E}">
        <p14:creationId xmlns:p14="http://schemas.microsoft.com/office/powerpoint/2010/main" val="4138697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LIFT – Life insurance as a financial tool</a:t>
            </a:r>
          </a:p>
        </p:txBody>
      </p:sp>
      <p:sp>
        <p:nvSpPr>
          <p:cNvPr id="4" name="Content Placeholder 3"/>
          <p:cNvSpPr>
            <a:spLocks noGrp="1"/>
          </p:cNvSpPr>
          <p:nvPr>
            <p:ph idx="1"/>
          </p:nvPr>
        </p:nvSpPr>
        <p:spPr/>
        <p:txBody>
          <a:bodyPr/>
          <a:lstStyle/>
          <a:p>
            <a:r>
              <a:rPr lang="en-US" dirty="0"/>
              <a:t>Help your clients protect their families during their working years</a:t>
            </a:r>
          </a:p>
          <a:p>
            <a:r>
              <a:rPr lang="en-US" dirty="0"/>
              <a:t>Become a source of supplemental retirement income </a:t>
            </a:r>
          </a:p>
          <a:p>
            <a:r>
              <a:rPr lang="en-US" dirty="0"/>
              <a:t>Transfer their financial legacy to their family</a:t>
            </a:r>
          </a:p>
        </p:txBody>
      </p:sp>
    </p:spTree>
    <p:extLst>
      <p:ext uri="{BB962C8B-B14F-4D97-AF65-F5344CB8AC3E}">
        <p14:creationId xmlns:p14="http://schemas.microsoft.com/office/powerpoint/2010/main" val="1819930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11136" y="354330"/>
            <a:ext cx="10710440" cy="5773857"/>
          </a:xfrm>
        </p:spPr>
        <p:txBody>
          <a:bodyPr>
            <a:noAutofit/>
          </a:bodyPr>
          <a:lstStyle/>
          <a:p>
            <a:pPr marL="338138">
              <a:lnSpc>
                <a:spcPct val="100000"/>
              </a:lnSpc>
              <a:defRPr/>
            </a:pPr>
            <a:endParaRPr lang="en-US" sz="1050" spc="-4"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endParaRPr>
          </a:p>
          <a:p>
            <a:pPr marL="338138">
              <a:lnSpc>
                <a:spcPct val="100000"/>
              </a:lnSpc>
              <a:defRPr/>
            </a:pPr>
            <a:r>
              <a:rPr lang="en-US" sz="1050" spc="-4"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Please keep in mind that the primary reason to purchase a life insurance product is the death benefit.</a:t>
            </a:r>
          </a:p>
          <a:p>
            <a:pPr marL="338138">
              <a:lnSpc>
                <a:spcPct val="100000"/>
              </a:lnSpc>
              <a:defRPr/>
            </a:pPr>
            <a:r>
              <a:rPr lang="en-US" sz="1050" spc="-4"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Product features and availability may vary by state. Variable products are not available in New York. </a:t>
            </a:r>
          </a:p>
          <a:p>
            <a:pPr marL="338138">
              <a:lnSpc>
                <a:spcPct val="100000"/>
              </a:lnSpc>
              <a:defRPr/>
            </a:pPr>
            <a:r>
              <a:rPr lang="en-US" sz="1050" spc="-4"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Life insurance products contain fees, such as mortality and expense charges (which may increase over time), and may contain restrictions, such as surrender periods. Variable life insurance products contain fees, such as mortality and expense charges, and may contain restrictions, such as surrender periods. There may also be underlying fund charges and expenses, and additional charges for riders that customize a policy to fit individual needs. Charges and expenses may increase over time. The variable investment options are subject to market risk, including loss of principal. </a:t>
            </a:r>
          </a:p>
          <a:p>
            <a:pPr marL="338138">
              <a:lnSpc>
                <a:spcPct val="100000"/>
              </a:lnSpc>
              <a:defRPr/>
            </a:pPr>
            <a:r>
              <a:rPr lang="en-US" sz="1050" spc="-4"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Policy loans and withdrawals may create an adverse tax result in the event of lapse or policy surrender and will reduce both the surrender value and death benefit. Withdrawals may be subject to taxation within the first 15 years of the contract. Clients should consult their tax advisor when considering taking a policy loan or withdrawal. Depending upon actual policy experience, clients may need to increase premium payments to keep the policy in force.</a:t>
            </a:r>
          </a:p>
          <a:p>
            <a:pPr marL="338138">
              <a:lnSpc>
                <a:spcPct val="100000"/>
              </a:lnSpc>
              <a:defRPr/>
            </a:pPr>
            <a:r>
              <a:rPr lang="en-US" sz="1050" spc="-4"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Guarantees are based on the claims paying ability of the issuing company.</a:t>
            </a:r>
          </a:p>
          <a:p>
            <a:pPr marL="338138">
              <a:lnSpc>
                <a:spcPct val="100000"/>
              </a:lnSpc>
              <a:defRPr/>
            </a:pPr>
            <a:r>
              <a:rPr lang="en-US" sz="1050" spc="-4"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Other than contribution limits or tax treatment, several other factors should be considered before purchasing any of these products. These include investment objectives, costs and expenses, liquidity, safety, fluctuation of principal or return, credit rates, rider availability, surrender periods and other product/investment characteristics.</a:t>
            </a:r>
          </a:p>
          <a:p>
            <a:pPr marL="338138">
              <a:lnSpc>
                <a:spcPct val="100000"/>
              </a:lnSpc>
              <a:defRPr/>
            </a:pPr>
            <a:r>
              <a:rPr lang="en-US" sz="1050" spc="-4"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The policy design chosen may impact the tax status of the policy. If too much premium is paid, the policy could become a modified endowment contract (MEC). Distributions from a MEC may be taxable and if the taxpayer is under the age of 59 ½ may also be subject to an additional 10% penalty tax. </a:t>
            </a:r>
          </a:p>
          <a:p>
            <a:pPr marL="338138">
              <a:lnSpc>
                <a:spcPct val="100000"/>
              </a:lnSpc>
              <a:defRPr/>
            </a:pPr>
            <a:r>
              <a:rPr lang="en-US" sz="1050" spc="-4"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This material may contain a general analysis of federal tax issues It is not intended for, nor can it be used by any taxpayer for the purpose of avoiding federal tax penalties. This information is provided to support the promotion or marketing of ideas that may benefit a taxpayer. Taxpayers should seek the advice of their own tax and legal advisors regarding any tax and legal issues applicable to their specific circumstances.</a:t>
            </a:r>
          </a:p>
          <a:p>
            <a:pPr marL="338138">
              <a:lnSpc>
                <a:spcPct val="100000"/>
              </a:lnSpc>
              <a:defRPr/>
            </a:pPr>
            <a:r>
              <a:rPr lang="en-US" sz="1050" spc="-4"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These are general marketing materials and, accordingly, should not be considered investment advice or a recommendation that any particular product or feature is appropriate or suitable for any particular individual. These materials are based on hypothetical scenarios and are not designed for any particular individual or group of individuals (for example, any demographic group by age or occupation). The materials were prepared for financial professionals who are experienced in investment and/or insurance matters. As a result, they should not be reviewed or relied on by any other persons. Securian Financial Group, and its subsidiaries, have a financial interest in the sale of their products. </a:t>
            </a:r>
          </a:p>
          <a:p>
            <a:pPr marL="338138">
              <a:lnSpc>
                <a:spcPct val="100000"/>
              </a:lnSpc>
              <a:defRPr/>
            </a:pPr>
            <a:r>
              <a:rPr lang="en-US" sz="1050" spc="-4"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Insurance products are issued by Minnesota Life Insurance Company in all states except New York. In New York, products are issued by Securian Life Insurance Company, a New York authorized insurer. Minnesota Life is not an authorized New York insurer and does not do insurance business in New York. Both companies are headquartered in St. Paul, MN. Product availability and features may vary by state. Each insurer is solely responsible for the financial obligations under the policies or contracts it issues. Securities offered through Securian Financial Services, Inc., member FINRA/SIPC, 400 Robert Street North, St. Paul, MN 55101-2098, 1-800-820-4205.</a:t>
            </a:r>
          </a:p>
          <a:p>
            <a:pPr marL="338138">
              <a:lnSpc>
                <a:spcPct val="100000"/>
              </a:lnSpc>
              <a:defRPr/>
            </a:pPr>
            <a:endParaRPr lang="en-US" sz="1050" spc="-4"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endParaRPr>
          </a:p>
          <a:p>
            <a:pPr marL="338138">
              <a:lnSpc>
                <a:spcPct val="100000"/>
              </a:lnSpc>
              <a:defRPr/>
            </a:pPr>
            <a:r>
              <a:rPr lang="en-US" sz="1050" spc="-4"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Securian Financial is the marketing name for Securian Financial Group, Inc., and its subsidiaries. Minnesota Life Insurance Company and Securian Life Insurance Company are subsidiaries of Securian Financial Group, Inc.</a:t>
            </a:r>
          </a:p>
          <a:p>
            <a:pPr marL="338138">
              <a:lnSpc>
                <a:spcPct val="100000"/>
              </a:lnSpc>
              <a:defRPr/>
            </a:pPr>
            <a:r>
              <a:rPr lang="en-US" sz="1050" b="1" spc="-4"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For financial professional use only</a:t>
            </a:r>
            <a:r>
              <a:rPr lang="en-US" sz="1050" spc="-4"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 Not for use with the public. This material may not be reproduced in any way where it would be accessible to the general public.</a:t>
            </a:r>
          </a:p>
          <a:p>
            <a:pPr marL="338138">
              <a:lnSpc>
                <a:spcPct val="100000"/>
              </a:lnSpc>
            </a:pPr>
            <a:endParaRPr lang="en-US" sz="1050" spc="-4"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endParaRPr>
          </a:p>
          <a:p>
            <a:pPr marL="338138">
              <a:lnSpc>
                <a:spcPct val="100000"/>
              </a:lnSpc>
            </a:pPr>
            <a:r>
              <a:rPr lang="en-US" sz="1050" spc="-4"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[Policy form numbers:  ICC19-20202, 19-20202 and any state variations]</a:t>
            </a:r>
            <a:endParaRPr lang="en-US" sz="1050" dirty="0"/>
          </a:p>
        </p:txBody>
      </p:sp>
      <p:sp>
        <p:nvSpPr>
          <p:cNvPr id="6" name="Text Placeholder 4">
            <a:extLst>
              <a:ext uri="{FF2B5EF4-FFF2-40B4-BE49-F238E27FC236}">
                <a16:creationId xmlns:a16="http://schemas.microsoft.com/office/drawing/2014/main" id="{AF073B7B-A834-411A-9F47-4C0F2AB67C35}"/>
              </a:ext>
            </a:extLst>
          </p:cNvPr>
          <p:cNvSpPr txBox="1">
            <a:spLocks/>
          </p:cNvSpPr>
          <p:nvPr/>
        </p:nvSpPr>
        <p:spPr>
          <a:xfrm>
            <a:off x="147882" y="5518018"/>
            <a:ext cx="5172075" cy="1447800"/>
          </a:xfrm>
          <a:prstGeom prst="rect">
            <a:avLst/>
          </a:prstGeom>
        </p:spPr>
        <p:txBody>
          <a:bodyPr vert="horz" lIns="0" tIns="0" rIns="0" bIns="260604" rtlCol="0" anchor="b" anchorCtr="0">
            <a:noAutofit/>
          </a:bodyPr>
          <a:lstStyle>
            <a:lvl1pPr marL="685800" marR="0" indent="0" algn="l" defTabSz="457200" rtl="0" eaLnBrk="1" fontAlgn="auto" latinLnBrk="0" hangingPunct="1">
              <a:lnSpc>
                <a:spcPts val="900"/>
              </a:lnSpc>
              <a:spcBef>
                <a:spcPts val="0"/>
              </a:spcBef>
              <a:spcAft>
                <a:spcPts val="215"/>
              </a:spcAft>
              <a:buClrTx/>
              <a:buSzTx/>
              <a:buFontTx/>
              <a:buNone/>
              <a:tabLst/>
              <a:defRPr sz="600" kern="1200">
                <a:solidFill>
                  <a:schemeClr val="tx1"/>
                </a:solidFill>
                <a:latin typeface="+mn-lt"/>
                <a:ea typeface="+mn-ea"/>
                <a:cs typeface="+mn-cs"/>
              </a:defRPr>
            </a:lvl1pPr>
            <a:lvl2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2pPr>
            <a:lvl3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3pPr>
            <a:lvl4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4pPr>
            <a:lvl5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338"/>
              </a:spcAft>
              <a:defRPr/>
            </a:pPr>
            <a:r>
              <a:rPr lang="en-US" sz="900" b="1" spc="11" dirty="0">
                <a:solidFill>
                  <a:srgbClr val="000000"/>
                </a:solidFill>
                <a:latin typeface="Arial" panose="020B0604020202020204" pitchFamily="34" charset="0"/>
                <a:ea typeface="Times New Roman" panose="02020603050405020304" pitchFamily="18" charset="0"/>
                <a:cs typeface="Times-Roman"/>
              </a:rPr>
              <a:t>Securian Financial Group, Inc.</a:t>
            </a:r>
            <a:br>
              <a:rPr lang="en-US" sz="900" b="1" spc="11" dirty="0">
                <a:solidFill>
                  <a:srgbClr val="000000"/>
                </a:solidFill>
                <a:latin typeface="Arial" panose="020B0604020202020204" pitchFamily="34" charset="0"/>
                <a:ea typeface="Times New Roman" panose="02020603050405020304" pitchFamily="18" charset="0"/>
                <a:cs typeface="Times-Roman"/>
              </a:rPr>
            </a:br>
            <a:r>
              <a:rPr lang="en-US" sz="900" b="1" spc="11" dirty="0">
                <a:solidFill>
                  <a:srgbClr val="0C7B3F"/>
                </a:solidFill>
                <a:latin typeface="Arial" panose="020B0604020202020204" pitchFamily="34" charset="0"/>
                <a:ea typeface="Times New Roman" panose="02020603050405020304" pitchFamily="18" charset="0"/>
                <a:cs typeface="Times-Roman"/>
              </a:rPr>
              <a:t>securian.com</a:t>
            </a:r>
            <a:endParaRPr lang="en-US" sz="900" dirty="0">
              <a:solidFill>
                <a:srgbClr val="000000"/>
              </a:solidFill>
              <a:latin typeface="Times-Roman"/>
              <a:ea typeface="Times New Roman" panose="02020603050405020304" pitchFamily="18" charset="0"/>
              <a:cs typeface="Times-Roman"/>
            </a:endParaRPr>
          </a:p>
          <a:p>
            <a:pPr>
              <a:defRPr/>
            </a:pPr>
            <a:r>
              <a:rPr lang="en-US" sz="900" spc="4" dirty="0">
                <a:solidFill>
                  <a:srgbClr val="323232"/>
                </a:solidFill>
                <a:ea typeface="Times New Roman" panose="02020603050405020304" pitchFamily="18" charset="0"/>
                <a:cs typeface="HurmeGeometricSans3-Regular" panose="020B0500020000000000" pitchFamily="34" charset="0"/>
              </a:rPr>
              <a:t>400 Robert Street North, St. Paul, MN 55101-2098</a:t>
            </a:r>
            <a:br>
              <a:rPr lang="en-US" sz="900" spc="4" dirty="0">
                <a:solidFill>
                  <a:srgbClr val="323232"/>
                </a:solidFill>
                <a:ea typeface="Times New Roman" panose="02020603050405020304" pitchFamily="18" charset="0"/>
                <a:cs typeface="HurmeGeometricSans3-Regular" panose="020B0500020000000000" pitchFamily="34" charset="0"/>
              </a:rPr>
            </a:br>
            <a:r>
              <a:rPr lang="en-US" sz="900" spc="4" dirty="0">
                <a:solidFill>
                  <a:srgbClr val="323232"/>
                </a:solidFill>
                <a:ea typeface="Times New Roman" panose="02020603050405020304" pitchFamily="18" charset="0"/>
                <a:cs typeface="HurmeGeometricSans3-Regular" panose="020B0500020000000000" pitchFamily="34" charset="0"/>
              </a:rPr>
              <a:t>©2022 Securian Financial Group, Inc. All rights reserved.</a:t>
            </a:r>
            <a:endParaRPr lang="en-US" sz="900" spc="-8" dirty="0">
              <a:solidFill>
                <a:srgbClr val="323232"/>
              </a:solidFill>
              <a:ea typeface="Times New Roman" panose="02020603050405020304" pitchFamily="18" charset="0"/>
              <a:cs typeface="HurmeGeometricSans3-Regular" panose="020B0500020000000000" pitchFamily="34" charset="0"/>
            </a:endParaRPr>
          </a:p>
          <a:p>
            <a:pPr>
              <a:defRPr/>
            </a:pPr>
            <a:r>
              <a:rPr lang="en-US" sz="900" spc="4" dirty="0">
                <a:solidFill>
                  <a:srgbClr val="323232"/>
                </a:solidFill>
                <a:ea typeface="Times New Roman" panose="02020603050405020304" pitchFamily="18" charset="0"/>
                <a:cs typeface="HurmeGeometricSans3-Regular" panose="020B0500020000000000" pitchFamily="34" charset="0"/>
              </a:rPr>
              <a:t>Rev 9-2022   DOFU 9-2022</a:t>
            </a:r>
            <a:br>
              <a:rPr lang="en-US" sz="900" spc="4" dirty="0">
                <a:solidFill>
                  <a:srgbClr val="323232"/>
                </a:solidFill>
                <a:ea typeface="Times New Roman" panose="02020603050405020304" pitchFamily="18" charset="0"/>
                <a:cs typeface="HurmeGeometricSans3-Regular" panose="020B0500020000000000" pitchFamily="34" charset="0"/>
              </a:rPr>
            </a:br>
            <a:r>
              <a:rPr lang="en-US" sz="900" spc="4" dirty="0">
                <a:solidFill>
                  <a:srgbClr val="323232"/>
                </a:solidFill>
                <a:ea typeface="Times New Roman" panose="02020603050405020304" pitchFamily="18" charset="0"/>
                <a:cs typeface="HurmeGeometricSans3-Regular" panose="020B0500020000000000" pitchFamily="34" charset="0"/>
              </a:rPr>
              <a:t>2397217  </a:t>
            </a:r>
            <a:endParaRPr lang="en-US" sz="900" spc="-8" dirty="0">
              <a:solidFill>
                <a:srgbClr val="323232"/>
              </a:solidFill>
              <a:ea typeface="Times New Roman" panose="02020603050405020304" pitchFamily="18" charset="0"/>
              <a:cs typeface="HurmeGeometricSans3-Regular" panose="020B0500020000000000" pitchFamily="34" charset="0"/>
            </a:endParaRPr>
          </a:p>
        </p:txBody>
      </p:sp>
    </p:spTree>
    <p:extLst>
      <p:ext uri="{BB962C8B-B14F-4D97-AF65-F5344CB8AC3E}">
        <p14:creationId xmlns:p14="http://schemas.microsoft.com/office/powerpoint/2010/main" val="3943373979"/>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D43C3-C3CC-4BE7-B415-5E85D8ED44E4}"/>
              </a:ext>
            </a:extLst>
          </p:cNvPr>
          <p:cNvSpPr>
            <a:spLocks noGrp="1"/>
          </p:cNvSpPr>
          <p:nvPr>
            <p:ph type="title"/>
          </p:nvPr>
        </p:nvSpPr>
        <p:spPr>
          <a:xfrm>
            <a:off x="914400" y="1402080"/>
            <a:ext cx="10363200" cy="960120"/>
          </a:xfrm>
        </p:spPr>
        <p:txBody>
          <a:bodyPr/>
          <a:lstStyle/>
          <a:p>
            <a:r>
              <a:rPr lang="en-US" dirty="0"/>
              <a:t>Decisions for retirement dollars</a:t>
            </a:r>
          </a:p>
        </p:txBody>
      </p:sp>
      <p:sp>
        <p:nvSpPr>
          <p:cNvPr id="4" name="Rectangle 3">
            <a:extLst>
              <a:ext uri="{FF2B5EF4-FFF2-40B4-BE49-F238E27FC236}">
                <a16:creationId xmlns:a16="http://schemas.microsoft.com/office/drawing/2014/main" id="{96BA869C-83CD-46F1-95CC-B71900AC9E60}"/>
              </a:ext>
            </a:extLst>
          </p:cNvPr>
          <p:cNvSpPr/>
          <p:nvPr/>
        </p:nvSpPr>
        <p:spPr>
          <a:xfrm>
            <a:off x="685801" y="1980048"/>
            <a:ext cx="3381011" cy="1487053"/>
          </a:xfrm>
          <a:prstGeom prst="rect">
            <a:avLst/>
          </a:prstGeom>
          <a:solidFill>
            <a:srgbClr val="CED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6" name="Rectangle 5">
            <a:extLst>
              <a:ext uri="{FF2B5EF4-FFF2-40B4-BE49-F238E27FC236}">
                <a16:creationId xmlns:a16="http://schemas.microsoft.com/office/drawing/2014/main" id="{E8B68A1D-4001-4F13-A8E1-7B75A1DC97A4}"/>
              </a:ext>
            </a:extLst>
          </p:cNvPr>
          <p:cNvSpPr/>
          <p:nvPr/>
        </p:nvSpPr>
        <p:spPr>
          <a:xfrm>
            <a:off x="4295409" y="1941948"/>
            <a:ext cx="3381011" cy="14870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Rectangle 9">
            <a:extLst>
              <a:ext uri="{FF2B5EF4-FFF2-40B4-BE49-F238E27FC236}">
                <a16:creationId xmlns:a16="http://schemas.microsoft.com/office/drawing/2014/main" id="{3BA1736C-AE24-49CD-9929-DB6ED9F03090}"/>
              </a:ext>
            </a:extLst>
          </p:cNvPr>
          <p:cNvSpPr/>
          <p:nvPr/>
        </p:nvSpPr>
        <p:spPr>
          <a:xfrm>
            <a:off x="685801" y="3550707"/>
            <a:ext cx="3381011" cy="14870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11" name="Text Placeholder 19">
            <a:extLst>
              <a:ext uri="{FF2B5EF4-FFF2-40B4-BE49-F238E27FC236}">
                <a16:creationId xmlns:a16="http://schemas.microsoft.com/office/drawing/2014/main" id="{61A14B57-A180-42F3-8305-4A9BF2C4E93C}"/>
              </a:ext>
            </a:extLst>
          </p:cNvPr>
          <p:cNvSpPr txBox="1">
            <a:spLocks/>
          </p:cNvSpPr>
          <p:nvPr/>
        </p:nvSpPr>
        <p:spPr>
          <a:xfrm>
            <a:off x="781759" y="3728973"/>
            <a:ext cx="3202413" cy="1224355"/>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4800" dirty="0">
              <a:solidFill>
                <a:schemeClr val="tx2"/>
              </a:solidFill>
            </a:endParaRPr>
          </a:p>
        </p:txBody>
      </p:sp>
      <p:sp>
        <p:nvSpPr>
          <p:cNvPr id="16" name="Rectangle 15">
            <a:extLst>
              <a:ext uri="{FF2B5EF4-FFF2-40B4-BE49-F238E27FC236}">
                <a16:creationId xmlns:a16="http://schemas.microsoft.com/office/drawing/2014/main" id="{FFDE4EA8-A91C-4AB0-A629-74018AB2E54F}"/>
              </a:ext>
            </a:extLst>
          </p:cNvPr>
          <p:cNvSpPr/>
          <p:nvPr/>
        </p:nvSpPr>
        <p:spPr>
          <a:xfrm>
            <a:off x="685801" y="5118895"/>
            <a:ext cx="3381011" cy="148705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17" name="Text Placeholder 19">
            <a:extLst>
              <a:ext uri="{FF2B5EF4-FFF2-40B4-BE49-F238E27FC236}">
                <a16:creationId xmlns:a16="http://schemas.microsoft.com/office/drawing/2014/main" id="{2DBDCBD5-37FE-479C-9FCE-ED9BD7F88473}"/>
              </a:ext>
            </a:extLst>
          </p:cNvPr>
          <p:cNvSpPr txBox="1">
            <a:spLocks/>
          </p:cNvSpPr>
          <p:nvPr/>
        </p:nvSpPr>
        <p:spPr>
          <a:xfrm>
            <a:off x="781759" y="5297161"/>
            <a:ext cx="3253173" cy="1224355"/>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800" dirty="0">
                <a:solidFill>
                  <a:schemeClr val="tx2"/>
                </a:solidFill>
              </a:rPr>
              <a:t>Pre-pay beneficiary taxes</a:t>
            </a:r>
            <a:endParaRPr lang="en-US" sz="4800" dirty="0">
              <a:solidFill>
                <a:schemeClr val="tx2"/>
              </a:solidFill>
            </a:endParaRPr>
          </a:p>
        </p:txBody>
      </p:sp>
      <p:sp>
        <p:nvSpPr>
          <p:cNvPr id="22" name="Rectangle 21">
            <a:extLst>
              <a:ext uri="{FF2B5EF4-FFF2-40B4-BE49-F238E27FC236}">
                <a16:creationId xmlns:a16="http://schemas.microsoft.com/office/drawing/2014/main" id="{95D1C6F6-4A8D-4580-B7DC-7BC54466499B}"/>
              </a:ext>
            </a:extLst>
          </p:cNvPr>
          <p:cNvSpPr/>
          <p:nvPr/>
        </p:nvSpPr>
        <p:spPr>
          <a:xfrm>
            <a:off x="7902849" y="1941948"/>
            <a:ext cx="3381011" cy="14870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Rectangle 22">
            <a:extLst>
              <a:ext uri="{FF2B5EF4-FFF2-40B4-BE49-F238E27FC236}">
                <a16:creationId xmlns:a16="http://schemas.microsoft.com/office/drawing/2014/main" id="{F35562E1-65D5-40B0-922A-E369F0FBC056}"/>
              </a:ext>
            </a:extLst>
          </p:cNvPr>
          <p:cNvSpPr/>
          <p:nvPr/>
        </p:nvSpPr>
        <p:spPr>
          <a:xfrm>
            <a:off x="4295409" y="3546028"/>
            <a:ext cx="3381011" cy="14870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Rectangle 23">
            <a:extLst>
              <a:ext uri="{FF2B5EF4-FFF2-40B4-BE49-F238E27FC236}">
                <a16:creationId xmlns:a16="http://schemas.microsoft.com/office/drawing/2014/main" id="{AC32C934-0E84-4557-B6A2-A6C38951DDA5}"/>
              </a:ext>
            </a:extLst>
          </p:cNvPr>
          <p:cNvSpPr/>
          <p:nvPr/>
        </p:nvSpPr>
        <p:spPr>
          <a:xfrm>
            <a:off x="7902849" y="3546028"/>
            <a:ext cx="3381011" cy="14870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Rectangle 24">
            <a:extLst>
              <a:ext uri="{FF2B5EF4-FFF2-40B4-BE49-F238E27FC236}">
                <a16:creationId xmlns:a16="http://schemas.microsoft.com/office/drawing/2014/main" id="{A5336021-9E71-44EA-BCED-E4C8D0AA5CCE}"/>
              </a:ext>
            </a:extLst>
          </p:cNvPr>
          <p:cNvSpPr/>
          <p:nvPr/>
        </p:nvSpPr>
        <p:spPr>
          <a:xfrm>
            <a:off x="4289153" y="5150107"/>
            <a:ext cx="3381011" cy="14870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Rectangle 25">
            <a:extLst>
              <a:ext uri="{FF2B5EF4-FFF2-40B4-BE49-F238E27FC236}">
                <a16:creationId xmlns:a16="http://schemas.microsoft.com/office/drawing/2014/main" id="{91AE301C-2EF4-460E-8208-2998396DC52D}"/>
              </a:ext>
            </a:extLst>
          </p:cNvPr>
          <p:cNvSpPr/>
          <p:nvPr/>
        </p:nvSpPr>
        <p:spPr>
          <a:xfrm>
            <a:off x="7896589" y="5150107"/>
            <a:ext cx="3381011" cy="14870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8" name="Text Placeholder 18">
            <a:extLst>
              <a:ext uri="{FF2B5EF4-FFF2-40B4-BE49-F238E27FC236}">
                <a16:creationId xmlns:a16="http://schemas.microsoft.com/office/drawing/2014/main" id="{F603DCDD-1E42-49EB-854C-70FCD36695B6}"/>
              </a:ext>
            </a:extLst>
          </p:cNvPr>
          <p:cNvSpPr txBox="1">
            <a:spLocks/>
          </p:cNvSpPr>
          <p:nvPr/>
        </p:nvSpPr>
        <p:spPr>
          <a:xfrm>
            <a:off x="4374766" y="5250243"/>
            <a:ext cx="3220129" cy="1224355"/>
          </a:xfrm>
          <a:prstGeom prst="rect">
            <a:avLst/>
          </a:prstGeom>
        </p:spPr>
        <p:txBody>
          <a:bodyPr lIns="0" tIns="0" rIns="0" bIns="0"/>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42" indent="-171442">
              <a:lnSpc>
                <a:spcPct val="100000"/>
              </a:lnSpc>
            </a:pPr>
            <a:r>
              <a:rPr lang="en-US" sz="1600" dirty="0"/>
              <a:t>Currently receiving RMD income</a:t>
            </a:r>
          </a:p>
          <a:p>
            <a:pPr marL="171442" indent="-171442">
              <a:lnSpc>
                <a:spcPct val="100000"/>
              </a:lnSpc>
            </a:pPr>
            <a:r>
              <a:rPr lang="en-US" sz="1600" dirty="0"/>
              <a:t>Concerned about the tax liability of the qualified asset passing to their heirs.</a:t>
            </a:r>
          </a:p>
        </p:txBody>
      </p:sp>
      <p:sp>
        <p:nvSpPr>
          <p:cNvPr id="29" name="Text Placeholder 18">
            <a:extLst>
              <a:ext uri="{FF2B5EF4-FFF2-40B4-BE49-F238E27FC236}">
                <a16:creationId xmlns:a16="http://schemas.microsoft.com/office/drawing/2014/main" id="{AC5A11A3-BE3D-42FE-B099-9001D2030DB8}"/>
              </a:ext>
            </a:extLst>
          </p:cNvPr>
          <p:cNvSpPr txBox="1">
            <a:spLocks/>
          </p:cNvSpPr>
          <p:nvPr/>
        </p:nvSpPr>
        <p:spPr>
          <a:xfrm>
            <a:off x="7977033" y="5267737"/>
            <a:ext cx="3220129" cy="949172"/>
          </a:xfrm>
          <a:prstGeom prst="rect">
            <a:avLst/>
          </a:prstGeom>
        </p:spPr>
        <p:txBody>
          <a:bodyPr lIns="0" tIns="0" rIns="0" bIns="0"/>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42" indent="-171442">
              <a:lnSpc>
                <a:spcPct val="100000"/>
              </a:lnSpc>
            </a:pPr>
            <a:r>
              <a:rPr lang="en-US" sz="1600" dirty="0"/>
              <a:t>Funds a life insurance policy; solving for the amount of taxes owed on the entire inherited IRA </a:t>
            </a:r>
          </a:p>
        </p:txBody>
      </p:sp>
      <p:sp>
        <p:nvSpPr>
          <p:cNvPr id="38" name="Text Placeholder 19">
            <a:extLst>
              <a:ext uri="{FF2B5EF4-FFF2-40B4-BE49-F238E27FC236}">
                <a16:creationId xmlns:a16="http://schemas.microsoft.com/office/drawing/2014/main" id="{D083FB92-E81E-4044-9CD7-25765EB1211E}"/>
              </a:ext>
            </a:extLst>
          </p:cNvPr>
          <p:cNvSpPr txBox="1">
            <a:spLocks/>
          </p:cNvSpPr>
          <p:nvPr/>
        </p:nvSpPr>
        <p:spPr>
          <a:xfrm>
            <a:off x="777129" y="3866937"/>
            <a:ext cx="3253173" cy="1224355"/>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800" dirty="0">
                <a:solidFill>
                  <a:schemeClr val="tx2"/>
                </a:solidFill>
              </a:rPr>
              <a:t>Tax efficient legacy</a:t>
            </a:r>
          </a:p>
          <a:p>
            <a:pPr marL="0" indent="0">
              <a:lnSpc>
                <a:spcPct val="100000"/>
              </a:lnSpc>
              <a:buNone/>
            </a:pPr>
            <a:endParaRPr lang="en-US" sz="4800" dirty="0">
              <a:solidFill>
                <a:schemeClr val="tx2"/>
              </a:solidFill>
            </a:endParaRPr>
          </a:p>
          <a:p>
            <a:pPr marL="0" indent="0">
              <a:lnSpc>
                <a:spcPct val="100000"/>
              </a:lnSpc>
              <a:buNone/>
            </a:pPr>
            <a:endParaRPr lang="en-US" sz="4800" dirty="0">
              <a:solidFill>
                <a:schemeClr val="tx2"/>
              </a:solidFill>
            </a:endParaRPr>
          </a:p>
        </p:txBody>
      </p:sp>
      <p:sp>
        <p:nvSpPr>
          <p:cNvPr id="41" name="Text Placeholder 18">
            <a:extLst>
              <a:ext uri="{FF2B5EF4-FFF2-40B4-BE49-F238E27FC236}">
                <a16:creationId xmlns:a16="http://schemas.microsoft.com/office/drawing/2014/main" id="{66AC8B8F-B9D7-4C29-BCD5-E08BA3A4E76E}"/>
              </a:ext>
            </a:extLst>
          </p:cNvPr>
          <p:cNvSpPr txBox="1">
            <a:spLocks/>
          </p:cNvSpPr>
          <p:nvPr/>
        </p:nvSpPr>
        <p:spPr>
          <a:xfrm>
            <a:off x="4370136" y="3752633"/>
            <a:ext cx="3220129" cy="768563"/>
          </a:xfrm>
          <a:prstGeom prst="rect">
            <a:avLst/>
          </a:prstGeom>
        </p:spPr>
        <p:txBody>
          <a:bodyPr lIns="0" tIns="0" rIns="0" bIns="0"/>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42" indent="-171442">
              <a:lnSpc>
                <a:spcPct val="100000"/>
              </a:lnSpc>
            </a:pPr>
            <a:r>
              <a:rPr lang="en-US" sz="1600" dirty="0"/>
              <a:t>Does not need required minimum distributions for retirement</a:t>
            </a:r>
          </a:p>
          <a:p>
            <a:pPr marL="171442" indent="-171442">
              <a:lnSpc>
                <a:spcPct val="100000"/>
              </a:lnSpc>
            </a:pPr>
            <a:r>
              <a:rPr lang="en-US" sz="1600" dirty="0"/>
              <a:t>Wants to pass a tax efficient legacy to their heirs.</a:t>
            </a:r>
          </a:p>
        </p:txBody>
      </p:sp>
      <p:sp>
        <p:nvSpPr>
          <p:cNvPr id="42" name="Text Placeholder 18">
            <a:extLst>
              <a:ext uri="{FF2B5EF4-FFF2-40B4-BE49-F238E27FC236}">
                <a16:creationId xmlns:a16="http://schemas.microsoft.com/office/drawing/2014/main" id="{7BF31833-5248-4F20-AE84-B3C140D29171}"/>
              </a:ext>
            </a:extLst>
          </p:cNvPr>
          <p:cNvSpPr txBox="1">
            <a:spLocks/>
          </p:cNvSpPr>
          <p:nvPr/>
        </p:nvSpPr>
        <p:spPr>
          <a:xfrm>
            <a:off x="7972403" y="3766921"/>
            <a:ext cx="3013097" cy="933663"/>
          </a:xfrm>
          <a:prstGeom prst="rect">
            <a:avLst/>
          </a:prstGeom>
        </p:spPr>
        <p:txBody>
          <a:bodyPr lIns="0" tIns="0" rIns="0" bIns="0"/>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42" indent="-171442">
              <a:lnSpc>
                <a:spcPct val="100000"/>
              </a:lnSpc>
            </a:pPr>
            <a:r>
              <a:rPr lang="en-US" sz="1600" dirty="0"/>
              <a:t>Uses those distributions to fund a life insurance policy to pass on to heirs</a:t>
            </a:r>
          </a:p>
        </p:txBody>
      </p:sp>
      <p:sp>
        <p:nvSpPr>
          <p:cNvPr id="5" name="Text Placeholder 19">
            <a:extLst>
              <a:ext uri="{FF2B5EF4-FFF2-40B4-BE49-F238E27FC236}">
                <a16:creationId xmlns:a16="http://schemas.microsoft.com/office/drawing/2014/main" id="{325960C4-BCA5-4352-90CF-36263F854BE2}"/>
              </a:ext>
            </a:extLst>
          </p:cNvPr>
          <p:cNvSpPr txBox="1">
            <a:spLocks/>
          </p:cNvSpPr>
          <p:nvPr/>
        </p:nvSpPr>
        <p:spPr>
          <a:xfrm>
            <a:off x="781757" y="2249228"/>
            <a:ext cx="3202415" cy="1224355"/>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800" dirty="0">
                <a:solidFill>
                  <a:schemeClr val="tx2"/>
                </a:solidFill>
              </a:rPr>
              <a:t>Pre-pay retirement taxes</a:t>
            </a:r>
          </a:p>
        </p:txBody>
      </p:sp>
      <p:sp>
        <p:nvSpPr>
          <p:cNvPr id="7" name="Text Placeholder 18">
            <a:extLst>
              <a:ext uri="{FF2B5EF4-FFF2-40B4-BE49-F238E27FC236}">
                <a16:creationId xmlns:a16="http://schemas.microsoft.com/office/drawing/2014/main" id="{B88C61AA-939D-400A-B332-21ADE65333F1}"/>
              </a:ext>
            </a:extLst>
          </p:cNvPr>
          <p:cNvSpPr txBox="1">
            <a:spLocks/>
          </p:cNvSpPr>
          <p:nvPr/>
        </p:nvSpPr>
        <p:spPr>
          <a:xfrm>
            <a:off x="4374764" y="2208661"/>
            <a:ext cx="3220129" cy="1055239"/>
          </a:xfrm>
          <a:prstGeom prst="rect">
            <a:avLst/>
          </a:prstGeom>
        </p:spPr>
        <p:txBody>
          <a:bodyPr lIns="0" tIns="0" rIns="0" bIns="0"/>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42" indent="-171442">
              <a:lnSpc>
                <a:spcPct val="100000"/>
              </a:lnSpc>
            </a:pPr>
            <a:r>
              <a:rPr lang="en-US" sz="1600" dirty="0"/>
              <a:t>Anticipates the need to pay the taxes that will be due on retirement asset distributions during retirement</a:t>
            </a:r>
          </a:p>
          <a:p>
            <a:pPr marL="171442" indent="-171442">
              <a:lnSpc>
                <a:spcPct val="100000"/>
              </a:lnSpc>
            </a:pPr>
            <a:endParaRPr lang="en-US" sz="1600" dirty="0"/>
          </a:p>
        </p:txBody>
      </p:sp>
      <p:sp>
        <p:nvSpPr>
          <p:cNvPr id="27" name="Text Placeholder 18">
            <a:extLst>
              <a:ext uri="{FF2B5EF4-FFF2-40B4-BE49-F238E27FC236}">
                <a16:creationId xmlns:a16="http://schemas.microsoft.com/office/drawing/2014/main" id="{4B46A56D-60EA-485E-924F-36DE75CCDD7D}"/>
              </a:ext>
            </a:extLst>
          </p:cNvPr>
          <p:cNvSpPr txBox="1">
            <a:spLocks/>
          </p:cNvSpPr>
          <p:nvPr/>
        </p:nvSpPr>
        <p:spPr>
          <a:xfrm>
            <a:off x="7977031" y="2208661"/>
            <a:ext cx="3220129" cy="1055239"/>
          </a:xfrm>
          <a:prstGeom prst="rect">
            <a:avLst/>
          </a:prstGeom>
        </p:spPr>
        <p:txBody>
          <a:bodyPr lIns="0" tIns="0" rIns="0" bIns="0"/>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42" indent="-171442">
              <a:lnSpc>
                <a:spcPct val="100000"/>
              </a:lnSpc>
            </a:pPr>
            <a:r>
              <a:rPr lang="en-US" sz="1600" dirty="0"/>
              <a:t>Funds a life insurance policy; solving for distributions in retirement equal to the tax on retirement asset distributions</a:t>
            </a:r>
          </a:p>
        </p:txBody>
      </p:sp>
    </p:spTree>
    <p:extLst>
      <p:ext uri="{BB962C8B-B14F-4D97-AF65-F5344CB8AC3E}">
        <p14:creationId xmlns:p14="http://schemas.microsoft.com/office/powerpoint/2010/main" val="3572549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A9E1CDB-2388-774E-A233-D2E3738F6A83}"/>
              </a:ext>
            </a:extLst>
          </p:cNvPr>
          <p:cNvSpPr/>
          <p:nvPr/>
        </p:nvSpPr>
        <p:spPr bwMode="auto">
          <a:xfrm>
            <a:off x="304800" y="1447800"/>
            <a:ext cx="5715000" cy="5105400"/>
          </a:xfrm>
          <a:prstGeom prst="rect">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10" eaLnBrk="0" hangingPunct="0"/>
            <a:endParaRPr lang="en-US">
              <a:latin typeface="Times" pitchFamily="-110" charset="0"/>
            </a:endParaRPr>
          </a:p>
        </p:txBody>
      </p:sp>
      <p:sp>
        <p:nvSpPr>
          <p:cNvPr id="9" name="Text Placeholder 18"/>
          <p:cNvSpPr txBox="1">
            <a:spLocks/>
          </p:cNvSpPr>
          <p:nvPr/>
        </p:nvSpPr>
        <p:spPr>
          <a:xfrm>
            <a:off x="809401" y="3429000"/>
            <a:ext cx="5045299" cy="2908737"/>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bg1"/>
                </a:solidFill>
              </a:rPr>
              <a:t>Qualified plans are a good way to accumulate money for retirement — but not so efficient for transferring that wealth.</a:t>
            </a:r>
          </a:p>
        </p:txBody>
      </p:sp>
      <p:sp>
        <p:nvSpPr>
          <p:cNvPr id="11" name="Text Placeholder 19"/>
          <p:cNvSpPr txBox="1">
            <a:spLocks/>
          </p:cNvSpPr>
          <p:nvPr/>
        </p:nvSpPr>
        <p:spPr>
          <a:xfrm>
            <a:off x="809404" y="1848569"/>
            <a:ext cx="4864889" cy="1146123"/>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00"/>
              </a:lnSpc>
              <a:buNone/>
            </a:pPr>
            <a:r>
              <a:rPr lang="en-US" sz="3600" dirty="0">
                <a:solidFill>
                  <a:schemeClr val="bg1"/>
                </a:solidFill>
                <a:latin typeface="+mj-lt"/>
              </a:rPr>
              <a:t>Help your client pre-pay their beneficiaries’ taxes</a:t>
            </a:r>
          </a:p>
        </p:txBody>
      </p:sp>
      <p:pic>
        <p:nvPicPr>
          <p:cNvPr id="6" name="Picture 5">
            <a:extLst>
              <a:ext uri="{FF2B5EF4-FFF2-40B4-BE49-F238E27FC236}">
                <a16:creationId xmlns:a16="http://schemas.microsoft.com/office/drawing/2014/main" id="{A48123CD-163F-456D-BEA3-BF47E993B4D5}"/>
              </a:ext>
            </a:extLst>
          </p:cNvPr>
          <p:cNvPicPr>
            <a:picLocks noChangeAspect="1"/>
          </p:cNvPicPr>
          <p:nvPr/>
        </p:nvPicPr>
        <p:blipFill>
          <a:blip r:embed="rId3"/>
          <a:stretch>
            <a:fillRect/>
          </a:stretch>
        </p:blipFill>
        <p:spPr>
          <a:xfrm>
            <a:off x="6297696" y="1447803"/>
            <a:ext cx="5589504" cy="5178743"/>
          </a:xfrm>
          <a:prstGeom prst="rect">
            <a:avLst/>
          </a:prstGeom>
        </p:spPr>
      </p:pic>
    </p:spTree>
    <p:extLst>
      <p:ext uri="{BB962C8B-B14F-4D97-AF65-F5344CB8AC3E}">
        <p14:creationId xmlns:p14="http://schemas.microsoft.com/office/powerpoint/2010/main" val="375765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5144B45-CC15-4AF1-958D-2FEFF5BBB706}"/>
              </a:ext>
            </a:extLst>
          </p:cNvPr>
          <p:cNvSpPr>
            <a:spLocks noGrp="1"/>
          </p:cNvSpPr>
          <p:nvPr>
            <p:ph type="title"/>
          </p:nvPr>
        </p:nvSpPr>
        <p:spPr/>
        <p:txBody>
          <a:bodyPr/>
          <a:lstStyle/>
          <a:p>
            <a:r>
              <a:rPr lang="en-US" sz="5000" dirty="0"/>
              <a:t>Setting Every Community up for Retirement Enhancement Act  (SECURE Act) of 2019 </a:t>
            </a:r>
            <a:br>
              <a:rPr lang="en-US" sz="5000" dirty="0"/>
            </a:br>
            <a:endParaRPr lang="en-US" sz="5000" dirty="0"/>
          </a:p>
        </p:txBody>
      </p:sp>
    </p:spTree>
    <p:extLst>
      <p:ext uri="{BB962C8B-B14F-4D97-AF65-F5344CB8AC3E}">
        <p14:creationId xmlns:p14="http://schemas.microsoft.com/office/powerpoint/2010/main" val="3988468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7D4DDF-698F-487C-8E9B-35E3C75FE82C}"/>
              </a:ext>
            </a:extLst>
          </p:cNvPr>
          <p:cNvSpPr>
            <a:spLocks noGrp="1"/>
          </p:cNvSpPr>
          <p:nvPr>
            <p:ph type="title"/>
          </p:nvPr>
        </p:nvSpPr>
        <p:spPr/>
        <p:txBody>
          <a:bodyPr/>
          <a:lstStyle/>
          <a:p>
            <a:r>
              <a:rPr lang="en-US" dirty="0"/>
              <a:t>First, a word on the SECURE Act</a:t>
            </a:r>
          </a:p>
        </p:txBody>
      </p:sp>
      <p:sp>
        <p:nvSpPr>
          <p:cNvPr id="6" name="Content Placeholder 5">
            <a:extLst>
              <a:ext uri="{FF2B5EF4-FFF2-40B4-BE49-F238E27FC236}">
                <a16:creationId xmlns:a16="http://schemas.microsoft.com/office/drawing/2014/main" id="{8EDA4553-8219-4026-B613-416C1ACE226B}"/>
              </a:ext>
            </a:extLst>
          </p:cNvPr>
          <p:cNvSpPr>
            <a:spLocks noGrp="1"/>
          </p:cNvSpPr>
          <p:nvPr>
            <p:ph idx="1"/>
          </p:nvPr>
        </p:nvSpPr>
        <p:spPr>
          <a:xfrm>
            <a:off x="914399" y="2443735"/>
            <a:ext cx="10685929" cy="4104132"/>
          </a:xfrm>
        </p:spPr>
        <p:txBody>
          <a:bodyPr/>
          <a:lstStyle/>
          <a:p>
            <a:pPr marL="0" indent="0">
              <a:buNone/>
            </a:pPr>
            <a:r>
              <a:rPr lang="en-US" b="1" dirty="0"/>
              <a:t>Required minimum distributions (RMDs)</a:t>
            </a:r>
          </a:p>
          <a:p>
            <a:pPr lvl="1">
              <a:buFont typeface="Arial" panose="020B0604020202020204" pitchFamily="34" charset="0"/>
              <a:buChar char="•"/>
            </a:pPr>
            <a:r>
              <a:rPr lang="en-US" dirty="0"/>
              <a:t>The RMD age changed from age 70 ½ to age 72</a:t>
            </a:r>
          </a:p>
          <a:p>
            <a:pPr lvl="1">
              <a:buFont typeface="Arial" panose="020B0604020202020204" pitchFamily="34" charset="0"/>
              <a:buChar char="•"/>
            </a:pPr>
            <a:r>
              <a:rPr lang="en-US" dirty="0"/>
              <a:t>Applies to Individual Retirement Accounts (IRAs) and all qualified accounts</a:t>
            </a:r>
          </a:p>
          <a:p>
            <a:r>
              <a:rPr lang="en-US" b="1" dirty="0"/>
              <a:t>Elimination of Stretch IRAs</a:t>
            </a:r>
          </a:p>
          <a:p>
            <a:pPr lvl="1">
              <a:buFont typeface="Arial" panose="020B0604020202020204" pitchFamily="34" charset="0"/>
              <a:buChar char="•"/>
            </a:pPr>
            <a:r>
              <a:rPr lang="en-US" dirty="0"/>
              <a:t>Applies to IRAs and defined contribution plans</a:t>
            </a:r>
          </a:p>
          <a:p>
            <a:pPr lvl="1">
              <a:buFont typeface="Arial" panose="020B0604020202020204" pitchFamily="34" charset="0"/>
              <a:buChar char="•"/>
            </a:pPr>
            <a:r>
              <a:rPr lang="en-US" dirty="0"/>
              <a:t>Requires account balances for most non-spouse beneficiaries to be liquidated by the 10</a:t>
            </a:r>
            <a:r>
              <a:rPr lang="en-US" baseline="30000" dirty="0"/>
              <a:t>th</a:t>
            </a:r>
            <a:r>
              <a:rPr lang="en-US" dirty="0"/>
              <a:t> year following the death of the account holder</a:t>
            </a:r>
          </a:p>
          <a:p>
            <a:r>
              <a:rPr lang="en-US" b="1" dirty="0"/>
              <a:t>Maximum age for IRA contributions</a:t>
            </a:r>
          </a:p>
          <a:p>
            <a:pPr lvl="1">
              <a:buFont typeface="Arial" panose="020B0604020202020204" pitchFamily="34" charset="0"/>
              <a:buChar char="•"/>
            </a:pPr>
            <a:r>
              <a:rPr lang="en-US" dirty="0"/>
              <a:t>Repeal of the age 70 ½ limit on IRA contributions</a:t>
            </a:r>
          </a:p>
          <a:p>
            <a:pPr lvl="1">
              <a:buFont typeface="Arial" panose="020B0604020202020204" pitchFamily="34" charset="0"/>
              <a:buChar char="•"/>
            </a:pPr>
            <a:r>
              <a:rPr lang="en-US" dirty="0"/>
              <a:t>There is no longer a maximum age limit for IRA contributions</a:t>
            </a:r>
          </a:p>
          <a:p>
            <a:endParaRPr lang="en-US" dirty="0"/>
          </a:p>
        </p:txBody>
      </p:sp>
      <p:sp>
        <p:nvSpPr>
          <p:cNvPr id="4" name="Rectangle 3">
            <a:extLst>
              <a:ext uri="{FF2B5EF4-FFF2-40B4-BE49-F238E27FC236}">
                <a16:creationId xmlns:a16="http://schemas.microsoft.com/office/drawing/2014/main" id="{EADF3255-69B3-4DFF-B939-BA510D970A84}"/>
              </a:ext>
            </a:extLst>
          </p:cNvPr>
          <p:cNvSpPr/>
          <p:nvPr/>
        </p:nvSpPr>
        <p:spPr>
          <a:xfrm>
            <a:off x="959118" y="6506291"/>
            <a:ext cx="3975768" cy="246221"/>
          </a:xfrm>
          <a:prstGeom prst="rect">
            <a:avLst/>
          </a:prstGeom>
        </p:spPr>
        <p:txBody>
          <a:bodyPr wrap="none">
            <a:spAutoFit/>
          </a:bodyPr>
          <a:lstStyle/>
          <a:p>
            <a:r>
              <a:rPr lang="en-US" sz="1000" dirty="0"/>
              <a:t>Source: Further Consolidated Appropriations Act, 2020 (H.R. 1865)</a:t>
            </a:r>
          </a:p>
        </p:txBody>
      </p:sp>
    </p:spTree>
    <p:extLst>
      <p:ext uri="{BB962C8B-B14F-4D97-AF65-F5344CB8AC3E}">
        <p14:creationId xmlns:p14="http://schemas.microsoft.com/office/powerpoint/2010/main" val="4290350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6C9BB5-61B6-47B7-9343-FDF2611374DE}"/>
              </a:ext>
            </a:extLst>
          </p:cNvPr>
          <p:cNvSpPr>
            <a:spLocks noGrp="1"/>
          </p:cNvSpPr>
          <p:nvPr>
            <p:ph type="title"/>
          </p:nvPr>
        </p:nvSpPr>
        <p:spPr>
          <a:xfrm>
            <a:off x="876300" y="1447800"/>
            <a:ext cx="5562600" cy="960120"/>
          </a:xfrm>
        </p:spPr>
        <p:txBody>
          <a:bodyPr/>
          <a:lstStyle/>
          <a:p>
            <a:r>
              <a:rPr lang="en-US" dirty="0"/>
              <a:t>Pre-paying taxes on an inherited IRA</a:t>
            </a:r>
          </a:p>
        </p:txBody>
      </p:sp>
      <p:sp>
        <p:nvSpPr>
          <p:cNvPr id="8" name="TextBox 7">
            <a:extLst>
              <a:ext uri="{FF2B5EF4-FFF2-40B4-BE49-F238E27FC236}">
                <a16:creationId xmlns:a16="http://schemas.microsoft.com/office/drawing/2014/main" id="{DF281A98-5147-4814-9EDD-C0C95053AC54}"/>
              </a:ext>
            </a:extLst>
          </p:cNvPr>
          <p:cNvSpPr txBox="1"/>
          <p:nvPr/>
        </p:nvSpPr>
        <p:spPr>
          <a:xfrm>
            <a:off x="876300" y="2333686"/>
            <a:ext cx="3536043" cy="3416320"/>
          </a:xfrm>
          <a:prstGeom prst="rect">
            <a:avLst/>
          </a:prstGeom>
          <a:noFill/>
        </p:spPr>
        <p:txBody>
          <a:bodyPr wrap="square" rtlCol="0">
            <a:spAutoFit/>
          </a:bodyPr>
          <a:lstStyle/>
          <a:p>
            <a:r>
              <a:rPr lang="en-US" b="1" dirty="0">
                <a:solidFill>
                  <a:srgbClr val="002060"/>
                </a:solidFill>
              </a:rPr>
              <a:t>Opportunity</a:t>
            </a:r>
          </a:p>
          <a:p>
            <a:endParaRPr lang="en-US" b="1" dirty="0">
              <a:solidFill>
                <a:srgbClr val="002060"/>
              </a:solidFill>
            </a:endParaRPr>
          </a:p>
          <a:p>
            <a:pPr marL="285737" indent="-285737">
              <a:buFont typeface="Arial" panose="020B0604020202020204" pitchFamily="34" charset="0"/>
              <a:buChar char="•"/>
            </a:pPr>
            <a:r>
              <a:rPr lang="en-US" dirty="0"/>
              <a:t>Clients spend years building their retirement</a:t>
            </a:r>
          </a:p>
          <a:p>
            <a:pPr marL="285737" indent="-285737">
              <a:buFont typeface="Arial" panose="020B0604020202020204" pitchFamily="34" charset="0"/>
              <a:buChar char="•"/>
            </a:pPr>
            <a:r>
              <a:rPr lang="en-US" dirty="0"/>
              <a:t>In retirement, realize they don’t need the asset to live on</a:t>
            </a:r>
          </a:p>
          <a:p>
            <a:pPr marL="285737" indent="-285737">
              <a:buFont typeface="Arial" panose="020B0604020202020204" pitchFamily="34" charset="0"/>
              <a:buChar char="•"/>
            </a:pPr>
            <a:r>
              <a:rPr lang="en-US" dirty="0"/>
              <a:t>Have a life insurance need*</a:t>
            </a:r>
          </a:p>
          <a:p>
            <a:pPr marL="285737" indent="-285737">
              <a:buFont typeface="Arial" panose="020B0604020202020204" pitchFamily="34" charset="0"/>
              <a:buChar char="•"/>
            </a:pPr>
            <a:r>
              <a:rPr lang="en-US" dirty="0"/>
              <a:t>Have multiple sources of income and assets with varying tax implications</a:t>
            </a:r>
          </a:p>
          <a:p>
            <a:pPr marL="285737" indent="-285737">
              <a:buFont typeface="Arial" panose="020B0604020202020204" pitchFamily="34" charset="0"/>
              <a:buChar char="•"/>
            </a:pPr>
            <a:r>
              <a:rPr lang="en-US" dirty="0"/>
              <a:t>Children are in a higher tax bracket</a:t>
            </a:r>
          </a:p>
        </p:txBody>
      </p:sp>
      <p:sp>
        <p:nvSpPr>
          <p:cNvPr id="10" name="Rectangle 9">
            <a:extLst>
              <a:ext uri="{FF2B5EF4-FFF2-40B4-BE49-F238E27FC236}">
                <a16:creationId xmlns:a16="http://schemas.microsoft.com/office/drawing/2014/main" id="{9CF5445D-A5DA-4315-9926-1147789DC69B}"/>
              </a:ext>
            </a:extLst>
          </p:cNvPr>
          <p:cNvSpPr/>
          <p:nvPr/>
        </p:nvSpPr>
        <p:spPr>
          <a:xfrm>
            <a:off x="876301" y="6186317"/>
            <a:ext cx="5298245" cy="246221"/>
          </a:xfrm>
          <a:prstGeom prst="rect">
            <a:avLst/>
          </a:prstGeom>
        </p:spPr>
        <p:txBody>
          <a:bodyPr wrap="none">
            <a:spAutoFit/>
          </a:bodyPr>
          <a:lstStyle/>
          <a:p>
            <a:r>
              <a:rPr lang="en-US" sz="1000" dirty="0"/>
              <a:t>*If owner and insured are different, the death benefit will be paid upon death of the insured.</a:t>
            </a:r>
          </a:p>
        </p:txBody>
      </p:sp>
      <p:pic>
        <p:nvPicPr>
          <p:cNvPr id="5" name="Picture 4">
            <a:extLst>
              <a:ext uri="{FF2B5EF4-FFF2-40B4-BE49-F238E27FC236}">
                <a16:creationId xmlns:a16="http://schemas.microsoft.com/office/drawing/2014/main" id="{1D717004-853B-47AA-BE99-46506D0F840C}"/>
              </a:ext>
            </a:extLst>
          </p:cNvPr>
          <p:cNvPicPr>
            <a:picLocks noChangeAspect="1"/>
          </p:cNvPicPr>
          <p:nvPr/>
        </p:nvPicPr>
        <p:blipFill>
          <a:blip r:embed="rId3"/>
          <a:stretch>
            <a:fillRect/>
          </a:stretch>
        </p:blipFill>
        <p:spPr>
          <a:xfrm>
            <a:off x="5528909" y="2333686"/>
            <a:ext cx="5786791" cy="3689743"/>
          </a:xfrm>
          <a:prstGeom prst="rect">
            <a:avLst/>
          </a:prstGeom>
        </p:spPr>
      </p:pic>
      <p:sp>
        <p:nvSpPr>
          <p:cNvPr id="16" name="TextBox 15">
            <a:extLst>
              <a:ext uri="{FF2B5EF4-FFF2-40B4-BE49-F238E27FC236}">
                <a16:creationId xmlns:a16="http://schemas.microsoft.com/office/drawing/2014/main" id="{6D9A24D7-F21E-4B0E-ADE1-883380BBEC36}"/>
              </a:ext>
            </a:extLst>
          </p:cNvPr>
          <p:cNvSpPr txBox="1"/>
          <p:nvPr/>
        </p:nvSpPr>
        <p:spPr>
          <a:xfrm>
            <a:off x="7707088" y="3251198"/>
            <a:ext cx="1611085" cy="461665"/>
          </a:xfrm>
          <a:prstGeom prst="rect">
            <a:avLst/>
          </a:prstGeom>
          <a:solidFill>
            <a:schemeClr val="bg1"/>
          </a:solidFill>
        </p:spPr>
        <p:txBody>
          <a:bodyPr wrap="square" rtlCol="0">
            <a:spAutoFit/>
          </a:bodyPr>
          <a:lstStyle/>
          <a:p>
            <a:pPr algn="ctr"/>
            <a:r>
              <a:rPr lang="en-US" sz="1200" b="1" dirty="0"/>
              <a:t>Client/Client’s family</a:t>
            </a:r>
          </a:p>
        </p:txBody>
      </p:sp>
      <p:sp>
        <p:nvSpPr>
          <p:cNvPr id="18" name="TextBox 17">
            <a:extLst>
              <a:ext uri="{FF2B5EF4-FFF2-40B4-BE49-F238E27FC236}">
                <a16:creationId xmlns:a16="http://schemas.microsoft.com/office/drawing/2014/main" id="{1BCD58B6-067D-40E5-BBD5-AC308B126545}"/>
              </a:ext>
            </a:extLst>
          </p:cNvPr>
          <p:cNvSpPr txBox="1"/>
          <p:nvPr/>
        </p:nvSpPr>
        <p:spPr>
          <a:xfrm>
            <a:off x="9906003" y="5561764"/>
            <a:ext cx="1611085" cy="276999"/>
          </a:xfrm>
          <a:prstGeom prst="rect">
            <a:avLst/>
          </a:prstGeom>
          <a:solidFill>
            <a:schemeClr val="bg1"/>
          </a:solidFill>
        </p:spPr>
        <p:txBody>
          <a:bodyPr wrap="square" rtlCol="0">
            <a:spAutoFit/>
          </a:bodyPr>
          <a:lstStyle/>
          <a:p>
            <a:pPr algn="ctr"/>
            <a:r>
              <a:rPr lang="en-US" sz="1200" b="1" dirty="0"/>
              <a:t>Client’s heirs</a:t>
            </a:r>
          </a:p>
        </p:txBody>
      </p:sp>
    </p:spTree>
    <p:extLst>
      <p:ext uri="{BB962C8B-B14F-4D97-AF65-F5344CB8AC3E}">
        <p14:creationId xmlns:p14="http://schemas.microsoft.com/office/powerpoint/2010/main" val="3512975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Target clients</a:t>
            </a:r>
          </a:p>
        </p:txBody>
      </p:sp>
      <p:sp>
        <p:nvSpPr>
          <p:cNvPr id="4" name="Content Placeholder 3"/>
          <p:cNvSpPr>
            <a:spLocks noGrp="1"/>
          </p:cNvSpPr>
          <p:nvPr>
            <p:ph idx="1"/>
          </p:nvPr>
        </p:nvSpPr>
        <p:spPr>
          <a:xfrm>
            <a:off x="914400" y="2487168"/>
            <a:ext cx="10121900" cy="3138717"/>
          </a:xfrm>
        </p:spPr>
        <p:txBody>
          <a:bodyPr/>
          <a:lstStyle/>
          <a:p>
            <a:r>
              <a:rPr lang="en-US" dirty="0"/>
              <a:t>Clients with significant qualified assets </a:t>
            </a:r>
          </a:p>
          <a:p>
            <a:r>
              <a:rPr lang="en-US" dirty="0"/>
              <a:t>Taking only RMD income</a:t>
            </a:r>
          </a:p>
          <a:p>
            <a:r>
              <a:rPr lang="en-US" dirty="0"/>
              <a:t>Want to pass their retirement assets as efficiently as possible to the next generation</a:t>
            </a:r>
          </a:p>
          <a:p>
            <a:r>
              <a:rPr lang="en-US" dirty="0"/>
              <a:t>Among traditional IRA–owning households in mid-2021 with a head of household aged 70 or older and taking a withdrawal in tax year 2020, 85 percent indicated their withdrawal was based on the RMD rules*</a:t>
            </a:r>
          </a:p>
          <a:p>
            <a:pPr lvl="1"/>
            <a:r>
              <a:rPr lang="en-US" dirty="0"/>
              <a:t>Only 6 percent took lumps sums based on needs.</a:t>
            </a:r>
          </a:p>
        </p:txBody>
      </p:sp>
      <p:sp>
        <p:nvSpPr>
          <p:cNvPr id="5" name="Rectangle 4">
            <a:extLst>
              <a:ext uri="{FF2B5EF4-FFF2-40B4-BE49-F238E27FC236}">
                <a16:creationId xmlns:a16="http://schemas.microsoft.com/office/drawing/2014/main" id="{5AD3D473-F39A-489A-8747-E945532FBDD7}"/>
              </a:ext>
            </a:extLst>
          </p:cNvPr>
          <p:cNvSpPr/>
          <p:nvPr/>
        </p:nvSpPr>
        <p:spPr>
          <a:xfrm>
            <a:off x="876301" y="6186315"/>
            <a:ext cx="9546166" cy="553998"/>
          </a:xfrm>
          <a:prstGeom prst="rect">
            <a:avLst/>
          </a:prstGeom>
        </p:spPr>
        <p:txBody>
          <a:bodyPr wrap="square">
            <a:spAutoFit/>
          </a:bodyPr>
          <a:lstStyle/>
          <a:p>
            <a:r>
              <a:rPr lang="en-US" sz="1000" dirty="0">
                <a:solidFill>
                  <a:schemeClr val="tx2"/>
                </a:solidFill>
              </a:rPr>
              <a:t>*Source: </a:t>
            </a:r>
            <a:r>
              <a:rPr lang="en-US" sz="1000" dirty="0"/>
              <a:t>Holden, Sarah, and Daniel </a:t>
            </a:r>
            <a:r>
              <a:rPr lang="en-US" sz="1000" dirty="0" err="1"/>
              <a:t>Schrass</a:t>
            </a:r>
            <a:r>
              <a:rPr lang="en-US" sz="1000" dirty="0"/>
              <a:t>. 2022. “The Role of IRAs in US Households’ Saving for Retirement, 2021.”</a:t>
            </a:r>
            <a:br>
              <a:rPr lang="en-US" sz="1000" dirty="0">
                <a:solidFill>
                  <a:srgbClr val="FF0000"/>
                </a:solidFill>
              </a:rPr>
            </a:br>
            <a:r>
              <a:rPr lang="en-US" sz="1000" dirty="0">
                <a:solidFill>
                  <a:schemeClr val="tx2"/>
                </a:solidFill>
              </a:rPr>
              <a:t>ICI RESEARCH PERSPECTIVE, JANUARY 2022 // VOL. 28, NO. 1,</a:t>
            </a:r>
            <a:r>
              <a:rPr lang="en-US" sz="1000" dirty="0">
                <a:solidFill>
                  <a:srgbClr val="FF0000"/>
                </a:solidFill>
              </a:rPr>
              <a:t> </a:t>
            </a:r>
            <a:br>
              <a:rPr lang="en-US" sz="1000" dirty="0">
                <a:solidFill>
                  <a:srgbClr val="FF0000"/>
                </a:solidFill>
              </a:rPr>
            </a:br>
            <a:r>
              <a:rPr lang="en-US" sz="1000" dirty="0"/>
              <a:t>Available at www.ici.org/files/2022/per28-01.pdf.</a:t>
            </a:r>
            <a:endParaRPr lang="en-US" sz="1100" dirty="0">
              <a:solidFill>
                <a:srgbClr val="FF0000"/>
              </a:solidFill>
            </a:endParaRPr>
          </a:p>
        </p:txBody>
      </p:sp>
    </p:spTree>
    <p:extLst>
      <p:ext uri="{BB962C8B-B14F-4D97-AF65-F5344CB8AC3E}">
        <p14:creationId xmlns:p14="http://schemas.microsoft.com/office/powerpoint/2010/main" val="3911204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77DE950-5462-43F0-85F6-8C7BC0FF41B5}"/>
              </a:ext>
            </a:extLst>
          </p:cNvPr>
          <p:cNvGrpSpPr/>
          <p:nvPr/>
        </p:nvGrpSpPr>
        <p:grpSpPr>
          <a:xfrm>
            <a:off x="5724493" y="2159577"/>
            <a:ext cx="3461399" cy="4465518"/>
            <a:chOff x="5724493" y="2159577"/>
            <a:chExt cx="3461399" cy="4465518"/>
          </a:xfrm>
        </p:grpSpPr>
        <p:sp>
          <p:nvSpPr>
            <p:cNvPr id="12" name="Rectangle 11">
              <a:extLst>
                <a:ext uri="{FF2B5EF4-FFF2-40B4-BE49-F238E27FC236}">
                  <a16:creationId xmlns:a16="http://schemas.microsoft.com/office/drawing/2014/main" id="{35B1985D-8DCC-4608-BA41-C11D7790B784}"/>
                </a:ext>
              </a:extLst>
            </p:cNvPr>
            <p:cNvSpPr/>
            <p:nvPr/>
          </p:nvSpPr>
          <p:spPr>
            <a:xfrm>
              <a:off x="5843770" y="2316978"/>
              <a:ext cx="3342122" cy="4308117"/>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9B4C7E4-B719-428E-807E-7A553EAB5D8D}"/>
                </a:ext>
              </a:extLst>
            </p:cNvPr>
            <p:cNvSpPr/>
            <p:nvPr/>
          </p:nvSpPr>
          <p:spPr>
            <a:xfrm>
              <a:off x="5805011" y="2259301"/>
              <a:ext cx="3342122" cy="4308117"/>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2FE3233-8955-4046-990A-FD4D1EFEAFAC}"/>
                </a:ext>
              </a:extLst>
            </p:cNvPr>
            <p:cNvSpPr/>
            <p:nvPr/>
          </p:nvSpPr>
          <p:spPr>
            <a:xfrm>
              <a:off x="5766850" y="2209439"/>
              <a:ext cx="3342122" cy="4308117"/>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F2D680B-969F-4E65-AD8D-3546DA1D0179}"/>
                </a:ext>
              </a:extLst>
            </p:cNvPr>
            <p:cNvSpPr/>
            <p:nvPr/>
          </p:nvSpPr>
          <p:spPr>
            <a:xfrm>
              <a:off x="5724493" y="2159577"/>
              <a:ext cx="3342122" cy="4308117"/>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A463760B-113B-4BFB-9154-BA1D59041993}"/>
                </a:ext>
              </a:extLst>
            </p:cNvPr>
            <p:cNvPicPr>
              <a:picLocks noChangeAspect="1"/>
            </p:cNvPicPr>
            <p:nvPr/>
          </p:nvPicPr>
          <p:blipFill>
            <a:blip r:embed="rId3"/>
            <a:stretch>
              <a:fillRect/>
            </a:stretch>
          </p:blipFill>
          <p:spPr>
            <a:xfrm>
              <a:off x="5757351" y="2209439"/>
              <a:ext cx="3262994" cy="4215544"/>
            </a:xfrm>
            <a:prstGeom prst="rect">
              <a:avLst/>
            </a:prstGeom>
            <a:ln w="3175">
              <a:solidFill>
                <a:schemeClr val="bg1">
                  <a:lumMod val="75000"/>
                </a:schemeClr>
              </a:solidFill>
            </a:ln>
            <a:effectLst>
              <a:outerShdw blurRad="50800" dist="38100" dir="8100000" algn="tr" rotWithShape="0">
                <a:prstClr val="black">
                  <a:alpha val="40000"/>
                </a:prstClr>
              </a:outerShdw>
            </a:effectLst>
          </p:spPr>
        </p:pic>
      </p:grpSp>
      <p:sp>
        <p:nvSpPr>
          <p:cNvPr id="3" name="Title 2"/>
          <p:cNvSpPr>
            <a:spLocks noGrp="1"/>
          </p:cNvSpPr>
          <p:nvPr>
            <p:ph type="title"/>
          </p:nvPr>
        </p:nvSpPr>
        <p:spPr/>
        <p:txBody>
          <a:bodyPr/>
          <a:lstStyle/>
          <a:p>
            <a:r>
              <a:rPr lang="en-US" dirty="0"/>
              <a:t>Pre-paying beneficiary taxes</a:t>
            </a:r>
            <a:br>
              <a:rPr lang="en-US" dirty="0"/>
            </a:br>
            <a:r>
              <a:rPr lang="en-US" dirty="0"/>
              <a:t>marketing materials</a:t>
            </a:r>
          </a:p>
        </p:txBody>
      </p:sp>
      <p:sp>
        <p:nvSpPr>
          <p:cNvPr id="18" name="Content Placeholder 17">
            <a:extLst>
              <a:ext uri="{FF2B5EF4-FFF2-40B4-BE49-F238E27FC236}">
                <a16:creationId xmlns:a16="http://schemas.microsoft.com/office/drawing/2014/main" id="{EBA4FC4C-7B85-4277-97D9-28627BAF8A5E}"/>
              </a:ext>
            </a:extLst>
          </p:cNvPr>
          <p:cNvSpPr>
            <a:spLocks noGrp="1"/>
          </p:cNvSpPr>
          <p:nvPr>
            <p:ph idx="1"/>
          </p:nvPr>
        </p:nvSpPr>
        <p:spPr/>
        <p:txBody>
          <a:bodyPr/>
          <a:lstStyle/>
          <a:p>
            <a:r>
              <a:rPr lang="en-US" dirty="0"/>
              <a:t>Consumer brochure – F82833-46</a:t>
            </a:r>
          </a:p>
          <a:p>
            <a:r>
              <a:rPr lang="en-US" dirty="0"/>
              <a:t>Consumer PowerPoint</a:t>
            </a:r>
          </a:p>
          <a:p>
            <a:r>
              <a:rPr lang="en-US" dirty="0"/>
              <a:t>Illustration presentation</a:t>
            </a:r>
          </a:p>
        </p:txBody>
      </p:sp>
      <p:pic>
        <p:nvPicPr>
          <p:cNvPr id="9" name="Picture 8">
            <a:extLst>
              <a:ext uri="{FF2B5EF4-FFF2-40B4-BE49-F238E27FC236}">
                <a16:creationId xmlns:a16="http://schemas.microsoft.com/office/drawing/2014/main" id="{E247670F-0A15-4B98-8CF7-1C9965F4BC3B}"/>
              </a:ext>
            </a:extLst>
          </p:cNvPr>
          <p:cNvPicPr>
            <a:picLocks noChangeAspect="1"/>
          </p:cNvPicPr>
          <p:nvPr/>
        </p:nvPicPr>
        <p:blipFill rotWithShape="1">
          <a:blip r:embed="rId4"/>
          <a:srcRect l="1260" t="1340" r="1231" b="1976"/>
          <a:stretch/>
        </p:blipFill>
        <p:spPr>
          <a:xfrm>
            <a:off x="1415427" y="3985013"/>
            <a:ext cx="3258879" cy="2439970"/>
          </a:xfrm>
          <a:prstGeom prst="rect">
            <a:avLst/>
          </a:prstGeom>
          <a:ln w="3175">
            <a:solidFill>
              <a:schemeClr val="bg1">
                <a:lumMod val="75000"/>
              </a:schemeClr>
            </a:solidFill>
          </a:ln>
          <a:effectLst>
            <a:outerShdw blurRad="50800" dist="38100" dir="8100000" algn="tr" rotWithShape="0">
              <a:prstClr val="black">
                <a:alpha val="40000"/>
              </a:prstClr>
            </a:outerShdw>
          </a:effectLst>
        </p:spPr>
      </p:pic>
      <p:grpSp>
        <p:nvGrpSpPr>
          <p:cNvPr id="6" name="Group 5">
            <a:extLst>
              <a:ext uri="{FF2B5EF4-FFF2-40B4-BE49-F238E27FC236}">
                <a16:creationId xmlns:a16="http://schemas.microsoft.com/office/drawing/2014/main" id="{6BEC4CD6-239B-448D-9861-1A056D329FFD}"/>
              </a:ext>
            </a:extLst>
          </p:cNvPr>
          <p:cNvGrpSpPr/>
          <p:nvPr/>
        </p:nvGrpSpPr>
        <p:grpSpPr>
          <a:xfrm>
            <a:off x="8357045" y="956588"/>
            <a:ext cx="3326885" cy="4453615"/>
            <a:chOff x="8357045" y="956588"/>
            <a:chExt cx="3326885" cy="4453615"/>
          </a:xfrm>
        </p:grpSpPr>
        <p:grpSp>
          <p:nvGrpSpPr>
            <p:cNvPr id="16" name="Group 15">
              <a:extLst>
                <a:ext uri="{FF2B5EF4-FFF2-40B4-BE49-F238E27FC236}">
                  <a16:creationId xmlns:a16="http://schemas.microsoft.com/office/drawing/2014/main" id="{9F608D5B-ED95-4B70-8987-C04567CA430D}"/>
                </a:ext>
              </a:extLst>
            </p:cNvPr>
            <p:cNvGrpSpPr/>
            <p:nvPr/>
          </p:nvGrpSpPr>
          <p:grpSpPr>
            <a:xfrm>
              <a:off x="8357045" y="956588"/>
              <a:ext cx="3326885" cy="4453615"/>
              <a:chOff x="8079287" y="1640909"/>
              <a:chExt cx="3930295" cy="5029201"/>
            </a:xfrm>
          </p:grpSpPr>
          <p:sp>
            <p:nvSpPr>
              <p:cNvPr id="10" name="Rectangle 9">
                <a:extLst>
                  <a:ext uri="{FF2B5EF4-FFF2-40B4-BE49-F238E27FC236}">
                    <a16:creationId xmlns:a16="http://schemas.microsoft.com/office/drawing/2014/main" id="{CA2E7109-65B3-4B06-BB9D-2C84B8308941}"/>
                  </a:ext>
                </a:extLst>
              </p:cNvPr>
              <p:cNvSpPr/>
              <p:nvPr/>
            </p:nvSpPr>
            <p:spPr>
              <a:xfrm>
                <a:off x="8239248" y="1810011"/>
                <a:ext cx="3770334" cy="4860099"/>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0487B62-8C7E-4D6E-B3AA-0A6B890CA7B6}"/>
                  </a:ext>
                </a:extLst>
              </p:cNvPr>
              <p:cNvSpPr/>
              <p:nvPr/>
            </p:nvSpPr>
            <p:spPr>
              <a:xfrm>
                <a:off x="8187056" y="1770345"/>
                <a:ext cx="3770334" cy="4860099"/>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2889E57-B858-4C5B-8EEA-D505DBE702A5}"/>
                  </a:ext>
                </a:extLst>
              </p:cNvPr>
              <p:cNvSpPr/>
              <p:nvPr/>
            </p:nvSpPr>
            <p:spPr>
              <a:xfrm>
                <a:off x="8144005" y="1705627"/>
                <a:ext cx="3770334" cy="4860099"/>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69F4CAB-3285-46CC-932C-D6229E03C6B6}"/>
                  </a:ext>
                </a:extLst>
              </p:cNvPr>
              <p:cNvSpPr/>
              <p:nvPr/>
            </p:nvSpPr>
            <p:spPr>
              <a:xfrm>
                <a:off x="8079287" y="1640909"/>
                <a:ext cx="3770334" cy="4860099"/>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a:extLst>
                <a:ext uri="{FF2B5EF4-FFF2-40B4-BE49-F238E27FC236}">
                  <a16:creationId xmlns:a16="http://schemas.microsoft.com/office/drawing/2014/main" id="{7759C3AD-9BD3-4A36-813C-D0081B064257}"/>
                </a:ext>
              </a:extLst>
            </p:cNvPr>
            <p:cNvPicPr>
              <a:picLocks noChangeAspect="1"/>
            </p:cNvPicPr>
            <p:nvPr/>
          </p:nvPicPr>
          <p:blipFill>
            <a:blip r:embed="rId5"/>
            <a:stretch>
              <a:fillRect/>
            </a:stretch>
          </p:blipFill>
          <p:spPr>
            <a:xfrm>
              <a:off x="8359784" y="990145"/>
              <a:ext cx="3140362" cy="4057113"/>
            </a:xfrm>
            <a:prstGeom prst="rect">
              <a:avLst/>
            </a:prstGeom>
          </p:spPr>
        </p:pic>
      </p:grpSp>
    </p:spTree>
    <p:extLst>
      <p:ext uri="{BB962C8B-B14F-4D97-AF65-F5344CB8AC3E}">
        <p14:creationId xmlns:p14="http://schemas.microsoft.com/office/powerpoint/2010/main" val="1075424142"/>
      </p:ext>
    </p:extLst>
  </p:cSld>
  <p:clrMapOvr>
    <a:masterClrMapping/>
  </p:clrMapOvr>
</p:sld>
</file>

<file path=ppt/theme/theme1.xml><?xml version="1.0" encoding="utf-8"?>
<a:theme xmlns:a="http://schemas.openxmlformats.org/drawingml/2006/main" name="Standard PowerPoint template">
  <a:themeElements>
    <a:clrScheme name="Securian 2019">
      <a:dk1>
        <a:srgbClr val="58595B"/>
      </a:dk1>
      <a:lt1>
        <a:srgbClr val="FFFFFF"/>
      </a:lt1>
      <a:dk2>
        <a:srgbClr val="000000"/>
      </a:dk2>
      <a:lt2>
        <a:srgbClr val="FFFFFF"/>
      </a:lt2>
      <a:accent1>
        <a:srgbClr val="0AA147"/>
      </a:accent1>
      <a:accent2>
        <a:srgbClr val="95C93C"/>
      </a:accent2>
      <a:accent3>
        <a:srgbClr val="006DAF"/>
      </a:accent3>
      <a:accent4>
        <a:srgbClr val="56C3EA"/>
      </a:accent4>
      <a:accent5>
        <a:srgbClr val="284684"/>
      </a:accent5>
      <a:accent6>
        <a:srgbClr val="92949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curian-ppt-2019_standard" id="{4B01F32D-263B-C641-9EC9-48F312596F11}" vid="{6D330F1C-5398-A74E-AADD-A6F3DA80CB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31047</TotalTime>
  <Words>3240</Words>
  <Application>Microsoft Office PowerPoint</Application>
  <PresentationFormat>Widescreen</PresentationFormat>
  <Paragraphs>211</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Courier New</vt:lpstr>
      <vt:lpstr>HurmeGeometricSans3 Regular</vt:lpstr>
      <vt:lpstr>HurmeGeometricSans3-Regular</vt:lpstr>
      <vt:lpstr>LiberationSansNarrow</vt:lpstr>
      <vt:lpstr>Times</vt:lpstr>
      <vt:lpstr>Times-Roman</vt:lpstr>
      <vt:lpstr>Standard PowerPoint template</vt:lpstr>
      <vt:lpstr>Prepay beneficiary taxes</vt:lpstr>
      <vt:lpstr>LIFT – Life insurance as a financial tool</vt:lpstr>
      <vt:lpstr>Decisions for retirement dollars</vt:lpstr>
      <vt:lpstr>PowerPoint Presentation</vt:lpstr>
      <vt:lpstr>Setting Every Community up for Retirement Enhancement Act  (SECURE Act) of 2019  </vt:lpstr>
      <vt:lpstr>First, a word on the SECURE Act</vt:lpstr>
      <vt:lpstr>Pre-paying taxes on an inherited IRA</vt:lpstr>
      <vt:lpstr>Target clients</vt:lpstr>
      <vt:lpstr>Pre-paying beneficiary taxes marketing materials</vt:lpstr>
      <vt:lpstr>How it works  Pre-paying beneficiary taxes  https://advisor.securian.com</vt:lpstr>
      <vt:lpstr>Go to our illustration system </vt:lpstr>
      <vt:lpstr>PowerPoint Presentation</vt:lpstr>
      <vt:lpstr>PowerPoint Presentation</vt:lpstr>
      <vt:lpstr>The output</vt:lpstr>
      <vt:lpstr>PowerPoint Presentation</vt:lpstr>
      <vt:lpstr>PowerPoint Presentation</vt:lpstr>
      <vt:lpstr>We’re here to help</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McManus, Mark W.</dc:creator>
  <cp:lastModifiedBy>Huberty, Douglas J.</cp:lastModifiedBy>
  <cp:revision>146</cp:revision>
  <dcterms:created xsi:type="dcterms:W3CDTF">2020-07-13T15:42:34Z</dcterms:created>
  <dcterms:modified xsi:type="dcterms:W3CDTF">2022-10-26T20:36:33Z</dcterms:modified>
</cp:coreProperties>
</file>