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heme/themeOverride1.xml" ContentType="application/vnd.openxmlformats-officedocument.themeOverr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44"/>
  </p:notesMasterIdLst>
  <p:sldIdLst>
    <p:sldId id="256" r:id="rId2"/>
    <p:sldId id="258" r:id="rId3"/>
    <p:sldId id="259" r:id="rId4"/>
    <p:sldId id="260" r:id="rId5"/>
    <p:sldId id="261" r:id="rId6"/>
    <p:sldId id="304" r:id="rId7"/>
    <p:sldId id="299" r:id="rId8"/>
    <p:sldId id="264" r:id="rId9"/>
    <p:sldId id="265" r:id="rId10"/>
    <p:sldId id="267" r:id="rId11"/>
    <p:sldId id="266" r:id="rId12"/>
    <p:sldId id="305" r:id="rId13"/>
    <p:sldId id="269" r:id="rId14"/>
    <p:sldId id="270" r:id="rId15"/>
    <p:sldId id="283" r:id="rId16"/>
    <p:sldId id="271" r:id="rId17"/>
    <p:sldId id="295" r:id="rId18"/>
    <p:sldId id="285" r:id="rId19"/>
    <p:sldId id="294" r:id="rId20"/>
    <p:sldId id="306" r:id="rId21"/>
    <p:sldId id="293" r:id="rId22"/>
    <p:sldId id="296" r:id="rId23"/>
    <p:sldId id="297" r:id="rId24"/>
    <p:sldId id="298" r:id="rId25"/>
    <p:sldId id="284" r:id="rId26"/>
    <p:sldId id="273" r:id="rId27"/>
    <p:sldId id="274" r:id="rId28"/>
    <p:sldId id="275" r:id="rId29"/>
    <p:sldId id="286" r:id="rId30"/>
    <p:sldId id="287" r:id="rId31"/>
    <p:sldId id="288" r:id="rId32"/>
    <p:sldId id="277" r:id="rId33"/>
    <p:sldId id="278" r:id="rId34"/>
    <p:sldId id="279" r:id="rId35"/>
    <p:sldId id="303" r:id="rId36"/>
    <p:sldId id="280" r:id="rId37"/>
    <p:sldId id="292" r:id="rId38"/>
    <p:sldId id="291" r:id="rId39"/>
    <p:sldId id="281" r:id="rId40"/>
    <p:sldId id="289" r:id="rId41"/>
    <p:sldId id="290" r:id="rId42"/>
    <p:sldId id="302" r:id="rId43"/>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1pPr>
    <a:lvl2pPr marL="4572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2pPr>
    <a:lvl3pPr marL="9144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3pPr>
    <a:lvl4pPr marL="13716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4pPr>
    <a:lvl5pPr marL="18288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5pPr>
    <a:lvl6pPr marL="22860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6pPr>
    <a:lvl7pPr marL="27432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7pPr>
    <a:lvl8pPr marL="32004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8pPr>
    <a:lvl9pPr marL="36576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11" autoAdjust="0"/>
    <p:restoredTop sz="72243" autoAdjust="0"/>
  </p:normalViewPr>
  <p:slideViewPr>
    <p:cSldViewPr snapToGrid="0">
      <p:cViewPr varScale="1">
        <p:scale>
          <a:sx n="100" d="100"/>
          <a:sy n="100" d="100"/>
        </p:scale>
        <p:origin x="1168" y="16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Example of monthly Social Security benefit</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3.0193236714975844E-2"/>
          <c:y val="4.0197195731263548E-2"/>
          <c:w val="0.96980676328502413"/>
          <c:h val="0.81358906557147759"/>
        </c:manualLayout>
      </c:layout>
      <c:barChart>
        <c:barDir val="col"/>
        <c:grouping val="clustered"/>
        <c:varyColors val="0"/>
        <c:ser>
          <c:idx val="0"/>
          <c:order val="0"/>
          <c:tx>
            <c:strRef>
              <c:f>Sheet1!$B$1</c:f>
              <c:strCache>
                <c:ptCount val="1"/>
                <c:pt idx="0">
                  <c:v>Example of Monthly Social Security Benefit</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layout>
                <c:manualLayout>
                  <c:x val="0"/>
                  <c:y val="4.1673137056809549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5.8641922477081672E-2"/>
                      <c:h val="0.11012508409858679"/>
                    </c:manualLayout>
                  </c15:layout>
                </c:ext>
                <c:ext xmlns:c16="http://schemas.microsoft.com/office/drawing/2014/chart" uri="{C3380CC4-5D6E-409C-BE32-E72D297353CC}">
                  <c16:uniqueId val="{0000000B-48BF-460A-B906-D38F1FC7EABB}"/>
                </c:ext>
              </c:extLst>
            </c:dLbl>
            <c:dLbl>
              <c:idx val="1"/>
              <c:layout>
                <c:manualLayout>
                  <c:x val="0"/>
                  <c:y val="2.9111513390789739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5.8641922477081672E-2"/>
                      <c:h val="0.11012508409858679"/>
                    </c:manualLayout>
                  </c15:layout>
                </c:ext>
                <c:ext xmlns:c16="http://schemas.microsoft.com/office/drawing/2014/chart" uri="{C3380CC4-5D6E-409C-BE32-E72D297353CC}">
                  <c16:uniqueId val="{0000000A-48BF-460A-B906-D38F1FC7EABB}"/>
                </c:ext>
              </c:extLst>
            </c:dLbl>
            <c:dLbl>
              <c:idx val="2"/>
              <c:layout>
                <c:manualLayout>
                  <c:x val="6.0386473429951688E-4"/>
                  <c:y val="4.1818139736292899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6.2265110882878769E-2"/>
                      <c:h val="0.11012508409858679"/>
                    </c:manualLayout>
                  </c15:layout>
                </c:ext>
                <c:ext xmlns:c16="http://schemas.microsoft.com/office/drawing/2014/chart" uri="{C3380CC4-5D6E-409C-BE32-E72D297353CC}">
                  <c16:uniqueId val="{00000009-48BF-460A-B906-D38F1FC7EABB}"/>
                </c:ext>
              </c:extLst>
            </c:dLbl>
            <c:dLbl>
              <c:idx val="3"/>
              <c:layout>
                <c:manualLayout>
                  <c:x val="1.8115942028985507E-3"/>
                  <c:y val="3.901600746496741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5.2603275134086497E-2"/>
                      <c:h val="0.11012508409858679"/>
                    </c:manualLayout>
                  </c15:layout>
                </c:ext>
                <c:ext xmlns:c16="http://schemas.microsoft.com/office/drawing/2014/chart" uri="{C3380CC4-5D6E-409C-BE32-E72D297353CC}">
                  <c16:uniqueId val="{00000008-48BF-460A-B906-D38F1FC7EABB}"/>
                </c:ext>
              </c:extLst>
            </c:dLbl>
            <c:dLbl>
              <c:idx val="4"/>
              <c:layout>
                <c:manualLayout>
                  <c:x val="6.0391228270370394E-4"/>
                  <c:y val="2.5390800025083683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7.2958937198067619E-2"/>
                      <c:h val="0.1052513719370162"/>
                    </c:manualLayout>
                  </c15:layout>
                </c:ext>
                <c:ext xmlns:c16="http://schemas.microsoft.com/office/drawing/2014/chart" uri="{C3380CC4-5D6E-409C-BE32-E72D297353CC}">
                  <c16:uniqueId val="{00000007-48BF-460A-B906-D38F1FC7EABB}"/>
                </c:ext>
              </c:extLst>
            </c:dLbl>
            <c:dLbl>
              <c:idx val="5"/>
              <c:layout>
                <c:manualLayout>
                  <c:x val="3.0193236714974999E-3"/>
                  <c:y val="2.6454383798947531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6.8592852523869305E-2"/>
                      <c:h val="0.11012508409858679"/>
                    </c:manualLayout>
                  </c15:layout>
                </c:ext>
                <c:ext xmlns:c16="http://schemas.microsoft.com/office/drawing/2014/chart" uri="{C3380CC4-5D6E-409C-BE32-E72D297353CC}">
                  <c16:uniqueId val="{00000006-48BF-460A-B906-D38F1FC7EABB}"/>
                </c:ext>
              </c:extLst>
            </c:dLbl>
            <c:dLbl>
              <c:idx val="6"/>
              <c:layout>
                <c:manualLayout>
                  <c:x val="0"/>
                  <c:y val="5.9212724469785505E-3"/>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7.4631499866864473E-2"/>
                      <c:h val="8.5001836766547059E-2"/>
                    </c:manualLayout>
                  </c15:layout>
                </c:ext>
                <c:ext xmlns:c16="http://schemas.microsoft.com/office/drawing/2014/chart" uri="{C3380CC4-5D6E-409C-BE32-E72D297353CC}">
                  <c16:uniqueId val="{00000005-48BF-460A-B906-D38F1FC7EABB}"/>
                </c:ext>
              </c:extLst>
            </c:dLbl>
            <c:dLbl>
              <c:idx val="7"/>
              <c:layout>
                <c:manualLayout>
                  <c:x val="0"/>
                  <c:y val="3.118922572723393E-2"/>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7.4631499866864473E-2"/>
                      <c:h val="0.11012508409858679"/>
                    </c:manualLayout>
                  </c15:layout>
                </c:ext>
                <c:ext xmlns:c16="http://schemas.microsoft.com/office/drawing/2014/chart" uri="{C3380CC4-5D6E-409C-BE32-E72D297353CC}">
                  <c16:uniqueId val="{00000004-48BF-460A-B906-D38F1FC7EABB}"/>
                </c:ext>
              </c:extLst>
            </c:dLbl>
            <c:dLbl>
              <c:idx val="8"/>
              <c:layout>
                <c:manualLayout>
                  <c:x val="-1.3806154665449428E-3"/>
                  <c:y val="0"/>
                </c:manualLayout>
              </c:layout>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7.911664574536878E-2"/>
                      <c:h val="0.11012508409858679"/>
                    </c:manualLayout>
                  </c15:layout>
                </c:ext>
                <c:ext xmlns:c16="http://schemas.microsoft.com/office/drawing/2014/chart" uri="{C3380CC4-5D6E-409C-BE32-E72D297353CC}">
                  <c16:uniqueId val="{00000003-48BF-460A-B906-D38F1FC7EABB}"/>
                </c:ext>
              </c:extLst>
            </c:dLbl>
            <c:spPr>
              <a:noFill/>
              <a:ln>
                <a:noFill/>
              </a:ln>
              <a:effectLst>
                <a:softEdge rad="0"/>
              </a:effectLst>
            </c:spPr>
            <c:txPr>
              <a:bodyPr rot="0" spcFirstLastPara="1" vertOverflow="overflow" horzOverflow="overflow" vert="horz" wrap="square" lIns="38100" tIns="182880" rIns="38100" bIns="19050" anchor="ctr" anchorCtr="1">
                <a:noAutofit/>
              </a:bodyPr>
              <a:lstStyle/>
              <a:p>
                <a:pPr>
                  <a:defRPr sz="1197"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a:noFill/>
                    </a:ln>
                    <a:effectLst/>
                  </c:spPr>
                </c15:leaderLines>
              </c:ext>
            </c:extLst>
          </c:dLbls>
          <c:cat>
            <c:numRef>
              <c:f>Sheet1!$A$2:$A$10</c:f>
              <c:numCache>
                <c:formatCode>General</c:formatCode>
                <c:ptCount val="9"/>
                <c:pt idx="0">
                  <c:v>62</c:v>
                </c:pt>
                <c:pt idx="1">
                  <c:v>63</c:v>
                </c:pt>
                <c:pt idx="2">
                  <c:v>64</c:v>
                </c:pt>
                <c:pt idx="3">
                  <c:v>65</c:v>
                </c:pt>
                <c:pt idx="4">
                  <c:v>66</c:v>
                </c:pt>
                <c:pt idx="5">
                  <c:v>67</c:v>
                </c:pt>
                <c:pt idx="6">
                  <c:v>68</c:v>
                </c:pt>
                <c:pt idx="7">
                  <c:v>69</c:v>
                </c:pt>
                <c:pt idx="8">
                  <c:v>70</c:v>
                </c:pt>
              </c:numCache>
            </c:numRef>
          </c:cat>
          <c:val>
            <c:numRef>
              <c:f>Sheet1!$B$2:$B$10</c:f>
              <c:numCache>
                <c:formatCode>"$"#,##0_);[Red]\("$"#,##0\)</c:formatCode>
                <c:ptCount val="9"/>
                <c:pt idx="0">
                  <c:v>750</c:v>
                </c:pt>
                <c:pt idx="1">
                  <c:v>800</c:v>
                </c:pt>
                <c:pt idx="2">
                  <c:v>866</c:v>
                </c:pt>
                <c:pt idx="3">
                  <c:v>933</c:v>
                </c:pt>
                <c:pt idx="4">
                  <c:v>1000</c:v>
                </c:pt>
                <c:pt idx="5">
                  <c:v>1080</c:v>
                </c:pt>
                <c:pt idx="6">
                  <c:v>1160</c:v>
                </c:pt>
                <c:pt idx="7">
                  <c:v>1240</c:v>
                </c:pt>
                <c:pt idx="8">
                  <c:v>1320</c:v>
                </c:pt>
              </c:numCache>
            </c:numRef>
          </c:val>
          <c:extLst>
            <c:ext xmlns:c16="http://schemas.microsoft.com/office/drawing/2014/chart" uri="{C3380CC4-5D6E-409C-BE32-E72D297353CC}">
              <c16:uniqueId val="{00000000-48BF-460A-B906-D38F1FC7EABB}"/>
            </c:ext>
          </c:extLst>
        </c:ser>
        <c:dLbls>
          <c:dLblPos val="inEnd"/>
          <c:showLegendKey val="0"/>
          <c:showVal val="1"/>
          <c:showCatName val="0"/>
          <c:showSerName val="0"/>
          <c:showPercent val="0"/>
          <c:showBubbleSize val="0"/>
        </c:dLbls>
        <c:gapWidth val="65"/>
        <c:axId val="1149545056"/>
        <c:axId val="1149556288"/>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uri="{CE6537A1-D6FC-4f65-9D91-7224C49458BB}">
                      <c15:showLeaderLines val="1"/>
                      <c15:leaderLines>
                        <c:spPr>
                          <a:ln w="9525">
                            <a:solidFill>
                              <a:schemeClr val="dk1">
                                <a:lumMod val="50000"/>
                                <a:lumOff val="50000"/>
                              </a:schemeClr>
                            </a:solidFill>
                          </a:ln>
                          <a:effectLst/>
                        </c:spPr>
                      </c15:leaderLines>
                    </c:ext>
                  </c:extLst>
                </c:dLbls>
                <c:cat>
                  <c:numRef>
                    <c:extLst>
                      <c:ext uri="{02D57815-91ED-43cb-92C2-25804820EDAC}">
                        <c15:formulaRef>
                          <c15:sqref>Sheet1!$A$2:$A$10</c15:sqref>
                        </c15:formulaRef>
                      </c:ext>
                    </c:extLst>
                    <c:numCache>
                      <c:formatCode>General</c:formatCode>
                      <c:ptCount val="9"/>
                      <c:pt idx="0">
                        <c:v>62</c:v>
                      </c:pt>
                      <c:pt idx="1">
                        <c:v>63</c:v>
                      </c:pt>
                      <c:pt idx="2">
                        <c:v>64</c:v>
                      </c:pt>
                      <c:pt idx="3">
                        <c:v>65</c:v>
                      </c:pt>
                      <c:pt idx="4">
                        <c:v>66</c:v>
                      </c:pt>
                      <c:pt idx="5">
                        <c:v>67</c:v>
                      </c:pt>
                      <c:pt idx="6">
                        <c:v>68</c:v>
                      </c:pt>
                      <c:pt idx="7">
                        <c:v>69</c:v>
                      </c:pt>
                      <c:pt idx="8">
                        <c:v>70</c:v>
                      </c:pt>
                    </c:numCache>
                  </c:numRef>
                </c:cat>
                <c:val>
                  <c:numRef>
                    <c:extLst>
                      <c:ext uri="{02D57815-91ED-43cb-92C2-25804820EDAC}">
                        <c15:formulaRef>
                          <c15:sqref>Sheet1!$C$2:$C$10</c15:sqref>
                        </c15:formulaRef>
                      </c:ext>
                    </c:extLst>
                    <c:numCache>
                      <c:formatCode>General</c:formatCode>
                      <c:ptCount val="9"/>
                      <c:pt idx="0">
                        <c:v>2.4</c:v>
                      </c:pt>
                      <c:pt idx="1">
                        <c:v>4.4000000000000004</c:v>
                      </c:pt>
                      <c:pt idx="2">
                        <c:v>1.8</c:v>
                      </c:pt>
                      <c:pt idx="3">
                        <c:v>2.8</c:v>
                      </c:pt>
                    </c:numCache>
                  </c:numRef>
                </c:val>
                <c:extLst>
                  <c:ext xmlns:c16="http://schemas.microsoft.com/office/drawing/2014/chart" uri="{C3380CC4-5D6E-409C-BE32-E72D297353CC}">
                    <c16:uniqueId val="{00000001-48BF-460A-B906-D38F1FC7EAB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62</c:v>
                      </c:pt>
                      <c:pt idx="1">
                        <c:v>63</c:v>
                      </c:pt>
                      <c:pt idx="2">
                        <c:v>64</c:v>
                      </c:pt>
                      <c:pt idx="3">
                        <c:v>65</c:v>
                      </c:pt>
                      <c:pt idx="4">
                        <c:v>66</c:v>
                      </c:pt>
                      <c:pt idx="5">
                        <c:v>67</c:v>
                      </c:pt>
                      <c:pt idx="6">
                        <c:v>68</c:v>
                      </c:pt>
                      <c:pt idx="7">
                        <c:v>69</c:v>
                      </c:pt>
                      <c:pt idx="8">
                        <c:v>70</c:v>
                      </c:pt>
                    </c:numCache>
                  </c:numRef>
                </c:cat>
                <c:val>
                  <c:numRef>
                    <c:extLst xmlns:c15="http://schemas.microsoft.com/office/drawing/2012/chart">
                      <c:ext xmlns:c15="http://schemas.microsoft.com/office/drawing/2012/chart" uri="{02D57815-91ED-43cb-92C2-25804820EDAC}">
                        <c15:formulaRef>
                          <c15:sqref>Sheet1!$D$2:$D$10</c15:sqref>
                        </c15:formulaRef>
                      </c:ext>
                    </c:extLst>
                    <c:numCache>
                      <c:formatCode>General</c:formatCode>
                      <c:ptCount val="9"/>
                      <c:pt idx="0">
                        <c:v>2</c:v>
                      </c:pt>
                      <c:pt idx="1">
                        <c:v>2</c:v>
                      </c:pt>
                      <c:pt idx="2">
                        <c:v>3</c:v>
                      </c:pt>
                      <c:pt idx="3">
                        <c:v>5</c:v>
                      </c:pt>
                    </c:numCache>
                  </c:numRef>
                </c:val>
                <c:extLst xmlns:c15="http://schemas.microsoft.com/office/drawing/2012/chart">
                  <c:ext xmlns:c16="http://schemas.microsoft.com/office/drawing/2014/chart" uri="{C3380CC4-5D6E-409C-BE32-E72D297353CC}">
                    <c16:uniqueId val="{00000002-48BF-460A-B906-D38F1FC7EABB}"/>
                  </c:ext>
                </c:extLst>
              </c15:ser>
            </c15:filteredBarSeries>
          </c:ext>
        </c:extLst>
      </c:barChart>
      <c:catAx>
        <c:axId val="11495450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tx1"/>
                </a:solidFill>
                <a:latin typeface="+mn-lt"/>
                <a:ea typeface="+mn-ea"/>
                <a:cs typeface="+mn-cs"/>
              </a:defRPr>
            </a:pPr>
            <a:endParaRPr lang="en-US"/>
          </a:p>
        </c:txPr>
        <c:crossAx val="1149556288"/>
        <c:crosses val="autoZero"/>
        <c:auto val="1"/>
        <c:lblAlgn val="ctr"/>
        <c:lblOffset val="100"/>
        <c:noMultiLvlLbl val="0"/>
      </c:catAx>
      <c:valAx>
        <c:axId val="11495562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quot;$&quot;#,##0_);[Red]\(&quot;$&quot;#,##0\)" sourceLinked="1"/>
        <c:majorTickMark val="none"/>
        <c:minorTickMark val="none"/>
        <c:tickLblPos val="nextTo"/>
        <c:crossAx val="11495450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A2A6732F-1E45-41C2-AFED-619924B3C222}" type="datetimeFigureOut">
              <a:rPr lang="en-US" smtClean="0"/>
              <a:t>4/16/24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F7D1C772-F33A-48AD-B554-8B3C11ACCDAF}" type="slidenum">
              <a:rPr lang="en-US" smtClean="0"/>
              <a:t>‹#›</a:t>
            </a:fld>
            <a:endParaRPr lang="en-US"/>
          </a:p>
        </p:txBody>
      </p:sp>
    </p:spTree>
    <p:extLst>
      <p:ext uri="{BB962C8B-B14F-4D97-AF65-F5344CB8AC3E}">
        <p14:creationId xmlns:p14="http://schemas.microsoft.com/office/powerpoint/2010/main" val="4273882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ssa.gov/planners/retire/applying6.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ssa.gov/OACT/COLA/piaformula.html"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www.ssa.gov/OACT/ProgData/nra.html"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a:t>
            </a:fld>
            <a:endParaRPr lang="en-US"/>
          </a:p>
        </p:txBody>
      </p:sp>
    </p:spTree>
    <p:extLst>
      <p:ext uri="{BB962C8B-B14F-4D97-AF65-F5344CB8AC3E}">
        <p14:creationId xmlns:p14="http://schemas.microsoft.com/office/powerpoint/2010/main" val="1762636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working with clients, we know that every case has its own nuances and situations, so let’s focus on some of those common but more complex scenarios we need to be mindful of when analyzing social security claiming strategies.</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10</a:t>
            </a:fld>
            <a:endParaRPr lang="en-US"/>
          </a:p>
        </p:txBody>
      </p:sp>
    </p:spTree>
    <p:extLst>
      <p:ext uri="{BB962C8B-B14F-4D97-AF65-F5344CB8AC3E}">
        <p14:creationId xmlns:p14="http://schemas.microsoft.com/office/powerpoint/2010/main" val="1122858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“Receiving Benefits While Working”- https://www.ssa.gov/benefits/retirement/planner/whileworking.html)</a:t>
            </a:r>
          </a:p>
          <a:p>
            <a:endParaRPr lang="en-US" dirty="0"/>
          </a:p>
          <a:p>
            <a:r>
              <a:rPr lang="en-US" dirty="0"/>
              <a:t>When workers begin receiving Social Security retirement benefits, the Administration considers them retired.  However, individuals are still able to receive social security benefits and work at the same time.  The caveat is that there is a limit to how much you can earn and still receive full benefits. </a:t>
            </a:r>
          </a:p>
          <a:p>
            <a:endParaRPr lang="en-US" dirty="0"/>
          </a:p>
          <a:p>
            <a:r>
              <a:rPr lang="en-US" dirty="0"/>
              <a:t>If an individual is younger than FRA and earns more than the yearly earnings limit, the Administration may reduce their benefit amount.  If the individual is under FRA for the entire year, $1 will be deducted from the benefit payment for every $2 earned above the annual limit- for 2022, the annual earnings limit is $19,560. In the year they reach FRA age however, $1 in benefits is deducted for every $3 earned above a different limit- for 2022, the limit on earnings for the months before you reach FRA, for the year FRA is attained, is $51,960.  This limit is only for earnings up to the month before reaching FRA, not the earnings for the entire year.</a:t>
            </a:r>
          </a:p>
          <a:p>
            <a:endParaRPr lang="en-US" dirty="0"/>
          </a:p>
          <a:p>
            <a:r>
              <a:rPr lang="en-US" dirty="0"/>
              <a:t>When an individual reaches FRA, beginning with the month FRA is reached, earnings no longer reduce the benefit, no matter how much is earned.  The administration will recalculate the benefit amount, and give credit for the months in which benefits were reduced or withheld due to excess earnings.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SSA.gov has a Retirement Age Calculator &amp; a Retirement Earnings Test Calculator on their site to assist.  Earnings limits and rates are released in November each year. And any earned income is based on </a:t>
            </a:r>
            <a:r>
              <a:rPr lang="en-US" b="1" u="sng" baseline="0" dirty="0"/>
              <a:t>“modified” </a:t>
            </a:r>
            <a:r>
              <a:rPr lang="en-US" u="sng" baseline="0" dirty="0"/>
              <a:t>adjusted gross income </a:t>
            </a:r>
            <a:r>
              <a:rPr lang="en-US" baseline="0" dirty="0"/>
              <a:t>– as the Administration outlines on their website, this include bonuses, commissions, and vacation pay, but the Administration does not count pensions, annuities, investment income, interest, veterans or other government or military retirement benefits.</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11</a:t>
            </a:fld>
            <a:endParaRPr lang="en-US"/>
          </a:p>
        </p:txBody>
      </p:sp>
    </p:spTree>
    <p:extLst>
      <p:ext uri="{BB962C8B-B14F-4D97-AF65-F5344CB8AC3E}">
        <p14:creationId xmlns:p14="http://schemas.microsoft.com/office/powerpoint/2010/main" val="3059078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an example.  </a:t>
            </a:r>
          </a:p>
          <a:p>
            <a:endParaRPr lang="en-US" baseline="0" dirty="0"/>
          </a:p>
          <a:p>
            <a:r>
              <a:rPr lang="en-US" baseline="0" dirty="0"/>
              <a:t>Alan was born in 1958, and is 64 years old today – therefore his FRA is 66 years and 8 months</a:t>
            </a:r>
          </a:p>
          <a:p>
            <a:endParaRPr lang="en-US" baseline="0" dirty="0"/>
          </a:p>
          <a:p>
            <a:r>
              <a:rPr lang="en-US" baseline="0" dirty="0"/>
              <a:t>$10,220 is the REDUCTION in SS benefit, because he’s is a couple years out from FRA and he’s above the earned income limit for the year.  The Administration will reduce his benefit $1 for every $2 earned above the limit.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12</a:t>
            </a:fld>
            <a:endParaRPr lang="en-US"/>
          </a:p>
        </p:txBody>
      </p:sp>
    </p:spTree>
    <p:extLst>
      <p:ext uri="{BB962C8B-B14F-4D97-AF65-F5344CB8AC3E}">
        <p14:creationId xmlns:p14="http://schemas.microsoft.com/office/powerpoint/2010/main" val="1133977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“Withdrawing Your Social Security Retirement Application” –  https://www.ssa.gov/benefits/retirement/planner/withdrawal.html)</a:t>
            </a:r>
          </a:p>
          <a:p>
            <a:endParaRPr lang="en-US" dirty="0"/>
          </a:p>
          <a:p>
            <a:r>
              <a:rPr lang="en-US" dirty="0"/>
              <a:t>Many of us have worked with clients who are indecisive</a:t>
            </a:r>
            <a:r>
              <a:rPr lang="en-US" baseline="0" dirty="0"/>
              <a:t> or change their mind.  This can happen when deciding whether or not to take social security prior to FRA.  If they regret their decision of filing early, they are able to withdraw their Social Security application, but under very specific rules. </a:t>
            </a:r>
          </a:p>
          <a:p>
            <a:endParaRPr lang="en-US" baseline="0" dirty="0"/>
          </a:p>
          <a:p>
            <a:r>
              <a:rPr lang="en-US" baseline="0" dirty="0"/>
              <a:t>This is allowed once and ONE TIME ONLY and the following must be true: </a:t>
            </a:r>
          </a:p>
          <a:p>
            <a:pPr marL="228600" indent="-228600">
              <a:buAutoNum type="arabicPeriod"/>
            </a:pPr>
            <a:r>
              <a:rPr lang="en-US" baseline="0" dirty="0"/>
              <a:t>Benefits have been collected for less than 12 months; and </a:t>
            </a:r>
          </a:p>
          <a:p>
            <a:pPr marL="228600" indent="-228600">
              <a:buAutoNum type="arabicPeriod"/>
            </a:pPr>
            <a:r>
              <a:rPr lang="en-US" baseline="0" dirty="0"/>
              <a:t>No prior application for benefits was withdrawn.</a:t>
            </a:r>
          </a:p>
          <a:p>
            <a:endParaRPr lang="en-US" baseline="0" dirty="0"/>
          </a:p>
          <a:p>
            <a:r>
              <a:rPr lang="en-US" baseline="0" dirty="0"/>
              <a:t>If the application is approved, the client must repay all the benefits they and their family received based on the client’s application.  The client can then apply later as if they had not previously applied.</a:t>
            </a:r>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13</a:t>
            </a:fld>
            <a:endParaRPr lang="en-US"/>
          </a:p>
        </p:txBody>
      </p:sp>
    </p:spTree>
    <p:extLst>
      <p:ext uri="{BB962C8B-B14F-4D97-AF65-F5344CB8AC3E}">
        <p14:creationId xmlns:p14="http://schemas.microsoft.com/office/powerpoint/2010/main" val="180852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(*Sources: https://www.ssa.gov/oact/quickcalc/spouse.html; </a:t>
            </a:r>
            <a:r>
              <a:rPr lang="en-US" i="1" dirty="0">
                <a:hlinkClick r:id="rId3"/>
              </a:rPr>
              <a:t>https://www.ssa.gov/planners/retire/applying6.html</a:t>
            </a:r>
            <a:r>
              <a:rPr lang="en-US" i="1"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to an individual worker being eligible for benefits, Social Security</a:t>
            </a:r>
            <a:r>
              <a:rPr lang="en-US" baseline="0" dirty="0"/>
              <a:t> also has spousal benefits that can come into play in several ways.</a:t>
            </a:r>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REVIEW POINTS ON SLIDE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 program was changed in the early ‘80s to recognize that some spouses earn very little income outside the home, but should be considered part of a family unit for benefits. Married people can claim spousal benefits whether or not they’re </a:t>
            </a:r>
            <a:r>
              <a:rPr lang="en-US" dirty="0"/>
              <a:t>eligible for individual benefits. A spousal benefit is up to 50% of the spouse’s PIA. </a:t>
            </a:r>
            <a:r>
              <a:rPr lang="en-US" baseline="0" dirty="0"/>
              <a:t>So, if a spouse doesn’t have a work history to qualify for Social Security, they are still eligible for spousal benefits off of the working spouses record. Or if you have a work history, but your spouse’s benefit is double or more what you’re entitled to individually, you may receive more by claiming a spousal benefit.</a:t>
            </a:r>
            <a:endParaRPr lang="en-US" dirty="0"/>
          </a:p>
          <a:p>
            <a:endParaRPr lang="en-US" dirty="0"/>
          </a:p>
          <a:p>
            <a:r>
              <a:rPr lang="en-US" baseline="0" dirty="0"/>
              <a:t>Spousal benefits can be claimed if you are age 62 or older </a:t>
            </a:r>
            <a:r>
              <a:rPr lang="en-US" u="sng" baseline="0" dirty="0"/>
              <a:t>AND</a:t>
            </a:r>
            <a:r>
              <a:rPr lang="en-US" baseline="0" dirty="0"/>
              <a:t> have been married for at least one year </a:t>
            </a:r>
            <a:r>
              <a:rPr lang="en-US" u="sng" baseline="0" dirty="0"/>
              <a:t>AND</a:t>
            </a:r>
            <a:r>
              <a:rPr lang="en-US" baseline="0" dirty="0"/>
              <a:t> your spouse has filed for benefits.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14</a:t>
            </a:fld>
            <a:endParaRPr lang="en-US"/>
          </a:p>
        </p:txBody>
      </p:sp>
    </p:spTree>
    <p:extLst>
      <p:ext uri="{BB962C8B-B14F-4D97-AF65-F5344CB8AC3E}">
        <p14:creationId xmlns:p14="http://schemas.microsoft.com/office/powerpoint/2010/main" val="3004185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(Source:  https://www.ssa.gov/benefits/retirement/planner/applying7.html)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One of the key requirements of claiming a spousal benefit (not including divorced spousal benefits, which we will address next), is that the working spouse MUST file for their benefits in order for the other spouse to claim spousal benefits.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What will a spouse receive when claiming a spousal benefit?</a:t>
            </a:r>
          </a:p>
          <a:p>
            <a:pPr marL="171450" indent="-171450">
              <a:buFont typeface="Arial" panose="020B0604020202020204" pitchFamily="34" charset="0"/>
              <a:buChar char="•"/>
            </a:pPr>
            <a:r>
              <a:rPr lang="en-US" dirty="0"/>
              <a:t>50% of working spouse’s full PIA (full retirement benefit), if claiming at FRA</a:t>
            </a:r>
          </a:p>
          <a:p>
            <a:pPr marL="171450" indent="-171450">
              <a:buFont typeface="Arial" panose="020B0604020202020204" pitchFamily="34" charset="0"/>
              <a:buChar char="•"/>
            </a:pPr>
            <a:r>
              <a:rPr lang="en-US" dirty="0"/>
              <a:t>Like the primary filing, the benefit reduces if it is collected prior to FRA</a:t>
            </a:r>
          </a:p>
          <a:p>
            <a:pPr marL="171450" indent="-171450">
              <a:buFont typeface="Arial" panose="020B0604020202020204" pitchFamily="34" charset="0"/>
              <a:buChar char="•"/>
            </a:pPr>
            <a:r>
              <a:rPr lang="en-US" dirty="0"/>
              <a:t>If the spouse is eligible based on their own earnings, they will receive the higher amount- their own or spousal, whichever is greater</a:t>
            </a:r>
          </a:p>
          <a:p>
            <a:pPr marL="171450" indent="-171450">
              <a:buFont typeface="Arial" panose="020B0604020202020204" pitchFamily="34" charset="0"/>
              <a:buChar char="•"/>
            </a:pPr>
            <a:r>
              <a:rPr lang="en-US" dirty="0"/>
              <a:t>When claiming a spousal benefit early, a spouse will receive 35-49% of the full PIA from age 62 to FRA</a:t>
            </a:r>
          </a:p>
          <a:p>
            <a:pPr marL="171450" indent="-171450">
              <a:buFont typeface="Arial" panose="020B0604020202020204" pitchFamily="34" charset="0"/>
              <a:buChar char="•"/>
            </a:pPr>
            <a:r>
              <a:rPr lang="en-US" dirty="0"/>
              <a:t>Otherwise, the benefit is 50% from FRA and beyond </a:t>
            </a:r>
          </a:p>
          <a:p>
            <a:pPr marL="171450" indent="-171450">
              <a:buFont typeface="Arial" panose="020B0604020202020204" pitchFamily="34" charset="0"/>
              <a:buChar char="•"/>
            </a:pPr>
            <a:r>
              <a:rPr lang="en-US" b="1" dirty="0"/>
              <a:t>NOTE:</a:t>
            </a:r>
            <a:r>
              <a:rPr lang="en-US" b="0" baseline="0" dirty="0"/>
              <a:t> Spousal benefits DO NOT accrue Delayed Retirement Credits. </a:t>
            </a:r>
          </a:p>
          <a:p>
            <a:pPr marL="171450" indent="-171450">
              <a:buFont typeface="Arial" panose="020B0604020202020204" pitchFamily="34" charset="0"/>
              <a:buChar char="•"/>
            </a:pPr>
            <a:r>
              <a:rPr lang="en-US" dirty="0"/>
              <a:t>“Working” spouse must file for benefits in order</a:t>
            </a:r>
            <a:r>
              <a:rPr lang="en-US" baseline="0" dirty="0"/>
              <a:t> for spousal benefits to be claimed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Same Sex</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From the SSA, “On June 26, 2015, the U.S. Supreme Court issued a decision in Obergefell v. Hodges, holding that same-sex couples have a constitutional right to marry in all states and have their marriage recognized by other states. This decision made it possible for more same-sex couples and their families to benefit from our programs.”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15</a:t>
            </a:fld>
            <a:endParaRPr lang="en-US"/>
          </a:p>
        </p:txBody>
      </p:sp>
    </p:spTree>
    <p:extLst>
      <p:ext uri="{BB962C8B-B14F-4D97-AF65-F5344CB8AC3E}">
        <p14:creationId xmlns:p14="http://schemas.microsoft.com/office/powerpoint/2010/main" val="1374689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“Benefits for your Divorced Spouse”- source https://www.ssa.gov/benefits/retirement/planner/applying7.html#h4)</a:t>
            </a:r>
          </a:p>
          <a:p>
            <a:endParaRPr lang="en-US" dirty="0"/>
          </a:p>
          <a:p>
            <a:r>
              <a:rPr lang="en-US" dirty="0"/>
              <a:t>You have a client who is divorced, can they claim a SS benefit on their ex-spouse’s record?  I</a:t>
            </a:r>
            <a:r>
              <a:rPr lang="en-US" baseline="0" dirty="0"/>
              <a:t>t depends.  “Divorced spouse” refers to individual seeking benefit on their former spouse’s earnings record; “Ex-spouse” refers to spouse whose benefit the “divorced spouse” is applying for benefit against. </a:t>
            </a:r>
          </a:p>
          <a:p>
            <a:endParaRPr lang="en-US" baseline="0" dirty="0"/>
          </a:p>
          <a:p>
            <a:r>
              <a:rPr lang="en-US" baseline="0" dirty="0"/>
              <a:t>In order to be eligible for spousal benefits from an ex-spouse’s earnings, several factors must be met:</a:t>
            </a:r>
          </a:p>
          <a:p>
            <a:endParaRPr lang="en-US" baseline="0" dirty="0"/>
          </a:p>
          <a:p>
            <a:r>
              <a:rPr lang="en-US" baseline="0" dirty="0"/>
              <a:t>REVIEW SLIDE BULLETS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Upon remarriage, a person generally cannot collect benefits on their ex-spouse's record unless the claimant's later marriage ends (whether by death, divorce or annulment).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your ex-spouse has not applied for retirement benefits, but can qualify for them, you can receive benefits on their record if you have been divorced for at least two years.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Divorced spouse can only collect on the ex-spouse’s record if their own benefit is LESS than what they would receive by filing for their (ex) spousal benefit</a:t>
            </a:r>
          </a:p>
          <a:p>
            <a:endParaRPr lang="en-US" dirty="0"/>
          </a:p>
          <a:p>
            <a:r>
              <a:rPr lang="en-US" dirty="0"/>
              <a:t>The benefit as a divorced spouse is equal to one-half (50%) of the ex-spouse's full retirement amount (or disability benefit), assuming the divorced spouse starts receiving benefits at</a:t>
            </a:r>
            <a:r>
              <a:rPr lang="en-US" u="none" dirty="0">
                <a:solidFill>
                  <a:schemeClr val="tx1"/>
                </a:solidFill>
              </a:rPr>
              <a:t> full retirement age.  </a:t>
            </a:r>
            <a:r>
              <a:rPr lang="en-US" dirty="0"/>
              <a:t>The benefits do not include any delayed retirement credits your ex-spouse may receive.  So, a divorced spouse can get the maximum benefit if filed when they reach FRA.  IF claimed earlier, the benefit amount is reduced. </a:t>
            </a:r>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16</a:t>
            </a:fld>
            <a:endParaRPr lang="en-US"/>
          </a:p>
        </p:txBody>
      </p:sp>
    </p:spTree>
    <p:extLst>
      <p:ext uri="{BB962C8B-B14F-4D97-AF65-F5344CB8AC3E}">
        <p14:creationId xmlns:p14="http://schemas.microsoft.com/office/powerpoint/2010/main" val="1855037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Walk through scenarios where</a:t>
            </a:r>
            <a:r>
              <a:rPr lang="en-US" i="1" baseline="0" dirty="0"/>
              <a:t> Tom or Sue would claim on the ex-spouse’s record.</a:t>
            </a:r>
          </a:p>
          <a:p>
            <a:endParaRPr lang="en-US" i="1" baseline="0" dirty="0"/>
          </a:p>
          <a:p>
            <a:pPr marL="171450" indent="-171450">
              <a:buFontTx/>
              <a:buChar char="-"/>
            </a:pPr>
            <a:r>
              <a:rPr lang="en-US" baseline="0" dirty="0"/>
              <a:t>If Sue chooses to collect on Tom’s benefit, the amount will be reduced since she hasn’t reached her FRA. </a:t>
            </a:r>
          </a:p>
          <a:p>
            <a:pPr marL="171450" indent="-171450">
              <a:buFontTx/>
              <a:buChar char="-"/>
            </a:pPr>
            <a:endParaRPr lang="en-US" baseline="0" dirty="0"/>
          </a:p>
          <a:p>
            <a:r>
              <a:rPr lang="en-US" i="1" baseline="0" dirty="0"/>
              <a:t>Discuss income/benefit difference</a:t>
            </a:r>
          </a:p>
          <a:p>
            <a:pPr defTabSz="966529">
              <a:defRPr/>
            </a:pPr>
            <a:endParaRPr lang="en-US" baseline="0" dirty="0"/>
          </a:p>
          <a:p>
            <a:pPr defTabSz="966529">
              <a:defRPr/>
            </a:pPr>
            <a:r>
              <a:rPr lang="en-US" baseline="0" dirty="0"/>
              <a:t>Remember the rule: </a:t>
            </a:r>
            <a:r>
              <a:rPr lang="en-US" dirty="0"/>
              <a:t>Divorced spouse can only collect on the ex-spouses record if their own benefit is LESS than what they would receive by filing for their (ex) spousal benefit.</a:t>
            </a:r>
          </a:p>
          <a:p>
            <a:pPr defTabSz="966529">
              <a:defRPr/>
            </a:pPr>
            <a:endParaRPr lang="en-US" dirty="0"/>
          </a:p>
          <a:p>
            <a:r>
              <a:rPr lang="en-US" dirty="0"/>
              <a:t>If divorced spouse remarries, they generally cannot collect benefits on their former spouse's record unless their later marriage ends (whether by death, divorce or annulment). </a:t>
            </a:r>
          </a:p>
        </p:txBody>
      </p:sp>
      <p:sp>
        <p:nvSpPr>
          <p:cNvPr id="4" name="Slide Number Placeholder 3"/>
          <p:cNvSpPr>
            <a:spLocks noGrp="1"/>
          </p:cNvSpPr>
          <p:nvPr>
            <p:ph type="sldNum" sz="quarter" idx="10"/>
          </p:nvPr>
        </p:nvSpPr>
        <p:spPr/>
        <p:txBody>
          <a:bodyPr/>
          <a:lstStyle/>
          <a:p>
            <a:fld id="{F7D1C772-F33A-48AD-B554-8B3C11ACCDAF}" type="slidenum">
              <a:rPr lang="en-US" smtClean="0"/>
              <a:t>17</a:t>
            </a:fld>
            <a:endParaRPr lang="en-US"/>
          </a:p>
        </p:txBody>
      </p:sp>
    </p:spTree>
    <p:extLst>
      <p:ext uri="{BB962C8B-B14F-4D97-AF65-F5344CB8AC3E}">
        <p14:creationId xmlns:p14="http://schemas.microsoft.com/office/powerpoint/2010/main" val="2116103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https://www.ssa.gov/benefits/survivors/)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12121"/>
                </a:solidFill>
                <a:effectLst/>
                <a:latin typeface="ui-sans-serif"/>
              </a:rPr>
              <a:t>Social Security survivor benefits are paid to widows, widowers, and dependents of eligible workers.</a:t>
            </a:r>
          </a:p>
          <a:p>
            <a:endParaRPr lang="en-US" dirty="0"/>
          </a:p>
          <a:p>
            <a:r>
              <a:rPr lang="en-US" dirty="0"/>
              <a:t>REVIEW BULLETS ON SLIDE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chemeClr val="tx1"/>
                </a:solidFill>
                <a:effectLst/>
                <a:latin typeface="+mn-lt"/>
              </a:rPr>
              <a:t>S</a:t>
            </a:r>
            <a:r>
              <a:rPr lang="en-US" b="0" i="0" dirty="0">
                <a:solidFill>
                  <a:srgbClr val="212121"/>
                </a:solidFill>
                <a:effectLst/>
                <a:latin typeface="ui-sans-serif"/>
              </a:rPr>
              <a:t>urvivor benefit amounts are based on the earnings of the person who died. The more they paid into Social Security, the higher the survivor benefits would be.  If the person who died was receiving reduced benefits, they base your survivors benefit on that amount.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a:t>
            </a:r>
            <a:r>
              <a:rPr lang="en-US" baseline="0" dirty="0"/>
              <a:t> While survivor benefits cannot accrue delayed retirement credits, a survivor is entitled to the “FULL BENEFIT AMOUNT” the deceased was receiving.  Therefore, if the deceased made their SS claim at age 70 and received 132% of PIA, that is what the survivor is entitled to.</a:t>
            </a:r>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18</a:t>
            </a:fld>
            <a:endParaRPr lang="en-US"/>
          </a:p>
        </p:txBody>
      </p:sp>
    </p:spTree>
    <p:extLst>
      <p:ext uri="{BB962C8B-B14F-4D97-AF65-F5344CB8AC3E}">
        <p14:creationId xmlns:p14="http://schemas.microsoft.com/office/powerpoint/2010/main" val="3945144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https://www.ssa.gov/benefits/survivors/onyourown.html)</a:t>
            </a:r>
          </a:p>
          <a:p>
            <a:endParaRPr lang="en-US" dirty="0"/>
          </a:p>
          <a:p>
            <a:r>
              <a:rPr lang="en-US" dirty="0"/>
              <a:t>REVIEW BULLETS ON SLIDE</a:t>
            </a:r>
          </a:p>
          <a:p>
            <a:endParaRPr lang="en-US" dirty="0"/>
          </a:p>
          <a:p>
            <a:pPr defTabSz="948507">
              <a:defRPr/>
            </a:pPr>
            <a:r>
              <a:rPr lang="en-US" dirty="0"/>
              <a:t>You can receive benefits at any age, as a widow, if you are taking care of a child younger than 16 or disabled.</a:t>
            </a:r>
          </a:p>
          <a:p>
            <a:pPr defTabSz="948507">
              <a:defRPr/>
            </a:pPr>
            <a:endParaRPr lang="en-US" dirty="0"/>
          </a:p>
          <a:p>
            <a:pPr defTabSz="948507">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19</a:t>
            </a:fld>
            <a:endParaRPr lang="en-US"/>
          </a:p>
        </p:txBody>
      </p:sp>
    </p:spTree>
    <p:extLst>
      <p:ext uri="{BB962C8B-B14F-4D97-AF65-F5344CB8AC3E}">
        <p14:creationId xmlns:p14="http://schemas.microsoft.com/office/powerpoint/2010/main" val="2108558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discuss each of the topics listed on the screen before you, as well as spend some time at the end of our presentation discussing the taxation of Social Security benefits, and the Future of Social Security.</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a:t>
            </a:fld>
            <a:endParaRPr lang="en-US"/>
          </a:p>
        </p:txBody>
      </p:sp>
    </p:spTree>
    <p:extLst>
      <p:ext uri="{BB962C8B-B14F-4D97-AF65-F5344CB8AC3E}">
        <p14:creationId xmlns:p14="http://schemas.microsoft.com/office/powerpoint/2010/main" val="961028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https://www.ssa.gov/benefits/survivors/onyourown.html)</a:t>
            </a:r>
          </a:p>
          <a:p>
            <a:endParaRPr lang="en-US" dirty="0"/>
          </a:p>
          <a:p>
            <a:r>
              <a:rPr lang="en-US" dirty="0"/>
              <a:t>REVIEW BULLETS ON SLIDE</a:t>
            </a:r>
          </a:p>
          <a:p>
            <a:endParaRPr lang="en-US" dirty="0"/>
          </a:p>
          <a:p>
            <a:pPr defTabSz="948507">
              <a:defRPr/>
            </a:pPr>
            <a:r>
              <a:rPr lang="en-US" dirty="0"/>
              <a:t>Children can get benefits up to age 19 if they're attending elementary or secondary school full time. Children can get benefits at any age if they were disabled before age 22 and remain disabled. </a:t>
            </a:r>
          </a:p>
          <a:p>
            <a:pPr defTabSz="948507">
              <a:defRPr/>
            </a:pPr>
            <a:endParaRPr lang="en-US" dirty="0"/>
          </a:p>
          <a:p>
            <a:pPr defTabSz="948507">
              <a:defRPr/>
            </a:pPr>
            <a:endParaRPr lang="en-US" dirty="0"/>
          </a:p>
          <a:p>
            <a:pPr defTabSz="948507">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20</a:t>
            </a:fld>
            <a:endParaRPr lang="en-US"/>
          </a:p>
        </p:txBody>
      </p:sp>
    </p:spTree>
    <p:extLst>
      <p:ext uri="{BB962C8B-B14F-4D97-AF65-F5344CB8AC3E}">
        <p14:creationId xmlns:p14="http://schemas.microsoft.com/office/powerpoint/2010/main" val="1318727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https://www.ssa.gov/benefits/survivors/onyourown.html)</a:t>
            </a:r>
          </a:p>
          <a:p>
            <a:endParaRPr lang="en-US" dirty="0"/>
          </a:p>
          <a:p>
            <a:r>
              <a:rPr lang="en-US" dirty="0"/>
              <a:t>The monthly amount a survivor would get is a percentage of the deceased's basic Social Security benefit, based on their average lifetime earnings- the higher the earnings, the higher the benefit to the survivor.  The amount of benefit is also affected by the </a:t>
            </a:r>
            <a:r>
              <a:rPr lang="en-US" b="1" dirty="0"/>
              <a:t>age of the survivor </a:t>
            </a:r>
            <a:r>
              <a:rPr lang="en-US" dirty="0"/>
              <a:t>when they decide to receive benefits.  Between age 60 and FRA, they will receive a reduced benefit.  If the survivor has reached FRA, they are entitled to 100% of survivor benefits. </a:t>
            </a:r>
          </a:p>
          <a:p>
            <a:endParaRPr lang="en-US" dirty="0"/>
          </a:p>
          <a:p>
            <a:r>
              <a:rPr lang="en-US" b="1" dirty="0"/>
              <a:t>Note:</a:t>
            </a:r>
            <a:r>
              <a:rPr lang="en-US" dirty="0"/>
              <a:t> If the person who died was receiving reduced benefits, the benefit is  based on that amount. </a:t>
            </a:r>
          </a:p>
          <a:p>
            <a:r>
              <a:rPr lang="en-US" dirty="0"/>
              <a:t>The</a:t>
            </a:r>
            <a:r>
              <a:rPr lang="en-US" b="1" dirty="0"/>
              <a:t> maximum</a:t>
            </a:r>
            <a:r>
              <a:rPr lang="en-US" dirty="0"/>
              <a:t> survivors benefit amount is limited to what the deceased spouse would have receive if they were still alive.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also, that if the survivor decides to claim but is also working/earning income, the limits we discussed earlier would still apply, and a reduction may be warranted. </a:t>
            </a:r>
          </a:p>
          <a:p>
            <a:endParaRPr lang="en-US" dirty="0"/>
          </a:p>
          <a:p>
            <a:r>
              <a:rPr lang="en-US" dirty="0"/>
              <a:t>These are examples of the benefits that survivors may receive: </a:t>
            </a:r>
          </a:p>
          <a:p>
            <a:pPr>
              <a:buFont typeface="Arial" panose="020B0604020202020204" pitchFamily="34" charset="0"/>
              <a:buChar char="•"/>
            </a:pPr>
            <a:r>
              <a:rPr lang="en-US" dirty="0"/>
              <a:t>Widow or widower, full retirement age or older -- 100 percent of the deceased worker's benefit amount;</a:t>
            </a:r>
          </a:p>
          <a:p>
            <a:pPr>
              <a:buFont typeface="Arial" panose="020B0604020202020204" pitchFamily="34" charset="0"/>
              <a:buChar char="•"/>
            </a:pPr>
            <a:r>
              <a:rPr lang="en-US" dirty="0"/>
              <a:t>Widow or widower, age 60 full retirement age -- 71½ to 99 percent of the deceased worker's basic amount;</a:t>
            </a:r>
          </a:p>
          <a:p>
            <a:pPr>
              <a:buFont typeface="Arial" panose="020B0604020202020204" pitchFamily="34" charset="0"/>
              <a:buChar char="•"/>
            </a:pPr>
            <a:r>
              <a:rPr lang="en-US" dirty="0"/>
              <a:t>Disabled widow or widower aged 50 through 59 -- 71½ percent;</a:t>
            </a:r>
          </a:p>
          <a:p>
            <a:pPr>
              <a:buFont typeface="Arial" panose="020B0604020202020204" pitchFamily="34" charset="0"/>
              <a:buChar char="•"/>
            </a:pPr>
            <a:r>
              <a:rPr lang="en-US" dirty="0"/>
              <a:t>Widow or widower, any age, caring for a child under age 16 -- 75 percent.</a:t>
            </a:r>
          </a:p>
          <a:p>
            <a:pPr>
              <a:buFont typeface="Arial" panose="020B0604020202020204" pitchFamily="34" charset="0"/>
              <a:buChar char="•"/>
            </a:pPr>
            <a:r>
              <a:rPr lang="en-US" dirty="0"/>
              <a:t>A child under age 18 (19 if still in elementary or secondary school) or disabled -- 75 percent. </a:t>
            </a:r>
          </a:p>
          <a:p>
            <a:pPr>
              <a:buFont typeface="Arial" panose="020B0604020202020204" pitchFamily="34" charset="0"/>
              <a:buChar char="•"/>
            </a:pPr>
            <a:r>
              <a:rPr lang="en-US" dirty="0"/>
              <a:t>Dependent parent(s) of the deceased worker, age 62 or older: </a:t>
            </a:r>
          </a:p>
          <a:p>
            <a:pPr marL="785305" lvl="1" indent="-302040">
              <a:buFont typeface="Arial" panose="020B0604020202020204" pitchFamily="34" charset="0"/>
              <a:buChar char="•"/>
            </a:pPr>
            <a:r>
              <a:rPr lang="en-US" dirty="0"/>
              <a:t>One surviving parent -- 82½ percent.</a:t>
            </a:r>
          </a:p>
          <a:p>
            <a:pPr marL="785305" lvl="1" indent="-302040">
              <a:buFont typeface="Arial" panose="020B0604020202020204" pitchFamily="34" charset="0"/>
              <a:buChar char="•"/>
            </a:pPr>
            <a:r>
              <a:rPr lang="en-US" dirty="0"/>
              <a:t>Two surviving parents -- 75 percent to each parent.</a:t>
            </a:r>
          </a:p>
          <a:p>
            <a:r>
              <a:rPr lang="en-US" dirty="0"/>
              <a:t>Percentages for a surviving divorced widow or widower would be the same as above.</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21</a:t>
            </a:fld>
            <a:endParaRPr lang="en-US"/>
          </a:p>
        </p:txBody>
      </p:sp>
    </p:spTree>
    <p:extLst>
      <p:ext uri="{BB962C8B-B14F-4D97-AF65-F5344CB8AC3E}">
        <p14:creationId xmlns:p14="http://schemas.microsoft.com/office/powerpoint/2010/main" val="26453926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discuss</a:t>
            </a:r>
            <a:r>
              <a:rPr lang="en-US" baseline="0" dirty="0"/>
              <a:t> our friends Tom and Sue again, but this time let’s change the fact scenario a bit.  First, they are happily married, Tom has maximized his SS benefits by delaying to age 70. </a:t>
            </a:r>
          </a:p>
          <a:p>
            <a:endParaRPr lang="en-US" baseline="0" dirty="0"/>
          </a:p>
          <a:p>
            <a:r>
              <a:rPr lang="en-US" baseline="0" dirty="0"/>
              <a:t>REVIEW POINTS ON SLIDE</a:t>
            </a:r>
          </a:p>
        </p:txBody>
      </p:sp>
      <p:sp>
        <p:nvSpPr>
          <p:cNvPr id="4" name="Slide Number Placeholder 3"/>
          <p:cNvSpPr>
            <a:spLocks noGrp="1"/>
          </p:cNvSpPr>
          <p:nvPr>
            <p:ph type="sldNum" sz="quarter" idx="10"/>
          </p:nvPr>
        </p:nvSpPr>
        <p:spPr/>
        <p:txBody>
          <a:bodyPr/>
          <a:lstStyle/>
          <a:p>
            <a:fld id="{F7D1C772-F33A-48AD-B554-8B3C11ACCDAF}" type="slidenum">
              <a:rPr lang="en-US" smtClean="0"/>
              <a:t>22</a:t>
            </a:fld>
            <a:endParaRPr lang="en-US"/>
          </a:p>
        </p:txBody>
      </p:sp>
    </p:spTree>
    <p:extLst>
      <p:ext uri="{BB962C8B-B14F-4D97-AF65-F5344CB8AC3E}">
        <p14:creationId xmlns:p14="http://schemas.microsoft.com/office/powerpoint/2010/main" val="3416359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“Early retirement reduces benefits” – source: https://www.ssa.gov/OACT/quickcalc/spouse.html#calculator)</a:t>
            </a:r>
          </a:p>
          <a:p>
            <a:endParaRPr lang="en-US" dirty="0"/>
          </a:p>
          <a:p>
            <a:r>
              <a:rPr lang="en-US" dirty="0"/>
              <a:t>So let’s walk through what Sue had done the year Tom started filing for SS (age 70), and then what her options are subsequently when he passes away that same year.  (Walk through the scenario.)</a:t>
            </a:r>
          </a:p>
          <a:p>
            <a:endParaRPr lang="en-US" dirty="0"/>
          </a:p>
          <a:p>
            <a:r>
              <a:rPr lang="en-US" b="0" i="0" dirty="0">
                <a:solidFill>
                  <a:srgbClr val="000000"/>
                </a:solidFill>
                <a:effectLst/>
                <a:latin typeface="Arial" panose="020B0604020202020204" pitchFamily="34" charset="0"/>
              </a:rPr>
              <a:t>(The spousal benefit can be as much as half of the </a:t>
            </a:r>
            <a:r>
              <a:rPr lang="en-US" b="0" i="0" dirty="0">
                <a:solidFill>
                  <a:schemeClr val="tx2"/>
                </a:solidFill>
                <a:effectLst/>
                <a:latin typeface="Arial" panose="020B0604020202020204" pitchFamily="34" charset="0"/>
              </a:rPr>
              <a:t>worker's "</a:t>
            </a:r>
            <a:r>
              <a:rPr lang="en-US" b="0" i="0" dirty="0">
                <a:solidFill>
                  <a:schemeClr val="tx2"/>
                </a:solidFill>
                <a:effectLst/>
                <a:latin typeface="Arial" panose="020B0604020202020204" pitchFamily="34" charset="0"/>
                <a:hlinkClick r:id="rId3">
                  <a:extLst>
                    <a:ext uri="{A12FA001-AC4F-418D-AE19-62706E023703}">
                      <ahyp:hlinkClr xmlns:ahyp="http://schemas.microsoft.com/office/drawing/2018/hyperlinkcolor" val="tx"/>
                    </a:ext>
                  </a:extLst>
                </a:hlinkClick>
              </a:rPr>
              <a:t>primary insurance amount</a:t>
            </a:r>
            <a:r>
              <a:rPr lang="en-US" b="0" i="0" dirty="0">
                <a:solidFill>
                  <a:srgbClr val="000000"/>
                </a:solidFill>
                <a:effectLst/>
                <a:latin typeface="Arial" panose="020B0604020202020204" pitchFamily="34" charset="0"/>
              </a:rPr>
              <a:t>," depending on the spouse's age at retirement. If the spouse begins receiving benefits </a:t>
            </a:r>
            <a:r>
              <a:rPr lang="en-US" b="0" i="0" dirty="0">
                <a:solidFill>
                  <a:schemeClr val="tx2"/>
                </a:solidFill>
                <a:effectLst/>
                <a:latin typeface="Arial" panose="020B0604020202020204" pitchFamily="34" charset="0"/>
              </a:rPr>
              <a:t>before "</a:t>
            </a:r>
            <a:r>
              <a:rPr lang="en-US" b="0" i="0" dirty="0">
                <a:solidFill>
                  <a:schemeClr val="tx2"/>
                </a:solidFill>
                <a:effectLst/>
                <a:latin typeface="Arial" panose="020B0604020202020204" pitchFamily="34" charset="0"/>
                <a:hlinkClick r:id="rId4">
                  <a:extLst>
                    <a:ext uri="{A12FA001-AC4F-418D-AE19-62706E023703}">
                      <ahyp:hlinkClr xmlns:ahyp="http://schemas.microsoft.com/office/drawing/2018/hyperlinkcolor" val="tx"/>
                    </a:ext>
                  </a:extLst>
                </a:hlinkClick>
              </a:rPr>
              <a:t>normal (or full) retirement age</a:t>
            </a:r>
            <a:r>
              <a:rPr lang="en-US" b="0" i="0" dirty="0">
                <a:solidFill>
                  <a:schemeClr val="tx2"/>
                </a:solidFill>
                <a:effectLst/>
                <a:latin typeface="Arial" panose="020B0604020202020204" pitchFamily="34" charset="0"/>
              </a:rPr>
              <a:t>,"</a:t>
            </a:r>
            <a:r>
              <a:rPr lang="en-US" b="0" i="0" dirty="0">
                <a:solidFill>
                  <a:srgbClr val="000000"/>
                </a:solidFill>
                <a:effectLst/>
                <a:latin typeface="Arial" panose="020B0604020202020204" pitchFamily="34" charset="0"/>
              </a:rPr>
              <a:t> the spouse will receive a reduced benefit. Spousal benefits are reduced 25/36 of one percent for each month before normal retirement age, up to 36 months.) </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Tom’s PIA = $1000.  Spousal benefit = 50% x $1000 = $500 base amount. Reduction factor is 24 </a:t>
            </a:r>
            <a:r>
              <a:rPr lang="en-US" b="0" i="0" dirty="0" err="1">
                <a:solidFill>
                  <a:srgbClr val="000000"/>
                </a:solidFill>
                <a:effectLst/>
                <a:latin typeface="Arial" panose="020B0604020202020204" pitchFamily="34" charset="0"/>
              </a:rPr>
              <a:t>mo’s</a:t>
            </a:r>
            <a:r>
              <a:rPr lang="en-US" b="0" i="0" dirty="0">
                <a:solidFill>
                  <a:srgbClr val="000000"/>
                </a:solidFill>
                <a:effectLst/>
                <a:latin typeface="Arial" panose="020B0604020202020204" pitchFamily="34" charset="0"/>
              </a:rPr>
              <a:t> x (25/36) = 16.67%.  $500 x 16.67% =$83.35 reduction, or $500-$83.35 = $416.65 rounded to $416.70 spousal benefit amount for Sue.  Or, </a:t>
            </a:r>
            <a:r>
              <a:rPr lang="en-US" dirty="0"/>
              <a:t>24</a:t>
            </a:r>
            <a:r>
              <a:rPr lang="en-US" baseline="0" dirty="0"/>
              <a:t> months prior to FRA, the spousal benefit is 41.67% of the spouse’s PIA. </a:t>
            </a:r>
            <a:r>
              <a:rPr lang="en-US" i="1" baseline="0" dirty="0"/>
              <a:t>(Source: https://www.ssa.gov/OACT/quickcalc/spouse.html#calculator)</a:t>
            </a:r>
          </a:p>
          <a:p>
            <a:endParaRPr lang="en-US" dirty="0"/>
          </a:p>
          <a:p>
            <a:pPr defTabSz="948507">
              <a:defRPr/>
            </a:pPr>
            <a:r>
              <a:rPr lang="en-US" b="1" dirty="0"/>
              <a:t>NOTE:</a:t>
            </a:r>
            <a:r>
              <a:rPr lang="en-US" b="0" baseline="0" dirty="0"/>
              <a:t> Spousal benefits DO NOT accrue Delayed Retirement Credits, however, since Tom waited and maximized his benefit, Sue is entitled to the full survivor benefit amount.  </a:t>
            </a:r>
          </a:p>
          <a:p>
            <a:pPr defTabSz="948507">
              <a:defRPr/>
            </a:pPr>
            <a:endParaRPr lang="en-US" b="0" baseline="0" dirty="0"/>
          </a:p>
          <a:p>
            <a:pPr defTabSz="948507">
              <a:defRPr/>
            </a:pPr>
            <a:r>
              <a:rPr lang="en-US" b="1" baseline="0" dirty="0"/>
              <a:t>NOTE: </a:t>
            </a:r>
            <a:r>
              <a:rPr lang="en-US" b="0" baseline="0" dirty="0"/>
              <a:t>If Tom had passed away 4 years earlier, at age 66, Sue would be entitled to his full PIA of $1,000, but not eligible for Delayed Retirement Credits.  Of course, because of their age difference, Sue claiming at 64, prior to her FRA, results in a slight reduction in benefit.</a:t>
            </a:r>
            <a:endParaRPr lang="en-US" b="1" dirty="0"/>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23</a:t>
            </a:fld>
            <a:endParaRPr lang="en-US"/>
          </a:p>
        </p:txBody>
      </p:sp>
    </p:spTree>
    <p:extLst>
      <p:ext uri="{BB962C8B-B14F-4D97-AF65-F5344CB8AC3E}">
        <p14:creationId xmlns:p14="http://schemas.microsoft.com/office/powerpoint/2010/main" val="164344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Discuss points on the slide and tweak</a:t>
            </a:r>
            <a:r>
              <a:rPr lang="en-US" i="1" baseline="0" dirty="0"/>
              <a:t> the scenarios if time allows</a:t>
            </a:r>
          </a:p>
          <a:p>
            <a:endParaRPr lang="en-US" baseline="0" dirty="0"/>
          </a:p>
          <a:p>
            <a:pPr defTabSz="966529">
              <a:defRPr/>
            </a:pPr>
            <a:r>
              <a:rPr lang="en-US" dirty="0"/>
              <a:t>At age 64,</a:t>
            </a:r>
            <a:r>
              <a:rPr lang="en-US" baseline="0" dirty="0"/>
              <a:t> Sue is entitled to 90.50% of Tom’s SS Benefit.  (1320 x 90.50% = $1,131.90)</a:t>
            </a:r>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24</a:t>
            </a:fld>
            <a:endParaRPr lang="en-US"/>
          </a:p>
        </p:txBody>
      </p:sp>
    </p:spTree>
    <p:extLst>
      <p:ext uri="{BB962C8B-B14F-4D97-AF65-F5344CB8AC3E}">
        <p14:creationId xmlns:p14="http://schemas.microsoft.com/office/powerpoint/2010/main" val="38462245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Discuss the points on the slide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dirty="0"/>
              <a:t>even if your client’s ex-spouse is re-married,</a:t>
            </a:r>
            <a:r>
              <a:rPr lang="en-US" baseline="0" dirty="0"/>
              <a:t> that re-marriage has no effect on the ability of a qualifying divorced spouse to claim on their ex-spouse’s record.</a:t>
            </a:r>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25</a:t>
            </a:fld>
            <a:endParaRPr lang="en-US"/>
          </a:p>
        </p:txBody>
      </p:sp>
    </p:spTree>
    <p:extLst>
      <p:ext uri="{BB962C8B-B14F-4D97-AF65-F5344CB8AC3E}">
        <p14:creationId xmlns:p14="http://schemas.microsoft.com/office/powerpoint/2010/main" val="24281241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a note on options for waiting to take social security, and possibly filling the income gap in the interim.  If you</a:t>
            </a:r>
            <a:r>
              <a:rPr lang="en-US" baseline="0" dirty="0"/>
              <a:t> and your client determine that filing later best fits their situation, you may need to bridge the income gap from retirement date to the date they make a Social Security claim.  Instead of filing at FRA, in this example, George will delay until age 70 in order to maximize his future benefit, and then use other assets he has during that time. </a:t>
            </a:r>
          </a:p>
          <a:p>
            <a:endParaRPr lang="en-US" baseline="0" dirty="0"/>
          </a:p>
          <a:p>
            <a:r>
              <a:rPr lang="en-US" baseline="0" dirty="0"/>
              <a:t>The use of an immediate annuity is a strategy that involves putting their money to work and can help provide a guaranteed income during that “gap” period (from 66 to age 70 when they take their SS benefit) </a:t>
            </a:r>
          </a:p>
          <a:p>
            <a:endParaRPr lang="en-US" dirty="0"/>
          </a:p>
          <a:p>
            <a:endParaRPr lang="en-US" baseline="0" dirty="0"/>
          </a:p>
        </p:txBody>
      </p:sp>
      <p:sp>
        <p:nvSpPr>
          <p:cNvPr id="4" name="Slide Number Placeholder 3"/>
          <p:cNvSpPr>
            <a:spLocks noGrp="1"/>
          </p:cNvSpPr>
          <p:nvPr>
            <p:ph type="sldNum" sz="quarter" idx="10"/>
          </p:nvPr>
        </p:nvSpPr>
        <p:spPr/>
        <p:txBody>
          <a:bodyPr/>
          <a:lstStyle/>
          <a:p>
            <a:fld id="{F7D1C772-F33A-48AD-B554-8B3C11ACCDAF}" type="slidenum">
              <a:rPr lang="en-US" smtClean="0"/>
              <a:t>26</a:t>
            </a:fld>
            <a:endParaRPr lang="en-US"/>
          </a:p>
        </p:txBody>
      </p:sp>
    </p:spTree>
    <p:extLst>
      <p:ext uri="{BB962C8B-B14F-4D97-AF65-F5344CB8AC3E}">
        <p14:creationId xmlns:p14="http://schemas.microsoft.com/office/powerpoint/2010/main" val="1979538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take a look now at self-employed individuals and the unique circumstances it brings to Social Security planning</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27</a:t>
            </a:fld>
            <a:endParaRPr lang="en-US"/>
          </a:p>
        </p:txBody>
      </p:sp>
    </p:spTree>
    <p:extLst>
      <p:ext uri="{BB962C8B-B14F-4D97-AF65-F5344CB8AC3E}">
        <p14:creationId xmlns:p14="http://schemas.microsoft.com/office/powerpoint/2010/main" val="38662098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https://www.ssa.gov/benefits/retirement/planner/netearns.html)</a:t>
            </a:r>
          </a:p>
          <a:p>
            <a:endParaRPr lang="en-US" dirty="0"/>
          </a:p>
          <a:p>
            <a:r>
              <a:rPr lang="en-US" dirty="0"/>
              <a:t>REVIEW FIRST TWO BULLETS</a:t>
            </a:r>
          </a:p>
          <a:p>
            <a:endParaRPr lang="en-US" baseline="0" dirty="0"/>
          </a:p>
          <a:p>
            <a:r>
              <a:rPr lang="en-US" baseline="0" dirty="0"/>
              <a:t>It’s important to remember the “retire and still work” limits from earlier in the presentation.  </a:t>
            </a:r>
          </a:p>
          <a:p>
            <a:pPr marL="171450" indent="-171450">
              <a:buFontTx/>
              <a:buChar char="-"/>
            </a:pPr>
            <a:r>
              <a:rPr lang="en-US" baseline="0" dirty="0"/>
              <a:t>Age 62 to FRA = $1 in benefit withheld for every $2 earned above limit = $18,960</a:t>
            </a:r>
          </a:p>
          <a:p>
            <a:pPr marL="171450" indent="-171450">
              <a:buFontTx/>
              <a:buChar char="-"/>
            </a:pPr>
            <a:r>
              <a:rPr lang="en-US" baseline="0" dirty="0"/>
              <a:t>Year FRA attained to FRA = $1 in benefit withheld for every $3 in earnings above limit = $50,520</a:t>
            </a:r>
          </a:p>
          <a:p>
            <a:pPr marL="171450" indent="-171450">
              <a:buFontTx/>
              <a:buChar char="-"/>
            </a:pPr>
            <a:r>
              <a:rPr lang="en-US" baseline="0" dirty="0"/>
              <a:t>After FRA = no reduction = no earned income limit</a:t>
            </a:r>
          </a:p>
          <a:p>
            <a:endParaRPr lang="en-US" baseline="0" dirty="0"/>
          </a:p>
          <a:p>
            <a:r>
              <a:rPr lang="en-US" baseline="0" dirty="0"/>
              <a:t>If the client is self-employed, they can receive full benefits for any month in which the SSA </a:t>
            </a:r>
            <a:r>
              <a:rPr lang="en-US" b="1" baseline="0" dirty="0"/>
              <a:t>deems them retired</a:t>
            </a:r>
            <a:r>
              <a:rPr lang="en-US" baseline="0" dirty="0"/>
              <a:t>.  This is a TWO part test:</a:t>
            </a:r>
          </a:p>
          <a:p>
            <a:pPr marL="241632" indent="-241632">
              <a:buAutoNum type="arabicPeriod"/>
            </a:pPr>
            <a:r>
              <a:rPr lang="en-US" baseline="0" dirty="0"/>
              <a:t>There must not be earned income over the income limit: AND</a:t>
            </a:r>
          </a:p>
          <a:p>
            <a:pPr marL="241632" indent="-241632">
              <a:buAutoNum type="arabicPeriod"/>
            </a:pPr>
            <a:r>
              <a:rPr lang="en-US" baseline="0" dirty="0"/>
              <a:t>They must not have performed what SSA considers “substantial services”</a:t>
            </a:r>
          </a:p>
          <a:p>
            <a:endParaRPr lang="en-US" baseline="0" dirty="0"/>
          </a:p>
          <a:p>
            <a:r>
              <a:rPr lang="en-US" baseline="0" dirty="0"/>
              <a:t>Remember, this really only applies to those clients who would be claiming Social Security benefits prior to their Full Retirement Age.</a:t>
            </a:r>
          </a:p>
        </p:txBody>
      </p:sp>
      <p:sp>
        <p:nvSpPr>
          <p:cNvPr id="4" name="Slide Number Placeholder 3"/>
          <p:cNvSpPr>
            <a:spLocks noGrp="1"/>
          </p:cNvSpPr>
          <p:nvPr>
            <p:ph type="sldNum" sz="quarter" idx="10"/>
          </p:nvPr>
        </p:nvSpPr>
        <p:spPr/>
        <p:txBody>
          <a:bodyPr/>
          <a:lstStyle/>
          <a:p>
            <a:fld id="{F7D1C772-F33A-48AD-B554-8B3C11ACCDAF}" type="slidenum">
              <a:rPr lang="en-US" smtClean="0"/>
              <a:t>28</a:t>
            </a:fld>
            <a:endParaRPr lang="en-US"/>
          </a:p>
        </p:txBody>
      </p:sp>
    </p:spTree>
    <p:extLst>
      <p:ext uri="{BB962C8B-B14F-4D97-AF65-F5344CB8AC3E}">
        <p14:creationId xmlns:p14="http://schemas.microsoft.com/office/powerpoint/2010/main" val="1765519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https://www.ssa.gov/benefits/retirement/planner/rule.html; https://www.nolo.com/legal-encyclopedia/reduction-social-security-early-retirement-the-self-employed.html)</a:t>
            </a:r>
          </a:p>
          <a:p>
            <a:endParaRPr lang="en-US" dirty="0"/>
          </a:p>
          <a:p>
            <a:r>
              <a:rPr lang="en-US" b="0" i="0" dirty="0">
                <a:solidFill>
                  <a:srgbClr val="272727"/>
                </a:solidFill>
                <a:effectLst/>
                <a:latin typeface="nunito sans"/>
              </a:rPr>
              <a:t>For the self-employed, if they claim early retirement benefits from Social Security (any time between age 62 and full retirement age), their benefits may be reduced if they’re performing “substantial services,” </a:t>
            </a:r>
            <a:r>
              <a:rPr lang="en-US" b="1" i="0" u="sng" dirty="0">
                <a:solidFill>
                  <a:srgbClr val="272727"/>
                </a:solidFill>
                <a:effectLst/>
                <a:latin typeface="nunito sans"/>
              </a:rPr>
              <a:t>even if</a:t>
            </a:r>
            <a:r>
              <a:rPr lang="en-US" b="1" i="0" u="none" dirty="0">
                <a:solidFill>
                  <a:srgbClr val="272727"/>
                </a:solidFill>
                <a:effectLst/>
                <a:latin typeface="nunito sans"/>
              </a:rPr>
              <a:t> </a:t>
            </a:r>
            <a:r>
              <a:rPr lang="en-US" b="0" i="0" u="none" dirty="0">
                <a:solidFill>
                  <a:srgbClr val="272727"/>
                </a:solidFill>
                <a:effectLst/>
                <a:latin typeface="nunito sans"/>
              </a:rPr>
              <a:t>they</a:t>
            </a:r>
            <a:r>
              <a:rPr lang="en-US" b="0" i="0" dirty="0">
                <a:solidFill>
                  <a:srgbClr val="272727"/>
                </a:solidFill>
                <a:effectLst/>
                <a:latin typeface="nunito sans"/>
              </a:rPr>
              <a:t>’re not making income over the allowed limits.</a:t>
            </a:r>
          </a:p>
          <a:p>
            <a:endParaRPr lang="en-US" b="0" i="0" dirty="0">
              <a:solidFill>
                <a:srgbClr val="272727"/>
              </a:solidFill>
              <a:effectLst/>
              <a:latin typeface="nunito sans"/>
            </a:endParaRPr>
          </a:p>
          <a:p>
            <a:r>
              <a:rPr lang="en-US" b="0" i="0" dirty="0">
                <a:solidFill>
                  <a:srgbClr val="272727"/>
                </a:solidFill>
                <a:effectLst/>
                <a:latin typeface="nunito sans"/>
              </a:rPr>
              <a:t>The reason Social Security has a special rule for small business owners is that some people with their own businesses try to get around the income limit by continuing to work and paying a relative instead of themselves, or by continuing to run the business but being paid only for reduced work time to stay under the limit. </a:t>
            </a:r>
          </a:p>
          <a:p>
            <a:endParaRPr lang="en-US" b="0" i="0" dirty="0">
              <a:solidFill>
                <a:srgbClr val="272727"/>
              </a:solidFill>
              <a:effectLst/>
              <a:latin typeface="nunito sans"/>
            </a:endParaRPr>
          </a:p>
          <a:p>
            <a:pPr algn="l"/>
            <a:r>
              <a:rPr lang="en-US" b="0" i="0" dirty="0">
                <a:solidFill>
                  <a:srgbClr val="272727"/>
                </a:solidFill>
                <a:effectLst/>
                <a:latin typeface="nunito sans"/>
              </a:rPr>
              <a:t>The rule is that if someone is self-employed, they can receive full benefits for any month in which Social Security considers them retired. To be considered retired, they must not have earned over the income limit </a:t>
            </a:r>
            <a:r>
              <a:rPr lang="en-US" b="1" i="0" dirty="0">
                <a:solidFill>
                  <a:srgbClr val="272727"/>
                </a:solidFill>
                <a:effectLst/>
                <a:latin typeface="nunito sans"/>
              </a:rPr>
              <a:t>AND</a:t>
            </a:r>
            <a:r>
              <a:rPr lang="en-US" b="0" i="0" dirty="0">
                <a:solidFill>
                  <a:srgbClr val="272727"/>
                </a:solidFill>
                <a:effectLst/>
                <a:latin typeface="nunito sans"/>
              </a:rPr>
              <a:t> must not have performed what Social Security considers substantial services.</a:t>
            </a:r>
          </a:p>
          <a:p>
            <a:pPr algn="l"/>
            <a:endParaRPr lang="en-US" b="0" i="0" dirty="0">
              <a:solidFill>
                <a:srgbClr val="272727"/>
              </a:solidFill>
              <a:effectLst/>
              <a:latin typeface="nunito sans"/>
            </a:endParaRPr>
          </a:p>
          <a:p>
            <a:pPr algn="l"/>
            <a:r>
              <a:rPr lang="en-US" b="0" i="0" dirty="0">
                <a:solidFill>
                  <a:srgbClr val="272727"/>
                </a:solidFill>
                <a:effectLst/>
                <a:latin typeface="nunito sans"/>
              </a:rPr>
              <a:t>The usual test for substantial services is whether someone worked in their business more than 45 hours during the month, subject to some exceptions. For instance, if they worked between 15 and 45 hours per month and the work they did could be considered highly skilled, the work could be considered substantial services (more on this below). But if you worked less than 15 hours, in no case will they be considered to have performed substantial services (they are considered retired, period).</a:t>
            </a:r>
          </a:p>
          <a:p>
            <a:endParaRPr lang="en-US" b="0" i="0" dirty="0">
              <a:solidFill>
                <a:srgbClr val="272727"/>
              </a:solidFill>
              <a:effectLst/>
              <a:latin typeface="nunito sans"/>
            </a:endParaRPr>
          </a:p>
          <a:p>
            <a:pPr algn="l"/>
            <a:r>
              <a:rPr lang="en-US" b="0" i="0" dirty="0">
                <a:solidFill>
                  <a:srgbClr val="272727"/>
                </a:solidFill>
                <a:effectLst/>
                <a:latin typeface="nunito sans"/>
              </a:rPr>
              <a:t>If they worked between 15 and 45 hours in a month and the work they did could be considered highly skilled, that work will likely be considered substantial services. But where a person works from 15 through 45 hours in a month and can establish that the services were not substantial, the person can be considered retired. Services can be considered </a:t>
            </a:r>
            <a:r>
              <a:rPr lang="en-US" b="1" i="0" dirty="0">
                <a:solidFill>
                  <a:srgbClr val="272727"/>
                </a:solidFill>
                <a:effectLst/>
                <a:latin typeface="nunito sans"/>
              </a:rPr>
              <a:t>not substantial </a:t>
            </a:r>
            <a:r>
              <a:rPr lang="en-US" b="0" i="0" dirty="0">
                <a:solidFill>
                  <a:srgbClr val="272727"/>
                </a:solidFill>
                <a:effectLst/>
                <a:latin typeface="nunito sans"/>
              </a:rPr>
              <a:t>if both of the following are true.</a:t>
            </a:r>
          </a:p>
          <a:p>
            <a:pPr algn="l">
              <a:buFont typeface="Arial" panose="020B0604020202020204" pitchFamily="34" charset="0"/>
              <a:buChar char="•"/>
            </a:pPr>
            <a:r>
              <a:rPr lang="en-US" b="0" i="0" dirty="0">
                <a:solidFill>
                  <a:srgbClr val="272727"/>
                </a:solidFill>
                <a:effectLst/>
                <a:latin typeface="nunito sans"/>
              </a:rPr>
              <a:t>The person's gross earnings for services in a month are less than the monthly earned income limit.</a:t>
            </a:r>
          </a:p>
          <a:p>
            <a:pPr algn="l">
              <a:buFont typeface="Arial" panose="020B0604020202020204" pitchFamily="34" charset="0"/>
              <a:buChar char="•"/>
            </a:pPr>
            <a:r>
              <a:rPr lang="en-US" b="0" i="0" dirty="0">
                <a:solidFill>
                  <a:srgbClr val="272727"/>
                </a:solidFill>
                <a:effectLst/>
                <a:latin typeface="nunito sans"/>
              </a:rPr>
              <a:t>The person's monthly earnings are readily determinable (for example, the person receives an hourly fee for a personal service and does not have a significant investment in the business that could appreciate).</a:t>
            </a:r>
          </a:p>
          <a:p>
            <a:endParaRPr lang="en-US" dirty="0"/>
          </a:p>
          <a:p>
            <a:r>
              <a:rPr lang="en-US" dirty="0"/>
              <a:t>Note: these standards are MONTHLY standards.  So, 15-45 hours in a month.  </a:t>
            </a:r>
          </a:p>
          <a:p>
            <a:endParaRPr lang="en-US" dirty="0"/>
          </a:p>
          <a:p>
            <a:r>
              <a:rPr lang="en-US" i="1" dirty="0"/>
              <a:t>Comment on the work ethic of self-employed, and likelihood that few self-employed individuals work this low of an amount. Use farmer analogy. </a:t>
            </a:r>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29</a:t>
            </a:fld>
            <a:endParaRPr lang="en-US"/>
          </a:p>
        </p:txBody>
      </p:sp>
    </p:spTree>
    <p:extLst>
      <p:ext uri="{BB962C8B-B14F-4D97-AF65-F5344CB8AC3E}">
        <p14:creationId xmlns:p14="http://schemas.microsoft.com/office/powerpoint/2010/main" val="2962420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will begin reviewing foundational aspects of Social Security.  I suspect we have a range of financial professionals viewing this presentation, and for the benefit of our newer financial professionals, it is important, and interesting, to spend a few minutes setting the stage regarding Social Security fundamentals and statistics. </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3</a:t>
            </a:fld>
            <a:endParaRPr lang="en-US"/>
          </a:p>
        </p:txBody>
      </p:sp>
    </p:spTree>
    <p:extLst>
      <p:ext uri="{BB962C8B-B14F-4D97-AF65-F5344CB8AC3E}">
        <p14:creationId xmlns:p14="http://schemas.microsoft.com/office/powerpoint/2010/main" val="3815055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Review Points</a:t>
            </a:r>
            <a:r>
              <a:rPr lang="en-US" i="1" baseline="0" dirty="0"/>
              <a:t> on Slide</a:t>
            </a:r>
          </a:p>
          <a:p>
            <a:endParaRPr lang="en-US" baseline="0" dirty="0"/>
          </a:p>
          <a:p>
            <a:r>
              <a:rPr lang="en-US" baseline="0" dirty="0"/>
              <a:t>Main point:  SSA will want to see evidence that the self-employed individual is really giving up full-time work and not merely shifting their pay to someone else.  The IRS will look closely at what you’re actually doing.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30</a:t>
            </a:fld>
            <a:endParaRPr lang="en-US"/>
          </a:p>
        </p:txBody>
      </p:sp>
    </p:spTree>
    <p:extLst>
      <p:ext uri="{BB962C8B-B14F-4D97-AF65-F5344CB8AC3E}">
        <p14:creationId xmlns:p14="http://schemas.microsoft.com/office/powerpoint/2010/main" val="15410350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Security may require some extra information to prove that the individual is not earning too much income or performing substantial services. The agency will want to see evidence that they are really giving up full-time work and not merely shifting their pay to someone else. Social Security is likely to ask for information regarding their continuing involvement with their business if:</a:t>
            </a:r>
          </a:p>
          <a:p>
            <a:endParaRPr lang="en-US" dirty="0"/>
          </a:p>
          <a:p>
            <a:r>
              <a:rPr lang="en-US" dirty="0"/>
              <a:t>REVIEW</a:t>
            </a:r>
            <a:r>
              <a:rPr lang="en-US" baseline="0" dirty="0"/>
              <a:t> POINTS ON SLIDE</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SSA</a:t>
            </a:r>
            <a:r>
              <a:rPr lang="en-US" baseline="0" dirty="0"/>
              <a:t> comes to the conclusion</a:t>
            </a:r>
            <a:r>
              <a:rPr lang="en-US" dirty="0"/>
              <a:t> that the client provided services to the business with a value that exceeds the amount they are compensated</a:t>
            </a:r>
            <a:r>
              <a:rPr lang="en-US" baseline="0" dirty="0"/>
              <a:t> (</a:t>
            </a:r>
            <a:r>
              <a:rPr lang="en-US" dirty="0"/>
              <a:t>based on the time spent, the level of responsibility, and the value of services provided) SSA is then allowed to assign monetary</a:t>
            </a:r>
            <a:r>
              <a:rPr lang="en-US" baseline="0" dirty="0"/>
              <a:t> value (compensation)</a:t>
            </a:r>
            <a:r>
              <a:rPr lang="en-US" dirty="0"/>
              <a:t> to those services. If this value, in addition</a:t>
            </a:r>
            <a:r>
              <a:rPr lang="en-US" baseline="0" dirty="0"/>
              <a:t> to actual compensation</a:t>
            </a:r>
            <a:r>
              <a:rPr lang="en-US" dirty="0"/>
              <a:t>, is greater than the amount of earned income permitted for the clients age, the Social Security benefit may be reduced</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31</a:t>
            </a:fld>
            <a:endParaRPr lang="en-US"/>
          </a:p>
        </p:txBody>
      </p:sp>
    </p:spTree>
    <p:extLst>
      <p:ext uri="{BB962C8B-B14F-4D97-AF65-F5344CB8AC3E}">
        <p14:creationId xmlns:p14="http://schemas.microsoft.com/office/powerpoint/2010/main" val="30353283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take a quick moment to review File &amp; Suspect and Restricted Application. </a:t>
            </a:r>
          </a:p>
          <a:p>
            <a:endParaRPr lang="en-US" dirty="0"/>
          </a:p>
          <a:p>
            <a:r>
              <a:rPr lang="en-US" dirty="0"/>
              <a:t>Your client may have applied for the File</a:t>
            </a:r>
            <a:r>
              <a:rPr lang="en-US" baseline="0" dirty="0"/>
              <a:t> &amp; Suspend claiming strategy, it is important to know how that worked and the impact it may have had on their retirement savings before it was eliminated.</a:t>
            </a:r>
          </a:p>
          <a:p>
            <a:endParaRPr lang="en-US" baseline="0" dirty="0"/>
          </a:p>
          <a:p>
            <a:r>
              <a:rPr lang="en-US" baseline="0" dirty="0"/>
              <a:t>The Restricted Application has been phased out, but it is important to be aware that it is still available for potentially some of your clients and they could take advantage of it.</a:t>
            </a:r>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32</a:t>
            </a:fld>
            <a:endParaRPr lang="en-US"/>
          </a:p>
        </p:txBody>
      </p:sp>
    </p:spTree>
    <p:extLst>
      <p:ext uri="{BB962C8B-B14F-4D97-AF65-F5344CB8AC3E}">
        <p14:creationId xmlns:p14="http://schemas.microsoft.com/office/powerpoint/2010/main" val="36794626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File &amp; Suspend was allowed</a:t>
            </a:r>
            <a:r>
              <a:rPr lang="en-US" baseline="0" dirty="0"/>
              <a:t> starting in 2000 and discontinued in 2016, as part of the Bipartisan Budget Act of 2015 whereby Congress eliminated the loophole that made file and suspend possible- mainly a maneuver for couples to maximize SS benefits. Before this strategy was repealed, the strategy allowed </a:t>
            </a:r>
            <a:r>
              <a:rPr lang="en-US" b="0" i="0" dirty="0">
                <a:solidFill>
                  <a:srgbClr val="212121"/>
                </a:solidFill>
                <a:effectLst/>
                <a:latin typeface="-apple-system"/>
              </a:rPr>
              <a:t>spouses to receive their spousal benefits at full retirement age, while letting their retirement benefits based on their earnings record grow by delaying to file for benefits.</a:t>
            </a:r>
            <a:endParaRPr lang="en-US" dirty="0"/>
          </a:p>
          <a:p>
            <a:endParaRPr lang="en-US" baseline="0" dirty="0"/>
          </a:p>
          <a:p>
            <a:r>
              <a:rPr lang="en-US" baseline="0" dirty="0"/>
              <a:t>So, how did the strategy work?  Let’s assume husband, reached FRA (entitled to 100% of SS benefit) and files for SS.  Then his wife could claim spousal benefits on his record. Husband then asks SS to suspend his benefits, during which time he accrues the coveted delayed retirement credits (increasing eventual benefit up to 8% per year).  Similarly, wife is doing the same by postponing her own retirement benefits, all the while collecting spousal benefits on husband’s SS. </a:t>
            </a:r>
          </a:p>
          <a:p>
            <a:endParaRPr lang="en-US" baseline="0" dirty="0"/>
          </a:p>
          <a:p>
            <a:r>
              <a:rPr lang="en-US" baseline="0" dirty="0"/>
              <a:t>What did the Bipartisan Act of 2015 do to change this?  Now, spouses and children cannot collect on the retiree’s benefit record if they have suspended their benefits. Note though, requests to use this strategy to suspend filed before April 30, 2016 were grandfathered in.   </a:t>
            </a:r>
          </a:p>
          <a:p>
            <a:endParaRPr lang="en-US" baseline="0" dirty="0"/>
          </a:p>
          <a:p>
            <a:r>
              <a:rPr lang="en-US" baseline="0" dirty="0"/>
              <a:t>While this strategy is no longer an option for couples entering retirement, it’s still worth mentioning as some of you may have client’s who were grandfathered into the program and you want to understand what it was and how it worked/still works. </a:t>
            </a:r>
          </a:p>
          <a:p>
            <a:endParaRPr lang="en-US" baseline="0" dirty="0"/>
          </a:p>
        </p:txBody>
      </p:sp>
      <p:sp>
        <p:nvSpPr>
          <p:cNvPr id="4" name="Slide Number Placeholder 3"/>
          <p:cNvSpPr>
            <a:spLocks noGrp="1"/>
          </p:cNvSpPr>
          <p:nvPr>
            <p:ph type="sldNum" sz="quarter" idx="10"/>
          </p:nvPr>
        </p:nvSpPr>
        <p:spPr/>
        <p:txBody>
          <a:bodyPr/>
          <a:lstStyle/>
          <a:p>
            <a:fld id="{F7D1C772-F33A-48AD-B554-8B3C11ACCDAF}" type="slidenum">
              <a:rPr lang="en-US" smtClean="0"/>
              <a:t>33</a:t>
            </a:fld>
            <a:endParaRPr lang="en-US"/>
          </a:p>
        </p:txBody>
      </p:sp>
    </p:spTree>
    <p:extLst>
      <p:ext uri="{BB962C8B-B14F-4D97-AF65-F5344CB8AC3E}">
        <p14:creationId xmlns:p14="http://schemas.microsoft.com/office/powerpoint/2010/main" val="4609919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clients who took advantage of this strategy as well.  With this strategy, an individual is restricting the scope of their application to one benefit type.  In most cases it allows the client to later apply for a different benefit type. (Usually on their own record having accrued delayed retirement credits).</a:t>
            </a:r>
          </a:p>
          <a:p>
            <a:endParaRPr lang="en-US" dirty="0"/>
          </a:p>
          <a:p>
            <a:r>
              <a:rPr lang="en-US" b="0" i="0" dirty="0">
                <a:solidFill>
                  <a:srgbClr val="333333"/>
                </a:solidFill>
                <a:effectLst/>
                <a:latin typeface="Georgia" panose="02040502050405020303" pitchFamily="18" charset="0"/>
              </a:rPr>
              <a:t>The purpose of using the restricted application is to allow the qualifying spouse to collect spousal benefits only, while deferring their own worker benefit to age 70 if they wish, and earn delayed retirement credits, up to an additional 32%. This also produces an additional advantage of providing the highest survivor benefit to the surviving spouse.</a:t>
            </a:r>
          </a:p>
          <a:p>
            <a:endParaRPr lang="en-US" b="0" i="0" dirty="0">
              <a:solidFill>
                <a:srgbClr val="333333"/>
              </a:solidFill>
              <a:effectLst/>
              <a:latin typeface="Georgia" panose="02040502050405020303" pitchFamily="18" charset="0"/>
            </a:endParaRPr>
          </a:p>
          <a:p>
            <a:r>
              <a:rPr lang="en-US" dirty="0"/>
              <a:t>If someone was born on or before January 1, 1954, are currently married, or are divorced and eligible for a benefit on an ex-spouse’s record, once they reach full retirement age (assuming they have NOT yet claimed their benefits) they could use a restricted application to claim a spousal benefit, while letting their own benefit continue to grow.  They could then switch to their own higher benefit amount when they reach age 70.</a:t>
            </a:r>
          </a:p>
          <a:p>
            <a:endParaRPr lang="en-US" dirty="0"/>
          </a:p>
          <a:p>
            <a:r>
              <a:rPr lang="en-US" b="0" i="0" dirty="0">
                <a:solidFill>
                  <a:srgbClr val="111111"/>
                </a:solidFill>
                <a:effectLst/>
                <a:latin typeface="SourceSansPro"/>
              </a:rPr>
              <a:t>For anyone born on Jan. 2, 1954 or later, however, the ability to claim a spousal benefit using a restricted application has been eliminated. Spouses can still file for a spousal benefit, but when they do, they will be considered to have filed for all benefits available to them, including their own benefit. They will then receive whichever benefit is higher, but not be able to switch from a spousal benefit to their own benefit later on.</a:t>
            </a:r>
          </a:p>
          <a:p>
            <a:endParaRPr lang="en-US" b="0" i="0" dirty="0">
              <a:solidFill>
                <a:srgbClr val="111111"/>
              </a:solidFill>
              <a:effectLst/>
              <a:latin typeface="SourceSans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widow</a:t>
            </a:r>
            <a:r>
              <a:rPr lang="en-US" baseline="0" dirty="0"/>
              <a:t> or widowers may continue to use restricted application at any claiming age and regardless of when they were born.</a:t>
            </a:r>
            <a:endParaRPr lang="en-US" dirty="0"/>
          </a:p>
          <a:p>
            <a:endParaRPr lang="en-US" dirty="0"/>
          </a:p>
          <a:p>
            <a:endParaRPr lang="en-US" dirty="0"/>
          </a:p>
          <a:p>
            <a:endParaRPr lang="en-US" baseline="0" dirty="0"/>
          </a:p>
        </p:txBody>
      </p:sp>
      <p:sp>
        <p:nvSpPr>
          <p:cNvPr id="4" name="Slide Number Placeholder 3"/>
          <p:cNvSpPr>
            <a:spLocks noGrp="1"/>
          </p:cNvSpPr>
          <p:nvPr>
            <p:ph type="sldNum" sz="quarter" idx="10"/>
          </p:nvPr>
        </p:nvSpPr>
        <p:spPr/>
        <p:txBody>
          <a:bodyPr/>
          <a:lstStyle/>
          <a:p>
            <a:fld id="{F7D1C772-F33A-48AD-B554-8B3C11ACCDAF}" type="slidenum">
              <a:rPr lang="en-US" smtClean="0"/>
              <a:t>34</a:t>
            </a:fld>
            <a:endParaRPr lang="en-US"/>
          </a:p>
        </p:txBody>
      </p:sp>
    </p:spTree>
    <p:extLst>
      <p:ext uri="{BB962C8B-B14F-4D97-AF65-F5344CB8AC3E}">
        <p14:creationId xmlns:p14="http://schemas.microsoft.com/office/powerpoint/2010/main" val="27198848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A0A0A"/>
                </a:solidFill>
                <a:effectLst/>
                <a:latin typeface="SF Pro Regular"/>
              </a:rPr>
              <a:t>Surviving spouse, however, regardless of when they were born, still has the ability to file a restricted application - applying just for their own earned benefits or just for survivor benefits- whichever would benefit them the most. </a:t>
            </a:r>
          </a:p>
          <a:p>
            <a:endParaRPr lang="en-US" b="0" i="0" dirty="0">
              <a:solidFill>
                <a:srgbClr val="0A0A0A"/>
              </a:solidFill>
              <a:effectLst/>
              <a:latin typeface="SF Pro Regular"/>
            </a:endParaRPr>
          </a:p>
          <a:p>
            <a:r>
              <a:rPr lang="en-US" b="0" i="0" dirty="0">
                <a:solidFill>
                  <a:srgbClr val="0A0A0A"/>
                </a:solidFill>
                <a:effectLst/>
                <a:latin typeface="SF Pro Regular"/>
              </a:rPr>
              <a:t>REVIEW BULLETS ON SLIDE</a:t>
            </a:r>
          </a:p>
          <a:p>
            <a:endParaRPr lang="en-US" b="0" i="0" dirty="0">
              <a:solidFill>
                <a:srgbClr val="0A0A0A"/>
              </a:solidFill>
              <a:effectLst/>
              <a:latin typeface="SF Pro Regular"/>
            </a:endParaRPr>
          </a:p>
          <a:p>
            <a:r>
              <a:rPr lang="en-US" b="0" i="0" dirty="0">
                <a:solidFill>
                  <a:srgbClr val="0A0A0A"/>
                </a:solidFill>
                <a:effectLst/>
                <a:latin typeface="SF Pro Regular"/>
              </a:rPr>
              <a:t>At age 64, Jay is not entitled to 100% of survivor benefit.  However, in the end he will probably receive more SS by claiming at 64 as opposed to waiting 24-30 months (depending on his date of birth) until FRA. </a:t>
            </a:r>
          </a:p>
          <a:p>
            <a:endParaRPr lang="en-US" b="0" i="0" dirty="0">
              <a:solidFill>
                <a:srgbClr val="0A0A0A"/>
              </a:solidFill>
              <a:effectLst/>
              <a:latin typeface="SF Pro Regular"/>
            </a:endParaRPr>
          </a:p>
          <a:p>
            <a:endParaRPr lang="en-US" dirty="0"/>
          </a:p>
        </p:txBody>
      </p:sp>
      <p:sp>
        <p:nvSpPr>
          <p:cNvPr id="4" name="Slide Number Placeholder 3"/>
          <p:cNvSpPr>
            <a:spLocks noGrp="1"/>
          </p:cNvSpPr>
          <p:nvPr>
            <p:ph type="sldNum" sz="quarter" idx="5"/>
          </p:nvPr>
        </p:nvSpPr>
        <p:spPr/>
        <p:txBody>
          <a:bodyPr/>
          <a:lstStyle/>
          <a:p>
            <a:fld id="{F7D1C772-F33A-48AD-B554-8B3C11ACCDAF}" type="slidenum">
              <a:rPr lang="en-US" smtClean="0"/>
              <a:t>35</a:t>
            </a:fld>
            <a:endParaRPr lang="en-US"/>
          </a:p>
        </p:txBody>
      </p:sp>
    </p:spTree>
    <p:extLst>
      <p:ext uri="{BB962C8B-B14F-4D97-AF65-F5344CB8AC3E}">
        <p14:creationId xmlns:p14="http://schemas.microsoft.com/office/powerpoint/2010/main" val="20594112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D1C772-F33A-48AD-B554-8B3C11ACCDAF}" type="slidenum">
              <a:rPr lang="en-US" smtClean="0"/>
              <a:t>36</a:t>
            </a:fld>
            <a:endParaRPr lang="en-US"/>
          </a:p>
        </p:txBody>
      </p:sp>
    </p:spTree>
    <p:extLst>
      <p:ext uri="{BB962C8B-B14F-4D97-AF65-F5344CB8AC3E}">
        <p14:creationId xmlns:p14="http://schemas.microsoft.com/office/powerpoint/2010/main" val="14415440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Review points on slide</a:t>
            </a:r>
          </a:p>
        </p:txBody>
      </p:sp>
      <p:sp>
        <p:nvSpPr>
          <p:cNvPr id="4" name="Slide Number Placeholder 3"/>
          <p:cNvSpPr>
            <a:spLocks noGrp="1"/>
          </p:cNvSpPr>
          <p:nvPr>
            <p:ph type="sldNum" sz="quarter" idx="10"/>
          </p:nvPr>
        </p:nvSpPr>
        <p:spPr/>
        <p:txBody>
          <a:bodyPr/>
          <a:lstStyle/>
          <a:p>
            <a:fld id="{F7D1C772-F33A-48AD-B554-8B3C11ACCDAF}" type="slidenum">
              <a:rPr lang="en-US" smtClean="0"/>
              <a:t>37</a:t>
            </a:fld>
            <a:endParaRPr lang="en-US"/>
          </a:p>
        </p:txBody>
      </p:sp>
    </p:spTree>
    <p:extLst>
      <p:ext uri="{BB962C8B-B14F-4D97-AF65-F5344CB8AC3E}">
        <p14:creationId xmlns:p14="http://schemas.microsoft.com/office/powerpoint/2010/main" val="36603300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https://www.ssa.gov/benefits/retirement/planner/taxes.html)</a:t>
            </a:r>
          </a:p>
          <a:p>
            <a:endParaRPr lang="en-US" dirty="0"/>
          </a:p>
          <a:p>
            <a:r>
              <a:rPr lang="en-US" dirty="0"/>
              <a:t>Social Security began being taxed in 1983.</a:t>
            </a:r>
            <a:r>
              <a:rPr lang="en-US" baseline="0" dirty="0"/>
              <a:t>  This was designed to only tax high earning individuals.  The limits have not changed since then.</a:t>
            </a:r>
          </a:p>
          <a:p>
            <a:endParaRPr lang="en-US" baseline="0" dirty="0"/>
          </a:p>
          <a:p>
            <a:r>
              <a:rPr lang="en-US" baseline="0" dirty="0"/>
              <a:t>The chart on this slide overviews the amount of social security benefits that can be taxed, depending on your filing status and income. </a:t>
            </a:r>
          </a:p>
          <a:p>
            <a:endParaRPr lang="en-US" baseline="0" dirty="0"/>
          </a:p>
          <a:p>
            <a:r>
              <a:rPr lang="en-US" baseline="0" dirty="0"/>
              <a:t>REVIEW SLIDE</a:t>
            </a:r>
          </a:p>
          <a:p>
            <a:endParaRPr lang="en-US" baseline="0" dirty="0"/>
          </a:p>
          <a:p>
            <a:pPr defTabSz="948507">
              <a:defRPr/>
            </a:pPr>
            <a:r>
              <a:rPr lang="en-US" baseline="0" dirty="0"/>
              <a:t>I have heard other presenters discuss that when Social Security began being taxed in 1983 it was for the “1%”. However, as the cost of living and wages increased over time, but the limits have not, more people are impacted by taxes on social security benefits.</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38</a:t>
            </a:fld>
            <a:endParaRPr lang="en-US"/>
          </a:p>
        </p:txBody>
      </p:sp>
    </p:spTree>
    <p:extLst>
      <p:ext uri="{BB962C8B-B14F-4D97-AF65-F5344CB8AC3E}">
        <p14:creationId xmlns:p14="http://schemas.microsoft.com/office/powerpoint/2010/main" val="12397290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D1C772-F33A-48AD-B554-8B3C11ACCDAF}" type="slidenum">
              <a:rPr lang="en-US" smtClean="0"/>
              <a:t>39</a:t>
            </a:fld>
            <a:endParaRPr lang="en-US"/>
          </a:p>
        </p:txBody>
      </p:sp>
    </p:spTree>
    <p:extLst>
      <p:ext uri="{BB962C8B-B14F-4D97-AF65-F5344CB8AC3E}">
        <p14:creationId xmlns:p14="http://schemas.microsoft.com/office/powerpoint/2010/main" val="4031826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(*Sources: SSA Fast Facts &amp; Figures about Social Security, 2021 (Released September 2021</a:t>
            </a:r>
            <a:r>
              <a:rPr lang="en-US" i="1" baseline="0" dirty="0"/>
              <a:t>); https://www.ssa.gov/cola/)</a:t>
            </a:r>
          </a:p>
          <a:p>
            <a:endParaRPr lang="en-US" baseline="0" dirty="0"/>
          </a:p>
          <a:p>
            <a:r>
              <a:rPr lang="en-US" baseline="0" dirty="0"/>
              <a:t>NOTE: 2019 COLA was 2.8%; 2020 was 1.6%</a:t>
            </a:r>
          </a:p>
          <a:p>
            <a:endParaRPr lang="en-US" baseline="0" dirty="0"/>
          </a:p>
          <a:p>
            <a:r>
              <a:rPr lang="en-US" i="1" baseline="0" dirty="0"/>
              <a:t>(Average monthly benefit, p. 20 Fast Facts 2021 report) </a:t>
            </a:r>
            <a:endParaRPr lang="en-US" i="1" dirty="0"/>
          </a:p>
        </p:txBody>
      </p:sp>
      <p:sp>
        <p:nvSpPr>
          <p:cNvPr id="4" name="Slide Number Placeholder 3"/>
          <p:cNvSpPr>
            <a:spLocks noGrp="1"/>
          </p:cNvSpPr>
          <p:nvPr>
            <p:ph type="sldNum" sz="quarter" idx="10"/>
          </p:nvPr>
        </p:nvSpPr>
        <p:spPr/>
        <p:txBody>
          <a:bodyPr/>
          <a:lstStyle/>
          <a:p>
            <a:fld id="{F7D1C772-F33A-48AD-B554-8B3C11ACCDAF}" type="slidenum">
              <a:rPr lang="en-US" smtClean="0"/>
              <a:t>4</a:t>
            </a:fld>
            <a:endParaRPr lang="en-US"/>
          </a:p>
        </p:txBody>
      </p:sp>
    </p:spTree>
    <p:extLst>
      <p:ext uri="{BB962C8B-B14F-4D97-AF65-F5344CB8AC3E}">
        <p14:creationId xmlns:p14="http://schemas.microsoft.com/office/powerpoint/2010/main" val="24271246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  https://www.ssa.gov/oact/trsum/)</a:t>
            </a:r>
          </a:p>
          <a:p>
            <a:endParaRPr lang="en-US" dirty="0"/>
          </a:p>
          <a:p>
            <a:r>
              <a:rPr lang="en-US" dirty="0"/>
              <a:t>In the 2021 Annual report, </a:t>
            </a:r>
            <a:r>
              <a:rPr lang="en-US" b="0" i="0" dirty="0">
                <a:solidFill>
                  <a:srgbClr val="212121"/>
                </a:solidFill>
                <a:effectLst/>
                <a:latin typeface="ui-sans-serif"/>
              </a:rPr>
              <a:t>data and projections presented include the Trustees' best estimates of the effects of the COVID-19 pandemic and the 2020 recession, which were not reflected in last year's report. </a:t>
            </a:r>
          </a:p>
          <a:p>
            <a:endParaRPr lang="en-US" b="0" i="0" dirty="0">
              <a:solidFill>
                <a:srgbClr val="212121"/>
              </a:solidFill>
              <a:effectLst/>
              <a:latin typeface="ui-sans-serif"/>
            </a:endParaRPr>
          </a:p>
          <a:p>
            <a:r>
              <a:rPr lang="en-US" b="0" i="0" dirty="0">
                <a:solidFill>
                  <a:srgbClr val="212121"/>
                </a:solidFill>
                <a:effectLst/>
                <a:latin typeface="ui-sans-serif"/>
              </a:rPr>
              <a:t>The finances of both programs have been significantly impacted by both the pandemic and recession of 2020.  Employment, earnings, interest rates and GDP all dropped significantly in 2020.  But are assumed to rise gradually, toward a full recovery in 2023.  Elevated mortality rates related to the pandemic are also projected.</a:t>
            </a:r>
          </a:p>
          <a:p>
            <a:endParaRPr lang="en-US" b="0" i="0" dirty="0">
              <a:solidFill>
                <a:srgbClr val="212121"/>
              </a:solidFill>
              <a:effectLst/>
              <a:latin typeface="ui-sans-serif"/>
            </a:endParaRPr>
          </a:p>
          <a:p>
            <a:pPr algn="l"/>
            <a:r>
              <a:rPr lang="en-US" b="0" i="0" dirty="0">
                <a:solidFill>
                  <a:srgbClr val="212121"/>
                </a:solidFill>
                <a:effectLst/>
                <a:latin typeface="ui-sans-serif"/>
              </a:rPr>
              <a:t>Given the unprecedented level of uncertainty, the Trustees currently assume that the pandemic will have no net effect on the individual long-range ultimate assumptions. At this time, there is no consensus on what the lasting effects of the COVID-19 pandemic on the long-term experience might be, if any. The Trustees will continue to monitor developments and modify the projections in later reports.</a:t>
            </a:r>
          </a:p>
          <a:p>
            <a:endParaRPr lang="en-US" dirty="0"/>
          </a:p>
          <a:p>
            <a:pPr algn="l"/>
            <a:r>
              <a:rPr lang="en-US" b="0" i="0" dirty="0">
                <a:solidFill>
                  <a:srgbClr val="212121"/>
                </a:solidFill>
                <a:effectLst/>
                <a:latin typeface="ui-sans-serif"/>
              </a:rPr>
              <a:t>Based on the Administrations best estimates, the 2021 reports show:</a:t>
            </a:r>
          </a:p>
          <a:p>
            <a:pPr algn="l"/>
            <a:r>
              <a:rPr lang="en-US" b="0" i="0" dirty="0">
                <a:solidFill>
                  <a:srgbClr val="212121"/>
                </a:solidFill>
                <a:effectLst/>
                <a:latin typeface="ui-sans-serif"/>
              </a:rPr>
              <a:t>• The Old-Age and Survivors Insurance (OASI) Trust Fund, which pays retirement and survivors benefits, will be able to pay scheduled benefits on a timely basis until 2033, one year earlier than reported last year. At that time, the fund's reserves will become depleted and continuing tax income will be sufficient to pay 76 percent of scheduled benefits.</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40</a:t>
            </a:fld>
            <a:endParaRPr lang="en-US"/>
          </a:p>
        </p:txBody>
      </p:sp>
    </p:spTree>
    <p:extLst>
      <p:ext uri="{BB962C8B-B14F-4D97-AF65-F5344CB8AC3E}">
        <p14:creationId xmlns:p14="http://schemas.microsoft.com/office/powerpoint/2010/main" val="6402492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Increasing taxes can take many forms:</a:t>
            </a:r>
          </a:p>
          <a:p>
            <a:pPr marL="241632" indent="-241632">
              <a:buAutoNum type="arabicPeriod"/>
            </a:pPr>
            <a:r>
              <a:rPr lang="en-US" dirty="0"/>
              <a:t>Increasing the rate</a:t>
            </a:r>
          </a:p>
          <a:p>
            <a:pPr marL="241632" indent="-241632">
              <a:buAutoNum type="arabicPeriod"/>
            </a:pPr>
            <a:r>
              <a:rPr lang="en-US" dirty="0"/>
              <a:t>Increasing the amount of income subject to SS Tax</a:t>
            </a:r>
          </a:p>
        </p:txBody>
      </p:sp>
      <p:sp>
        <p:nvSpPr>
          <p:cNvPr id="4" name="Slide Number Placeholder 3"/>
          <p:cNvSpPr>
            <a:spLocks noGrp="1"/>
          </p:cNvSpPr>
          <p:nvPr>
            <p:ph type="sldNum" sz="quarter" idx="10"/>
          </p:nvPr>
        </p:nvSpPr>
        <p:spPr/>
        <p:txBody>
          <a:bodyPr/>
          <a:lstStyle/>
          <a:p>
            <a:fld id="{F7D1C772-F33A-48AD-B554-8B3C11ACCDAF}" type="slidenum">
              <a:rPr lang="en-US" smtClean="0"/>
              <a:t>41</a:t>
            </a:fld>
            <a:endParaRPr lang="en-US"/>
          </a:p>
        </p:txBody>
      </p:sp>
    </p:spTree>
    <p:extLst>
      <p:ext uri="{BB962C8B-B14F-4D97-AF65-F5344CB8AC3E}">
        <p14:creationId xmlns:p14="http://schemas.microsoft.com/office/powerpoint/2010/main" val="8799211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want to thank you for joining me in this virtual presentation and for your relationship with Securian Financial. </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42</a:t>
            </a:fld>
            <a:endParaRPr lang="en-US"/>
          </a:p>
        </p:txBody>
      </p:sp>
    </p:spTree>
    <p:extLst>
      <p:ext uri="{BB962C8B-B14F-4D97-AF65-F5344CB8AC3E}">
        <p14:creationId xmlns:p14="http://schemas.microsoft.com/office/powerpoint/2010/main" val="1818434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a:solidFill>
                  <a:srgbClr val="212121"/>
                </a:solidFill>
                <a:effectLst/>
                <a:latin typeface="-apple-system"/>
              </a:rPr>
              <a:t>(*</a:t>
            </a:r>
            <a:r>
              <a:rPr lang="en-US" i="1" baseline="0" dirty="0"/>
              <a:t>SOURCE: ssa.gov/benefits/retirement/learn.html#h1)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212121"/>
              </a:solidFill>
              <a:effectLst/>
              <a:latin typeface="-apple-system"/>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12121"/>
                </a:solidFill>
                <a:effectLst/>
                <a:latin typeface="-apple-system"/>
              </a:rPr>
              <a:t>Social Security replaces a percentage of pre-retirement income based on a worker’s lifetime earnings. The portion of pre-retirement wages that Social Security replaces is based on a worker’s </a:t>
            </a:r>
            <a:r>
              <a:rPr lang="en-US" b="1" i="0" dirty="0">
                <a:solidFill>
                  <a:srgbClr val="212121"/>
                </a:solidFill>
                <a:effectLst/>
                <a:latin typeface="-apple-system"/>
              </a:rPr>
              <a:t>highest</a:t>
            </a:r>
            <a:r>
              <a:rPr lang="en-US" b="0" i="0" dirty="0">
                <a:solidFill>
                  <a:srgbClr val="212121"/>
                </a:solidFill>
                <a:effectLst/>
                <a:latin typeface="-apple-system"/>
              </a:rPr>
              <a:t> 35 years of earnings, and varies depending on how much they earn and when they choose to start benefits.</a:t>
            </a:r>
          </a:p>
          <a:p>
            <a:endParaRPr lang="en-US" baseline="0" dirty="0"/>
          </a:p>
          <a:p>
            <a:pPr algn="l"/>
            <a:r>
              <a:rPr lang="en-US" b="0" i="0" dirty="0">
                <a:solidFill>
                  <a:srgbClr val="212121"/>
                </a:solidFill>
                <a:effectLst/>
                <a:latin typeface="-apple-system"/>
              </a:rPr>
              <a:t>When we work, we pay taxes into Social Security. Tax money is used to pay benefits to:</a:t>
            </a:r>
          </a:p>
          <a:p>
            <a:pPr algn="l">
              <a:buFont typeface="Arial" panose="020B0604020202020204" pitchFamily="34" charset="0"/>
              <a:buChar char="•"/>
            </a:pPr>
            <a:r>
              <a:rPr lang="en-US" b="0" i="0" dirty="0">
                <a:solidFill>
                  <a:srgbClr val="212121"/>
                </a:solidFill>
                <a:effectLst/>
                <a:latin typeface="-apple-system"/>
              </a:rPr>
              <a:t>People who have already retired.</a:t>
            </a:r>
          </a:p>
          <a:p>
            <a:pPr algn="l">
              <a:buFont typeface="Arial" panose="020B0604020202020204" pitchFamily="34" charset="0"/>
              <a:buChar char="•"/>
            </a:pPr>
            <a:r>
              <a:rPr lang="en-US" b="0" i="0" dirty="0">
                <a:solidFill>
                  <a:srgbClr val="212121"/>
                </a:solidFill>
                <a:effectLst/>
                <a:latin typeface="-apple-system"/>
              </a:rPr>
              <a:t>People who are disabled.</a:t>
            </a:r>
          </a:p>
          <a:p>
            <a:pPr algn="l">
              <a:buFont typeface="Arial" panose="020B0604020202020204" pitchFamily="34" charset="0"/>
              <a:buChar char="•"/>
            </a:pPr>
            <a:r>
              <a:rPr lang="en-US" b="0" i="0" dirty="0">
                <a:solidFill>
                  <a:srgbClr val="212121"/>
                </a:solidFill>
                <a:effectLst/>
                <a:latin typeface="-apple-system"/>
              </a:rPr>
              <a:t>Survivors of workers who have died.</a:t>
            </a:r>
          </a:p>
          <a:p>
            <a:pPr algn="l">
              <a:buFont typeface="Arial" panose="020B0604020202020204" pitchFamily="34" charset="0"/>
              <a:buChar char="•"/>
            </a:pPr>
            <a:r>
              <a:rPr lang="en-US" b="0" i="0" dirty="0">
                <a:solidFill>
                  <a:srgbClr val="212121"/>
                </a:solidFill>
                <a:effectLst/>
                <a:latin typeface="-apple-system"/>
              </a:rPr>
              <a:t>Dependents of beneficiaries.</a:t>
            </a:r>
          </a:p>
          <a:p>
            <a:pPr algn="l"/>
            <a:r>
              <a:rPr lang="en-US" b="0" i="0" dirty="0">
                <a:solidFill>
                  <a:srgbClr val="212121"/>
                </a:solidFill>
                <a:effectLst/>
                <a:latin typeface="-apple-system"/>
              </a:rPr>
              <a:t>The money we pay in taxes isn’t held in a personal account for us to use when we ultimately start receiving benefits. The taxes workers pay in now are used to pay benefits to people who are currently receiving benefits (i.e. retired).  Any unused money goes to the Social Security trust fund that pays monthly benefits to you and your family when you start receiving retirement benefits.</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5</a:t>
            </a:fld>
            <a:endParaRPr lang="en-US"/>
          </a:p>
        </p:txBody>
      </p:sp>
    </p:spTree>
    <p:extLst>
      <p:ext uri="{BB962C8B-B14F-4D97-AF65-F5344CB8AC3E}">
        <p14:creationId xmlns:p14="http://schemas.microsoft.com/office/powerpoint/2010/main" val="3120437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(*Sources: SSA Fast Facts &amp; Figures about Social Security, 2021 (Released September 2021</a:t>
            </a:r>
            <a:r>
              <a:rPr lang="en-US" i="1" baseline="0" dirty="0"/>
              <a:t>); Normal retirement age: https://www.ssa.gov/OACT/ProgData/nra.html)</a:t>
            </a:r>
          </a:p>
          <a:p>
            <a:endParaRPr lang="en-US" dirty="0"/>
          </a:p>
          <a:p>
            <a:r>
              <a:rPr lang="en-US" dirty="0"/>
              <a:t>What do we receive when we file for social security, and when can we start receiving benefits?</a:t>
            </a:r>
          </a:p>
          <a:p>
            <a:endParaRPr lang="en-US" dirty="0"/>
          </a:p>
          <a:p>
            <a:r>
              <a:rPr lang="en-US" dirty="0"/>
              <a:t>(REVIEW bullets on slide)</a:t>
            </a:r>
          </a:p>
          <a:p>
            <a:endParaRPr lang="en-US" dirty="0"/>
          </a:p>
          <a:p>
            <a:r>
              <a:rPr lang="en-US" dirty="0"/>
              <a:t>Full Retirement Age (FRA) - </a:t>
            </a:r>
            <a:r>
              <a:rPr lang="en-US" i="1" dirty="0"/>
              <a:t>https://www.ssa.gov/OACT/ProgData/nra.html</a:t>
            </a:r>
          </a:p>
          <a:p>
            <a:endParaRPr lang="en-US" dirty="0"/>
          </a:p>
          <a:p>
            <a:r>
              <a:rPr lang="en-US" u="sng" dirty="0"/>
              <a:t>Birth year </a:t>
            </a:r>
            <a:r>
              <a:rPr lang="en-US" dirty="0"/>
              <a:t>		</a:t>
            </a:r>
            <a:r>
              <a:rPr lang="en-US" u="sng" dirty="0"/>
              <a:t>FRA</a:t>
            </a:r>
            <a:r>
              <a:rPr lang="en-US" dirty="0"/>
              <a:t> </a:t>
            </a:r>
          </a:p>
          <a:p>
            <a:r>
              <a:rPr lang="en-US" dirty="0"/>
              <a:t>1937 or earlier 	65 </a:t>
            </a:r>
          </a:p>
          <a:p>
            <a:r>
              <a:rPr lang="en-US" dirty="0"/>
              <a:t>1938-1942 		65 + 2 months for each year after 1937 </a:t>
            </a:r>
          </a:p>
          <a:p>
            <a:r>
              <a:rPr lang="en-US" dirty="0"/>
              <a:t>1943-1954 		66 </a:t>
            </a:r>
          </a:p>
          <a:p>
            <a:r>
              <a:rPr lang="en-US" dirty="0"/>
              <a:t>1955-1959 		66 + 2 months for each year after </a:t>
            </a:r>
          </a:p>
          <a:p>
            <a:r>
              <a:rPr lang="en-US" dirty="0"/>
              <a:t>1960 and later 	67</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6</a:t>
            </a:fld>
            <a:endParaRPr lang="en-US"/>
          </a:p>
        </p:txBody>
      </p:sp>
    </p:spTree>
    <p:extLst>
      <p:ext uri="{BB962C8B-B14F-4D97-AF65-F5344CB8AC3E}">
        <p14:creationId xmlns:p14="http://schemas.microsoft.com/office/powerpoint/2010/main" val="73463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(*Source: </a:t>
            </a:r>
            <a:r>
              <a:rPr lang="en-US" i="1" baseline="0" dirty="0"/>
              <a:t>Normal retirement age- https://www.ssa.gov/OACT/ProgData/nra.html)</a:t>
            </a:r>
          </a:p>
          <a:p>
            <a:endParaRPr lang="en-US" dirty="0"/>
          </a:p>
          <a:p>
            <a:r>
              <a:rPr lang="en-US" dirty="0"/>
              <a:t>Please note that FRA is on a sliding scale.  This scale could change in the future.  Knowing</a:t>
            </a:r>
            <a:r>
              <a:rPr lang="en-US" baseline="0" dirty="0"/>
              <a:t> your clients age &amp; DOB is an essential part of calculating their SS Benefits.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the 1980s, Social Security was changed to push out the Full Retirement Age beyond 65 because of increased longevity.  </a:t>
            </a:r>
          </a:p>
          <a:p>
            <a:endParaRPr lang="en-US" baseline="0" dirty="0"/>
          </a:p>
          <a:p>
            <a:r>
              <a:rPr lang="en-US" baseline="0" dirty="0"/>
              <a:t>What is your Full Retirement Age?  The answer depends on the year you were born. If you were born in 1955, your Full Retirement Age is 66 and 2 months. If you were born in 1960 or later, your Full Retirement Age is 67.</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7</a:t>
            </a:fld>
            <a:endParaRPr lang="en-US"/>
          </a:p>
        </p:txBody>
      </p:sp>
    </p:spTree>
    <p:extLst>
      <p:ext uri="{BB962C8B-B14F-4D97-AF65-F5344CB8AC3E}">
        <p14:creationId xmlns:p14="http://schemas.microsoft.com/office/powerpoint/2010/main" val="2972267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(*Sources: https://www.ssa.gov/oact/quickcalc/earlyretire.html; https://www.ssa.gov/benefits/retirement/planner/delayret.html)</a:t>
            </a:r>
          </a:p>
          <a:p>
            <a:endParaRPr lang="en-US" dirty="0"/>
          </a:p>
          <a:p>
            <a:r>
              <a:rPr lang="en-US" dirty="0"/>
              <a:t>This is an essential opportunity to work with</a:t>
            </a:r>
            <a:r>
              <a:rPr lang="en-US" baseline="0" dirty="0"/>
              <a:t> your clients and determine their financial needs.</a:t>
            </a:r>
          </a:p>
          <a:p>
            <a:r>
              <a:rPr lang="en-US" baseline="0" dirty="0"/>
              <a:t>The Social Security decision is part of your clients overall financial picture and should be coordinated with overall retirement income in mind.  How and when your clients file will have a lifetime impact.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general, the earliest someone can file for Social Security is age 62, but they must be mindful that this will </a:t>
            </a:r>
            <a:r>
              <a:rPr lang="en-US" b="1" baseline="0" dirty="0"/>
              <a:t>create a permanent reduction</a:t>
            </a:r>
            <a:r>
              <a:rPr lang="en-US" baseline="0" dirty="0"/>
              <a:t> in future benefits, because full benefits are contingent on your FRA.</a:t>
            </a:r>
          </a:p>
          <a:p>
            <a:endParaRPr lang="en-US" baseline="0" dirty="0"/>
          </a:p>
          <a:p>
            <a:r>
              <a:rPr lang="en-US" baseline="0" dirty="0"/>
              <a:t>Why take your benefits early?</a:t>
            </a:r>
          </a:p>
          <a:p>
            <a:pPr marL="181225" indent="-181225">
              <a:buFont typeface="Arial" panose="020B0604020202020204" pitchFamily="34" charset="0"/>
              <a:buChar char="•"/>
            </a:pPr>
            <a:r>
              <a:rPr lang="en-US" baseline="0" dirty="0"/>
              <a:t>Poor Health</a:t>
            </a:r>
          </a:p>
          <a:p>
            <a:pPr marL="181225" indent="-181225">
              <a:buFont typeface="Arial" panose="020B0604020202020204" pitchFamily="34" charset="0"/>
              <a:buChar char="•"/>
            </a:pPr>
            <a:r>
              <a:rPr lang="en-US" baseline="0" dirty="0"/>
              <a:t>Ability of the spouse to claim on your record</a:t>
            </a:r>
          </a:p>
          <a:p>
            <a:pPr marL="181225" indent="-181225">
              <a:buFont typeface="Arial" panose="020B0604020202020204" pitchFamily="34" charset="0"/>
              <a:buChar char="•"/>
            </a:pPr>
            <a:r>
              <a:rPr lang="en-US" baseline="0" dirty="0"/>
              <a:t>You need the money</a:t>
            </a:r>
          </a:p>
          <a:p>
            <a:pPr marL="0" indent="0">
              <a:buFont typeface="Arial" panose="020B0604020202020204" pitchFamily="34" charset="0"/>
              <a:buNone/>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However, it might make sense to DELAY retirement credits, which will result in a permanent increase in monthly benefit per year until age 70- with up to an 8% per year increase in benefit if you wait beyond FRA (depending on year of birth). </a:t>
            </a:r>
            <a:r>
              <a:rPr lang="en-US" dirty="0"/>
              <a:t>In the past it was 7.0% for those born in 1939-1940 &amp; 7.5% for those born in 1941-1942</a:t>
            </a:r>
            <a:endParaRPr lang="en-US" baseline="0" dirty="0"/>
          </a:p>
          <a:p>
            <a:pPr marL="0" indent="0">
              <a:buFont typeface="Arial" panose="020B0604020202020204" pitchFamily="34" charset="0"/>
              <a:buNone/>
            </a:pPr>
            <a:endParaRPr lang="en-US" baseline="0" dirty="0"/>
          </a:p>
          <a:p>
            <a:r>
              <a:rPr lang="en-US" baseline="0" dirty="0"/>
              <a:t>Why delay?</a:t>
            </a:r>
          </a:p>
          <a:p>
            <a:pPr marL="181225" indent="-181225">
              <a:buFont typeface="Arial" panose="020B0604020202020204" pitchFamily="34" charset="0"/>
              <a:buChar char="•"/>
            </a:pPr>
            <a:r>
              <a:rPr lang="en-US" baseline="0" dirty="0"/>
              <a:t>Increased benefit provides more of an inflation hedge</a:t>
            </a:r>
          </a:p>
          <a:p>
            <a:pPr marL="181225" indent="-181225">
              <a:buFont typeface="Arial" panose="020B0604020202020204" pitchFamily="34" charset="0"/>
              <a:buChar char="•"/>
            </a:pPr>
            <a:r>
              <a:rPr lang="en-US" baseline="0" dirty="0"/>
              <a:t>Good Health / Good Family history</a:t>
            </a:r>
          </a:p>
          <a:p>
            <a:pPr marL="181225" indent="-181225">
              <a:buFont typeface="Arial" panose="020B0604020202020204" pitchFamily="34" charset="0"/>
              <a:buChar char="•"/>
            </a:pPr>
            <a:r>
              <a:rPr lang="en-US" baseline="0" dirty="0"/>
              <a:t>Do not need money / still working</a:t>
            </a:r>
          </a:p>
          <a:p>
            <a:endParaRPr lang="en-US" baseline="0" dirty="0"/>
          </a:p>
          <a:p>
            <a:endParaRPr lang="en-US" dirty="0"/>
          </a:p>
          <a:p>
            <a:endParaRPr lang="en-US" baseline="0" dirty="0"/>
          </a:p>
        </p:txBody>
      </p:sp>
      <p:sp>
        <p:nvSpPr>
          <p:cNvPr id="4" name="Slide Number Placeholder 3"/>
          <p:cNvSpPr>
            <a:spLocks noGrp="1"/>
          </p:cNvSpPr>
          <p:nvPr>
            <p:ph type="sldNum" sz="quarter" idx="10"/>
          </p:nvPr>
        </p:nvSpPr>
        <p:spPr/>
        <p:txBody>
          <a:bodyPr/>
          <a:lstStyle/>
          <a:p>
            <a:fld id="{F7D1C772-F33A-48AD-B554-8B3C11ACCDAF}" type="slidenum">
              <a:rPr lang="en-US" smtClean="0"/>
              <a:t>8</a:t>
            </a:fld>
            <a:endParaRPr lang="en-US"/>
          </a:p>
        </p:txBody>
      </p:sp>
    </p:spTree>
    <p:extLst>
      <p:ext uri="{BB962C8B-B14F-4D97-AF65-F5344CB8AC3E}">
        <p14:creationId xmlns:p14="http://schemas.microsoft.com/office/powerpoint/2010/main" val="541130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r>
              <a:rPr lang="en-US" i="1" dirty="0"/>
              <a:t>https://www.ssa.gov/benefits/retirement/planner/agereduction.html </a:t>
            </a:r>
            <a:r>
              <a:rPr lang="en-US" i="0" dirty="0"/>
              <a:t>and page 6 </a:t>
            </a:r>
            <a:r>
              <a:rPr lang="en-US" i="1" dirty="0"/>
              <a:t>of </a:t>
            </a:r>
            <a:r>
              <a:rPr lang="en-US" b="0" i="1" dirty="0"/>
              <a:t>https://fas.org/sgp/crs/misc/R44670.pdf)</a:t>
            </a:r>
          </a:p>
          <a:p>
            <a:endParaRPr lang="en-US" b="0" dirty="0"/>
          </a:p>
          <a:p>
            <a:r>
              <a:rPr lang="en-US" b="0" dirty="0"/>
              <a:t>For illustrative purposes, this example assumes that FRA is 66 years of age, with a PIA of $1000.  The graph illustrates the effect of claiming prior to FRA, or delaying claim until after FRA. </a:t>
            </a:r>
          </a:p>
          <a:p>
            <a:endParaRPr lang="en-US" b="0" dirty="0"/>
          </a:p>
          <a:p>
            <a:r>
              <a:rPr lang="en-US" b="0" dirty="0"/>
              <a:t>NOTE:  Currently, for individuals turning 62 this year (individuals born in 1960 or later), FRA is 67. </a:t>
            </a:r>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9</a:t>
            </a:fld>
            <a:endParaRPr lang="en-US"/>
          </a:p>
        </p:txBody>
      </p:sp>
    </p:spTree>
    <p:extLst>
      <p:ext uri="{BB962C8B-B14F-4D97-AF65-F5344CB8AC3E}">
        <p14:creationId xmlns:p14="http://schemas.microsoft.com/office/powerpoint/2010/main" val="3242446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5227"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3" name="Picture 12"/>
          <p:cNvPicPr/>
          <p:nvPr userDrawn="1"/>
        </p:nvPicPr>
        <p:blipFill>
          <a:blip r:embed="rId3" cstate="print">
            <a:extLst>
              <a:ext uri="{28A0092B-C50C-407E-A947-70E740481C1C}">
                <a14:useLocalDpi xmlns:a14="http://schemas.microsoft.com/office/drawing/2010/main" val="0"/>
              </a:ext>
            </a:extLst>
          </a:blip>
          <a:stretch>
            <a:fillRect/>
          </a:stretch>
        </p:blipFill>
        <p:spPr>
          <a:xfrm>
            <a:off x="452436" y="460994"/>
            <a:ext cx="1632570" cy="377961"/>
          </a:xfrm>
          <a:prstGeom prst="rect">
            <a:avLst/>
          </a:prstGeom>
        </p:spPr>
      </p:pic>
    </p:spTree>
    <p:extLst>
      <p:ext uri="{BB962C8B-B14F-4D97-AF65-F5344CB8AC3E}">
        <p14:creationId xmlns:p14="http://schemas.microsoft.com/office/powerpoint/2010/main" val="2705006430"/>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87183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40/45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29398"/>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56915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24/28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69111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526528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91632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24/28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898155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0268499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12468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401300" cy="960120"/>
          </a:xfrm>
        </p:spPr>
        <p:txBody>
          <a:bodyPr>
            <a:noAutofit/>
          </a:bodyPr>
          <a:lstStyle>
            <a:lvl1pPr>
              <a:defRPr/>
            </a:lvl1pPr>
          </a:lstStyle>
          <a:p>
            <a:r>
              <a:rPr lang="en-US" dirty="0"/>
              <a:t>Headline 30/31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31245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3328347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6968"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6968"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6968"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6968"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6968"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6968"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6968"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976293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973441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748200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30/31</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138770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932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95577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5698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896027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16474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286052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2368297"/>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1554480"/>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1198265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37689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25">
            <a:extLst>
              <a:ext uri="{28A0092B-C50C-407E-A947-70E740481C1C}">
                <a14:useLocalDpi xmlns:a14="http://schemas.microsoft.com/office/drawing/2010/main" val="0"/>
              </a:ext>
            </a:extLst>
          </a:blip>
          <a:srcRect t="-1" r="76526" b="12270"/>
          <a:stretch/>
        </p:blipFill>
        <p:spPr>
          <a:xfrm>
            <a:off x="457200" y="457200"/>
            <a:ext cx="383458" cy="331839"/>
          </a:xfrm>
          <a:prstGeom prst="rect">
            <a:avLst/>
          </a:prstGeom>
        </p:spPr>
      </p:pic>
    </p:spTree>
    <p:extLst>
      <p:ext uri="{BB962C8B-B14F-4D97-AF65-F5344CB8AC3E}">
        <p14:creationId xmlns:p14="http://schemas.microsoft.com/office/powerpoint/2010/main" val="374118324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 id="2147483701" r:id="rId21"/>
    <p:sldLayoutId id="2147483702" r:id="rId22"/>
    <p:sldLayoutId id="2147483703" r:id="rId23"/>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2">
          <p15:clr>
            <a:srgbClr val="F26B43"/>
          </p15:clr>
        </p15:guide>
        <p15:guide id="4" orient="horz" pos="288">
          <p15:clr>
            <a:srgbClr val="F26B43"/>
          </p15:clr>
        </p15:guide>
        <p15:guide id="5" orient="horz" pos="912">
          <p15:clr>
            <a:srgbClr val="F26B43"/>
          </p15:clr>
        </p15:guide>
        <p15:guide id="6" orient="horz" pos="1536">
          <p15:clr>
            <a:srgbClr val="F26B43"/>
          </p15:clr>
        </p15:guide>
        <p15:guide id="7" orient="horz" pos="2160">
          <p15:clr>
            <a:srgbClr val="F26B43"/>
          </p15:clr>
        </p15:guide>
        <p15:guide id="8" orient="horz" pos="2784">
          <p15:clr>
            <a:srgbClr val="F26B43"/>
          </p15:clr>
        </p15:guide>
        <p15:guide id="9" orient="horz" pos="3408">
          <p15:clr>
            <a:srgbClr val="F26B43"/>
          </p15:clr>
        </p15:guide>
        <p15:guide id="10" orient="horz" pos="4128">
          <p15:clr>
            <a:srgbClr val="F26B43"/>
          </p15:clr>
        </p15:guide>
        <p15:guide id="12" orient="horz" pos="4320">
          <p15:clr>
            <a:srgbClr val="F26B43"/>
          </p15:clr>
        </p15:guide>
        <p15:guide id="15" pos="552">
          <p15:clr>
            <a:srgbClr val="F26B43"/>
          </p15:clr>
        </p15:guide>
        <p15:guide id="16" pos="1024">
          <p15:clr>
            <a:srgbClr val="F26B43"/>
          </p15:clr>
        </p15:guide>
        <p15:guide id="17" pos="1120">
          <p15:clr>
            <a:srgbClr val="F26B43"/>
          </p15:clr>
        </p15:guide>
        <p15:guide id="18" pos="1584">
          <p15:clr>
            <a:srgbClr val="F26B43"/>
          </p15:clr>
        </p15:guide>
        <p15:guide id="19" pos="1680">
          <p15:clr>
            <a:srgbClr val="F26B43"/>
          </p15:clr>
        </p15:guide>
        <p15:guide id="20" pos="2136">
          <p15:clr>
            <a:srgbClr val="F26B43"/>
          </p15:clr>
        </p15:guide>
        <p15:guide id="21" pos="2232">
          <p15:clr>
            <a:srgbClr val="F26B43"/>
          </p15:clr>
        </p15:guide>
        <p15:guide id="22" pos="2688">
          <p15:clr>
            <a:srgbClr val="F26B43"/>
          </p15:clr>
        </p15:guide>
        <p15:guide id="23" pos="3232">
          <p15:clr>
            <a:srgbClr val="F26B43"/>
          </p15:clr>
        </p15:guide>
        <p15:guide id="24" pos="3328">
          <p15:clr>
            <a:srgbClr val="F26B43"/>
          </p15:clr>
        </p15:guide>
        <p15:guide id="25" pos="3792">
          <p15:clr>
            <a:srgbClr val="F26B43"/>
          </p15:clr>
        </p15:guide>
        <p15:guide id="26" pos="3888">
          <p15:clr>
            <a:srgbClr val="F26B43"/>
          </p15:clr>
        </p15:guide>
        <p15:guide id="27" pos="4344">
          <p15:clr>
            <a:srgbClr val="F26B43"/>
          </p15:clr>
        </p15:guide>
        <p15:guide id="28" pos="4440">
          <p15:clr>
            <a:srgbClr val="F26B43"/>
          </p15:clr>
        </p15:guide>
        <p15:guide id="29" pos="4896">
          <p15:clr>
            <a:srgbClr val="F26B43"/>
          </p15:clr>
        </p15:guide>
        <p15:guide id="30" pos="4992">
          <p15:clr>
            <a:srgbClr val="F26B43"/>
          </p15:clr>
        </p15:guide>
        <p15:guide id="31" pos="5440">
          <p15:clr>
            <a:srgbClr val="F26B43"/>
          </p15:clr>
        </p15:guide>
        <p15:guide id="32" pos="5536">
          <p15:clr>
            <a:srgbClr val="F26B43"/>
          </p15:clr>
        </p15:guide>
        <p15:guide id="33" pos="6000">
          <p15:clr>
            <a:srgbClr val="F26B43"/>
          </p15:clr>
        </p15:guide>
        <p15:guide id="34" pos="6096">
          <p15:clr>
            <a:srgbClr val="F26B43"/>
          </p15:clr>
        </p15:guide>
        <p15:guide id="35" pos="6552">
          <p15:clr>
            <a:srgbClr val="F26B43"/>
          </p15:clr>
        </p15:guide>
        <p15:guide id="36" pos="6648">
          <p15:clr>
            <a:srgbClr val="F26B43"/>
          </p15:clr>
        </p15:guide>
        <p15:guide id="37" pos="7104">
          <p15:clr>
            <a:srgbClr val="F26B43"/>
          </p15:clr>
        </p15:guide>
        <p15:guide id="40" pos="7680">
          <p15:clr>
            <a:srgbClr val="F26B43"/>
          </p15:clr>
        </p15:guide>
        <p15:guide id="41" pos="2784">
          <p15:clr>
            <a:srgbClr val="F26B43"/>
          </p15:clr>
        </p15:guide>
        <p15:guide id="42" pos="384">
          <p15:clr>
            <a:srgbClr val="F26B43"/>
          </p15:clr>
        </p15:guide>
        <p15:guide id="43" pos="288">
          <p15:clr>
            <a:srgbClr val="F26B43"/>
          </p15:clr>
        </p15:guide>
        <p15:guide id="44" pos="7296">
          <p15:clr>
            <a:srgbClr val="F26B43"/>
          </p15:clr>
        </p15:guide>
        <p15:guide id="45" pos="7392">
          <p15:clr>
            <a:srgbClr val="F26B43"/>
          </p15:clr>
        </p15:guide>
        <p15:guide id="46" pos="192">
          <p15:clr>
            <a:srgbClr val="F26B43"/>
          </p15:clr>
        </p15:guide>
        <p15:guide id="47" pos="74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Social Security</a:t>
            </a:r>
            <a:endParaRPr lang="en-US" dirty="0"/>
          </a:p>
        </p:txBody>
      </p:sp>
      <p:sp>
        <p:nvSpPr>
          <p:cNvPr id="22" name="Subtitle 21"/>
          <p:cNvSpPr>
            <a:spLocks noGrp="1"/>
          </p:cNvSpPr>
          <p:nvPr>
            <p:ph type="subTitle" idx="1"/>
          </p:nvPr>
        </p:nvSpPr>
        <p:spPr>
          <a:xfrm>
            <a:off x="885227" y="2560320"/>
            <a:ext cx="4279392" cy="849052"/>
          </a:xfrm>
        </p:spPr>
        <p:txBody>
          <a:bodyPr/>
          <a:lstStyle/>
          <a:p>
            <a:r>
              <a:rPr lang="en-US" dirty="0"/>
              <a:t>Advanced claiming strategies, rules for the self-employed &amp; other unique circumstances </a:t>
            </a:r>
          </a:p>
        </p:txBody>
      </p:sp>
      <p:sp>
        <p:nvSpPr>
          <p:cNvPr id="34" name="Content Placeholder 33"/>
          <p:cNvSpPr>
            <a:spLocks noGrp="1"/>
          </p:cNvSpPr>
          <p:nvPr>
            <p:ph sz="quarter" idx="12"/>
          </p:nvPr>
        </p:nvSpPr>
        <p:spPr/>
        <p:txBody>
          <a:bodyPr/>
          <a:lstStyle/>
          <a:p>
            <a:endParaRPr lang="en-US" dirty="0"/>
          </a:p>
        </p:txBody>
      </p:sp>
      <p:sp>
        <p:nvSpPr>
          <p:cNvPr id="35" name="Text Placeholder 34"/>
          <p:cNvSpPr>
            <a:spLocks noGrp="1"/>
          </p:cNvSpPr>
          <p:nvPr>
            <p:ph type="body" sz="quarter" idx="13"/>
          </p:nvPr>
        </p:nvSpPr>
        <p:spPr/>
        <p:txBody>
          <a:bodyPr/>
          <a:lstStyle/>
          <a:p>
            <a:endParaRPr lang="en-US" dirty="0"/>
          </a:p>
        </p:txBody>
      </p:sp>
      <p:sp>
        <p:nvSpPr>
          <p:cNvPr id="36" name="Content Placeholder 35"/>
          <p:cNvSpPr>
            <a:spLocks noGrp="1"/>
          </p:cNvSpPr>
          <p:nvPr>
            <p:ph sz="quarter" idx="14"/>
          </p:nvPr>
        </p:nvSpPr>
        <p:spPr/>
        <p:txBody>
          <a:bodyPr/>
          <a:lstStyle/>
          <a:p>
            <a:endParaRPr lang="en-US" dirty="0"/>
          </a:p>
        </p:txBody>
      </p:sp>
      <p:sp>
        <p:nvSpPr>
          <p:cNvPr id="37" name="Text Placeholder 36"/>
          <p:cNvSpPr>
            <a:spLocks noGrp="1"/>
          </p:cNvSpPr>
          <p:nvPr>
            <p:ph type="body" sz="quarter" idx="15"/>
          </p:nvPr>
        </p:nvSpPr>
        <p:spPr/>
        <p:txBody>
          <a:bodyPr/>
          <a:lstStyle/>
          <a:p>
            <a:endParaRPr lang="en-US" dirty="0"/>
          </a:p>
        </p:txBody>
      </p:sp>
      <p:sp>
        <p:nvSpPr>
          <p:cNvPr id="38" name="Content Placeholder 37"/>
          <p:cNvSpPr>
            <a:spLocks noGrp="1"/>
          </p:cNvSpPr>
          <p:nvPr>
            <p:ph sz="quarter" idx="16"/>
          </p:nvPr>
        </p:nvSpPr>
        <p:spPr/>
        <p:txBody>
          <a:bodyPr/>
          <a:lstStyle/>
          <a:p>
            <a:endParaRPr lang="en-US"/>
          </a:p>
        </p:txBody>
      </p:sp>
      <p:sp>
        <p:nvSpPr>
          <p:cNvPr id="4" name="TextBox 3"/>
          <p:cNvSpPr txBox="1"/>
          <p:nvPr/>
        </p:nvSpPr>
        <p:spPr>
          <a:xfrm>
            <a:off x="885227" y="5987980"/>
            <a:ext cx="5155088" cy="830997"/>
          </a:xfrm>
          <a:prstGeom prst="rect">
            <a:avLst/>
          </a:prstGeom>
          <a:noFill/>
        </p:spPr>
        <p:txBody>
          <a:bodyPr wrap="square" rtlCol="0">
            <a:spAutoFit/>
          </a:bodyPr>
          <a:lstStyle/>
          <a:p>
            <a:r>
              <a:rPr lang="en-US" sz="1200" dirty="0"/>
              <a:t>For financial professional use only. Not for use with the public. This material may not be presented in any manner in which it is accessible by the public. Products issued by Minnesota Life Insurance │ Securian Life Insurance Company</a:t>
            </a:r>
          </a:p>
        </p:txBody>
      </p:sp>
      <p:sp>
        <p:nvSpPr>
          <p:cNvPr id="5" name="Content Placeholder 4">
            <a:extLst>
              <a:ext uri="{FF2B5EF4-FFF2-40B4-BE49-F238E27FC236}">
                <a16:creationId xmlns:a16="http://schemas.microsoft.com/office/drawing/2014/main" id="{D5B687A0-C473-0CD4-9EA3-BCC4AC2619CA}"/>
              </a:ext>
            </a:extLst>
          </p:cNvPr>
          <p:cNvSpPr>
            <a:spLocks noGrp="1"/>
          </p:cNvSpPr>
          <p:nvPr>
            <p:ph sz="quarter" idx="10"/>
          </p:nvPr>
        </p:nvSpPr>
        <p:spPr/>
        <p:txBody>
          <a:bodyPr/>
          <a:lstStyle/>
          <a:p>
            <a:endParaRPr lang="en-US" dirty="0"/>
          </a:p>
        </p:txBody>
      </p:sp>
      <p:sp>
        <p:nvSpPr>
          <p:cNvPr id="7" name="Text Placeholder 6">
            <a:extLst>
              <a:ext uri="{FF2B5EF4-FFF2-40B4-BE49-F238E27FC236}">
                <a16:creationId xmlns:a16="http://schemas.microsoft.com/office/drawing/2014/main" id="{718411BC-79A1-C3A4-FF21-754A63D776B1}"/>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478655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Advanced claiming strategies</a:t>
            </a:r>
          </a:p>
        </p:txBody>
      </p:sp>
    </p:spTree>
    <p:extLst>
      <p:ext uri="{BB962C8B-B14F-4D97-AF65-F5344CB8AC3E}">
        <p14:creationId xmlns:p14="http://schemas.microsoft.com/office/powerpoint/2010/main" val="965468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“Retire” and still work</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3334069"/>
              </p:ext>
            </p:extLst>
          </p:nvPr>
        </p:nvGraphicFramePr>
        <p:xfrm>
          <a:off x="876300" y="2527300"/>
          <a:ext cx="10363200" cy="3912957"/>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2717042895"/>
                    </a:ext>
                  </a:extLst>
                </a:gridCol>
                <a:gridCol w="3454400">
                  <a:extLst>
                    <a:ext uri="{9D8B030D-6E8A-4147-A177-3AD203B41FA5}">
                      <a16:colId xmlns:a16="http://schemas.microsoft.com/office/drawing/2014/main" val="2341998393"/>
                    </a:ext>
                  </a:extLst>
                </a:gridCol>
                <a:gridCol w="3454400">
                  <a:extLst>
                    <a:ext uri="{9D8B030D-6E8A-4147-A177-3AD203B41FA5}">
                      <a16:colId xmlns:a16="http://schemas.microsoft.com/office/drawing/2014/main" val="3511127097"/>
                    </a:ext>
                  </a:extLst>
                </a:gridCol>
              </a:tblGrid>
              <a:tr h="928318">
                <a:tc>
                  <a:txBody>
                    <a:bodyPr/>
                    <a:lstStyle/>
                    <a:p>
                      <a:pPr algn="ctr"/>
                      <a:r>
                        <a:rPr lang="en-US" sz="2800" dirty="0"/>
                        <a:t>Age</a:t>
                      </a:r>
                    </a:p>
                  </a:txBody>
                  <a:tcPr marL="91546" marR="91546"/>
                </a:tc>
                <a:tc>
                  <a:txBody>
                    <a:bodyPr/>
                    <a:lstStyle/>
                    <a:p>
                      <a:pPr algn="ctr"/>
                      <a:r>
                        <a:rPr lang="en-US" sz="2800" dirty="0"/>
                        <a:t>Benefit Change</a:t>
                      </a:r>
                    </a:p>
                  </a:txBody>
                  <a:tcPr marL="91546" marR="91546"/>
                </a:tc>
                <a:tc>
                  <a:txBody>
                    <a:bodyPr/>
                    <a:lstStyle/>
                    <a:p>
                      <a:pPr algn="ctr"/>
                      <a:r>
                        <a:rPr lang="en-US" sz="2800" dirty="0"/>
                        <a:t>Earned</a:t>
                      </a:r>
                      <a:r>
                        <a:rPr lang="en-US" sz="2800" baseline="0" dirty="0"/>
                        <a:t> Income Limits 2022</a:t>
                      </a:r>
                      <a:endParaRPr lang="en-US" sz="2800" dirty="0"/>
                    </a:p>
                  </a:txBody>
                  <a:tcPr marL="91546" marR="91546"/>
                </a:tc>
                <a:extLst>
                  <a:ext uri="{0D108BD9-81ED-4DB2-BD59-A6C34878D82A}">
                    <a16:rowId xmlns:a16="http://schemas.microsoft.com/office/drawing/2014/main" val="2408498376"/>
                  </a:ext>
                </a:extLst>
              </a:tr>
              <a:tr h="1231900">
                <a:tc>
                  <a:txBody>
                    <a:bodyPr/>
                    <a:lstStyle/>
                    <a:p>
                      <a:pPr algn="ctr"/>
                      <a:r>
                        <a:rPr lang="en-US" sz="2000" dirty="0"/>
                        <a:t>62 Until FRA</a:t>
                      </a:r>
                    </a:p>
                  </a:txBody>
                  <a:tcPr marL="91546" marR="915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$1</a:t>
                      </a:r>
                      <a:r>
                        <a:rPr lang="en-US" sz="2000" baseline="0" dirty="0"/>
                        <a:t> in benefits will be withheld for every $2 in earnings above the limit</a:t>
                      </a:r>
                      <a:endParaRPr lang="en-US" sz="2000" dirty="0"/>
                    </a:p>
                    <a:p>
                      <a:pPr algn="ctr"/>
                      <a:endParaRPr lang="en-US" sz="2400" dirty="0">
                        <a:highlight>
                          <a:srgbClr val="FFFF00"/>
                        </a:highlight>
                      </a:endParaRPr>
                    </a:p>
                  </a:txBody>
                  <a:tcPr marL="91546" marR="91546"/>
                </a:tc>
                <a:tc>
                  <a:txBody>
                    <a:bodyPr/>
                    <a:lstStyle/>
                    <a:p>
                      <a:pPr algn="ctr"/>
                      <a:r>
                        <a:rPr lang="en-US" sz="2000" dirty="0"/>
                        <a:t>$19,560</a:t>
                      </a:r>
                    </a:p>
                    <a:p>
                      <a:pPr algn="ctr"/>
                      <a:r>
                        <a:rPr lang="en-US" sz="2000" dirty="0"/>
                        <a:t>($1,630/</a:t>
                      </a:r>
                      <a:r>
                        <a:rPr lang="en-US" sz="2000" dirty="0" err="1"/>
                        <a:t>mo</a:t>
                      </a:r>
                      <a:r>
                        <a:rPr lang="en-US" sz="2000" dirty="0"/>
                        <a:t>)</a:t>
                      </a:r>
                    </a:p>
                  </a:txBody>
                  <a:tcPr marL="91546" marR="91546"/>
                </a:tc>
                <a:extLst>
                  <a:ext uri="{0D108BD9-81ED-4DB2-BD59-A6C34878D82A}">
                    <a16:rowId xmlns:a16="http://schemas.microsoft.com/office/drawing/2014/main" val="3874854443"/>
                  </a:ext>
                </a:extLst>
              </a:tr>
              <a:tr h="995645">
                <a:tc>
                  <a:txBody>
                    <a:bodyPr/>
                    <a:lstStyle/>
                    <a:p>
                      <a:pPr algn="ctr"/>
                      <a:r>
                        <a:rPr lang="en-US" sz="2000" dirty="0"/>
                        <a:t>Year FRA is attained until FRA</a:t>
                      </a:r>
                    </a:p>
                  </a:txBody>
                  <a:tcPr marL="91546" marR="91546"/>
                </a:tc>
                <a:tc>
                  <a:txBody>
                    <a:bodyPr/>
                    <a:lstStyle/>
                    <a:p>
                      <a:pPr algn="ctr"/>
                      <a:r>
                        <a:rPr lang="en-US" sz="2000" dirty="0"/>
                        <a:t>$1</a:t>
                      </a:r>
                      <a:r>
                        <a:rPr lang="en-US" sz="2000" baseline="0" dirty="0"/>
                        <a:t> in benefits will be withheld for every $3 in earnings above the limit</a:t>
                      </a:r>
                      <a:endParaRPr lang="en-US" sz="2000" dirty="0"/>
                    </a:p>
                  </a:txBody>
                  <a:tcPr marL="91546" marR="91546"/>
                </a:tc>
                <a:tc>
                  <a:txBody>
                    <a:bodyPr/>
                    <a:lstStyle/>
                    <a:p>
                      <a:pPr algn="ctr"/>
                      <a:r>
                        <a:rPr lang="en-US" sz="2000" dirty="0"/>
                        <a:t>$51,960</a:t>
                      </a:r>
                    </a:p>
                    <a:p>
                      <a:pPr algn="ctr"/>
                      <a:r>
                        <a:rPr lang="en-US" sz="2000" dirty="0"/>
                        <a:t>($4,330/</a:t>
                      </a:r>
                      <a:r>
                        <a:rPr lang="en-US" sz="2000" dirty="0" err="1"/>
                        <a:t>mo</a:t>
                      </a:r>
                      <a:r>
                        <a:rPr lang="en-US" sz="2000" dirty="0"/>
                        <a:t>)</a:t>
                      </a:r>
                    </a:p>
                  </a:txBody>
                  <a:tcPr marL="91546" marR="91546"/>
                </a:tc>
                <a:extLst>
                  <a:ext uri="{0D108BD9-81ED-4DB2-BD59-A6C34878D82A}">
                    <a16:rowId xmlns:a16="http://schemas.microsoft.com/office/drawing/2014/main" val="4082591959"/>
                  </a:ext>
                </a:extLst>
              </a:tr>
              <a:tr h="590637">
                <a:tc>
                  <a:txBody>
                    <a:bodyPr/>
                    <a:lstStyle/>
                    <a:p>
                      <a:pPr algn="ctr"/>
                      <a:r>
                        <a:rPr lang="en-US" sz="2000" dirty="0"/>
                        <a:t>After FRA</a:t>
                      </a:r>
                    </a:p>
                  </a:txBody>
                  <a:tcPr marL="91546" marR="91546"/>
                </a:tc>
                <a:tc>
                  <a:txBody>
                    <a:bodyPr/>
                    <a:lstStyle/>
                    <a:p>
                      <a:pPr algn="ctr"/>
                      <a:r>
                        <a:rPr lang="en-US" sz="2000" dirty="0"/>
                        <a:t>No benefit reduction</a:t>
                      </a:r>
                    </a:p>
                  </a:txBody>
                  <a:tcPr marL="91546" marR="91546"/>
                </a:tc>
                <a:tc>
                  <a:txBody>
                    <a:bodyPr/>
                    <a:lstStyle/>
                    <a:p>
                      <a:pPr algn="ctr"/>
                      <a:r>
                        <a:rPr lang="en-US" sz="2000" dirty="0"/>
                        <a:t>No Limit</a:t>
                      </a:r>
                    </a:p>
                  </a:txBody>
                  <a:tcPr marL="91546" marR="91546"/>
                </a:tc>
                <a:extLst>
                  <a:ext uri="{0D108BD9-81ED-4DB2-BD59-A6C34878D82A}">
                    <a16:rowId xmlns:a16="http://schemas.microsoft.com/office/drawing/2014/main" val="300352613"/>
                  </a:ext>
                </a:extLst>
              </a:tr>
            </a:tbl>
          </a:graphicData>
        </a:graphic>
      </p:graphicFrame>
      <p:sp>
        <p:nvSpPr>
          <p:cNvPr id="13"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3870235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retire and still work</a:t>
            </a:r>
          </a:p>
        </p:txBody>
      </p:sp>
      <p:sp>
        <p:nvSpPr>
          <p:cNvPr id="3" name="Content Placeholder 2"/>
          <p:cNvSpPr>
            <a:spLocks noGrp="1"/>
          </p:cNvSpPr>
          <p:nvPr>
            <p:ph idx="1"/>
          </p:nvPr>
        </p:nvSpPr>
        <p:spPr>
          <a:xfrm>
            <a:off x="876300" y="2134591"/>
            <a:ext cx="10363200" cy="1894629"/>
          </a:xfrm>
        </p:spPr>
        <p:txBody>
          <a:bodyPr/>
          <a:lstStyle/>
          <a:p>
            <a:r>
              <a:rPr lang="en-US" dirty="0"/>
              <a:t>Alan is 64 and projects he will make $40,000 in 2022</a:t>
            </a:r>
          </a:p>
          <a:p>
            <a:r>
              <a:rPr lang="en-US" dirty="0"/>
              <a:t>Social Security benefit is $2000/</a:t>
            </a:r>
            <a:r>
              <a:rPr lang="en-US" dirty="0" err="1"/>
              <a:t>mo</a:t>
            </a:r>
            <a:r>
              <a:rPr lang="en-US" dirty="0"/>
              <a:t> ($24,000 annual)</a:t>
            </a:r>
          </a:p>
          <a:p>
            <a:r>
              <a:rPr lang="en-US" dirty="0"/>
              <a:t>2022 EIL: $19,560</a:t>
            </a:r>
          </a:p>
        </p:txBody>
      </p:sp>
      <p:graphicFrame>
        <p:nvGraphicFramePr>
          <p:cNvPr id="4" name="Table 3"/>
          <p:cNvGraphicFramePr>
            <a:graphicFrameLocks noGrp="1"/>
          </p:cNvGraphicFramePr>
          <p:nvPr>
            <p:extLst>
              <p:ext uri="{D42A27DB-BD31-4B8C-83A1-F6EECF244321}">
                <p14:modId xmlns:p14="http://schemas.microsoft.com/office/powerpoint/2010/main" val="3667591121"/>
              </p:ext>
            </p:extLst>
          </p:nvPr>
        </p:nvGraphicFramePr>
        <p:xfrm>
          <a:off x="1859471" y="3608957"/>
          <a:ext cx="8127999" cy="13974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768289669"/>
                    </a:ext>
                  </a:extLst>
                </a:gridCol>
                <a:gridCol w="2709333">
                  <a:extLst>
                    <a:ext uri="{9D8B030D-6E8A-4147-A177-3AD203B41FA5}">
                      <a16:colId xmlns:a16="http://schemas.microsoft.com/office/drawing/2014/main" val="1054358790"/>
                    </a:ext>
                  </a:extLst>
                </a:gridCol>
                <a:gridCol w="2709333">
                  <a:extLst>
                    <a:ext uri="{9D8B030D-6E8A-4147-A177-3AD203B41FA5}">
                      <a16:colId xmlns:a16="http://schemas.microsoft.com/office/drawing/2014/main" val="3666115805"/>
                    </a:ext>
                  </a:extLst>
                </a:gridCol>
              </a:tblGrid>
              <a:tr h="534810">
                <a:tc>
                  <a:txBody>
                    <a:bodyPr/>
                    <a:lstStyle/>
                    <a:p>
                      <a:pPr algn="ctr"/>
                      <a:r>
                        <a:rPr lang="en-US" sz="2000" dirty="0"/>
                        <a:t>Age</a:t>
                      </a:r>
                    </a:p>
                  </a:txBody>
                  <a:tcPr/>
                </a:tc>
                <a:tc>
                  <a:txBody>
                    <a:bodyPr/>
                    <a:lstStyle/>
                    <a:p>
                      <a:pPr algn="ctr"/>
                      <a:r>
                        <a:rPr lang="en-US" sz="2000" dirty="0"/>
                        <a:t>SS benefit</a:t>
                      </a:r>
                    </a:p>
                  </a:txBody>
                  <a:tcPr/>
                </a:tc>
                <a:tc>
                  <a:txBody>
                    <a:bodyPr/>
                    <a:lstStyle/>
                    <a:p>
                      <a:pPr algn="ctr"/>
                      <a:r>
                        <a:rPr lang="en-US" sz="2000" dirty="0"/>
                        <a:t>Earnings</a:t>
                      </a:r>
                    </a:p>
                  </a:txBody>
                  <a:tcPr/>
                </a:tc>
                <a:extLst>
                  <a:ext uri="{0D108BD9-81ED-4DB2-BD59-A6C34878D82A}">
                    <a16:rowId xmlns:a16="http://schemas.microsoft.com/office/drawing/2014/main" val="593583661"/>
                  </a:ext>
                </a:extLst>
              </a:tr>
              <a:tr h="862670">
                <a:tc>
                  <a:txBody>
                    <a:bodyPr/>
                    <a:lstStyle/>
                    <a:p>
                      <a:pPr algn="ctr"/>
                      <a:r>
                        <a:rPr lang="en-US" sz="2400" dirty="0"/>
                        <a:t>64</a:t>
                      </a:r>
                    </a:p>
                  </a:txBody>
                  <a:tcPr/>
                </a:tc>
                <a:tc>
                  <a:txBody>
                    <a:bodyPr/>
                    <a:lstStyle/>
                    <a:p>
                      <a:pPr algn="ctr"/>
                      <a:r>
                        <a:rPr lang="en-US" sz="2400" dirty="0"/>
                        <a:t>$2,000/</a:t>
                      </a:r>
                      <a:r>
                        <a:rPr lang="en-US" sz="2400" dirty="0" err="1"/>
                        <a:t>mo</a:t>
                      </a:r>
                      <a:endParaRPr lang="en-US" sz="2400" dirty="0"/>
                    </a:p>
                    <a:p>
                      <a:pPr algn="ctr"/>
                      <a:r>
                        <a:rPr lang="en-US" sz="2400" dirty="0"/>
                        <a:t>$24,000</a:t>
                      </a:r>
                      <a:r>
                        <a:rPr lang="en-US" sz="2400" baseline="0" dirty="0"/>
                        <a:t>/</a:t>
                      </a:r>
                      <a:r>
                        <a:rPr lang="en-US" sz="2400" baseline="0" dirty="0" err="1"/>
                        <a:t>yr</a:t>
                      </a:r>
                      <a:endParaRPr lang="en-US" sz="2400" dirty="0"/>
                    </a:p>
                  </a:txBody>
                  <a:tcPr/>
                </a:tc>
                <a:tc>
                  <a:txBody>
                    <a:bodyPr/>
                    <a:lstStyle/>
                    <a:p>
                      <a:pPr algn="ctr"/>
                      <a:r>
                        <a:rPr lang="en-US" sz="2400" dirty="0"/>
                        <a:t>$40,000/</a:t>
                      </a:r>
                      <a:r>
                        <a:rPr lang="en-US" sz="2400" dirty="0" err="1"/>
                        <a:t>yr</a:t>
                      </a:r>
                      <a:endParaRPr lang="en-US" sz="2400" dirty="0"/>
                    </a:p>
                  </a:txBody>
                  <a:tcPr/>
                </a:tc>
                <a:extLst>
                  <a:ext uri="{0D108BD9-81ED-4DB2-BD59-A6C34878D82A}">
                    <a16:rowId xmlns:a16="http://schemas.microsoft.com/office/drawing/2014/main" val="7819579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5598243"/>
              </p:ext>
            </p:extLst>
          </p:nvPr>
        </p:nvGraphicFramePr>
        <p:xfrm>
          <a:off x="1859471" y="5029200"/>
          <a:ext cx="8128000" cy="7620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706885629"/>
                    </a:ext>
                  </a:extLst>
                </a:gridCol>
              </a:tblGrid>
              <a:tr h="633044">
                <a:tc>
                  <a:txBody>
                    <a:bodyPr/>
                    <a:lstStyle/>
                    <a:p>
                      <a:pPr algn="r"/>
                      <a:r>
                        <a:rPr lang="en-US" sz="2400" b="0" baseline="0" dirty="0"/>
                        <a:t>Benefit reduction = $10,220</a:t>
                      </a:r>
                    </a:p>
                    <a:p>
                      <a:pPr algn="r"/>
                      <a:r>
                        <a:rPr lang="en-US" sz="2000" b="0" dirty="0"/>
                        <a:t>($40,000 - $19,560) </a:t>
                      </a:r>
                      <a:r>
                        <a:rPr lang="en-US" sz="2000" b="0" baseline="0" dirty="0"/>
                        <a:t>/ 2</a:t>
                      </a:r>
                      <a:endParaRPr lang="en-US" sz="2400" b="0" dirty="0"/>
                    </a:p>
                  </a:txBody>
                  <a:tcPr/>
                </a:tc>
                <a:extLst>
                  <a:ext uri="{0D108BD9-81ED-4DB2-BD59-A6C34878D82A}">
                    <a16:rowId xmlns:a16="http://schemas.microsoft.com/office/drawing/2014/main" val="1695449596"/>
                  </a:ext>
                </a:extLst>
              </a:tr>
            </a:tbl>
          </a:graphicData>
        </a:graphic>
      </p:graphicFrame>
      <p:sp>
        <p:nvSpPr>
          <p:cNvPr id="16"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This is a hypothetical example for illustrative purposes only</a:t>
            </a:r>
          </a:p>
        </p:txBody>
      </p:sp>
    </p:spTree>
    <p:extLst>
      <p:ext uri="{BB962C8B-B14F-4D97-AF65-F5344CB8AC3E}">
        <p14:creationId xmlns:p14="http://schemas.microsoft.com/office/powerpoint/2010/main" val="1298437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Claim and change your mind	</a:t>
            </a:r>
            <a:endParaRPr lang="en-US" dirty="0"/>
          </a:p>
        </p:txBody>
      </p:sp>
      <p:sp>
        <p:nvSpPr>
          <p:cNvPr id="3" name="Content Placeholder 2"/>
          <p:cNvSpPr>
            <a:spLocks noGrp="1"/>
          </p:cNvSpPr>
          <p:nvPr>
            <p:ph idx="1"/>
          </p:nvPr>
        </p:nvSpPr>
        <p:spPr/>
        <p:txBody>
          <a:bodyPr/>
          <a:lstStyle/>
          <a:p>
            <a:r>
              <a:rPr lang="en-US" dirty="0"/>
              <a:t>An individual claims before FRA but then changes their mind</a:t>
            </a:r>
          </a:p>
          <a:p>
            <a:r>
              <a:rPr lang="en-US" dirty="0"/>
              <a:t>Can the individual do anything to rescind their Social Security claim in order to receive a higher benefit at a later date?</a:t>
            </a:r>
          </a:p>
          <a:p>
            <a:pPr lvl="1"/>
            <a:r>
              <a:rPr lang="en-US" dirty="0"/>
              <a:t>Answer:  yes, if certain conditions met</a:t>
            </a:r>
          </a:p>
          <a:p>
            <a:r>
              <a:rPr lang="en-US" dirty="0"/>
              <a:t>This can only be done once and specific rules must be followed</a:t>
            </a:r>
          </a:p>
          <a:p>
            <a:pPr lvl="1"/>
            <a:r>
              <a:rPr lang="en-US" dirty="0"/>
              <a:t>Your client can file a Notice of Withdrawal Application within 12 months</a:t>
            </a:r>
          </a:p>
          <a:p>
            <a:pPr lvl="1"/>
            <a:r>
              <a:rPr lang="en-US" dirty="0"/>
              <a:t>All benefits must be repaid</a:t>
            </a:r>
          </a:p>
          <a:p>
            <a:pPr lvl="1"/>
            <a:r>
              <a:rPr lang="en-US" dirty="0"/>
              <a:t>You can reapply later</a:t>
            </a:r>
          </a:p>
          <a:p>
            <a:pPr lvl="1"/>
            <a:endParaRPr lang="en-US" dirty="0"/>
          </a:p>
          <a:p>
            <a:pPr lvl="1"/>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3049862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Spousal benefits</a:t>
            </a:r>
            <a:endParaRPr lang="en-US" dirty="0"/>
          </a:p>
        </p:txBody>
      </p:sp>
      <p:sp>
        <p:nvSpPr>
          <p:cNvPr id="3" name="Content Placeholder 2"/>
          <p:cNvSpPr>
            <a:spLocks noGrp="1"/>
          </p:cNvSpPr>
          <p:nvPr>
            <p:ph idx="1"/>
          </p:nvPr>
        </p:nvSpPr>
        <p:spPr/>
        <p:txBody>
          <a:bodyPr/>
          <a:lstStyle/>
          <a:p>
            <a:pPr marL="0" indent="0">
              <a:buNone/>
            </a:pPr>
            <a:r>
              <a:rPr lang="en-US" dirty="0"/>
              <a:t>Who is eligible for spousal benefits?</a:t>
            </a:r>
          </a:p>
          <a:p>
            <a:r>
              <a:rPr lang="en-US" dirty="0"/>
              <a:t>Must be 62 or older and spouse (or ex-spouse) must be eligible or collecting Social Security</a:t>
            </a:r>
          </a:p>
          <a:p>
            <a:r>
              <a:rPr lang="en-US" dirty="0"/>
              <a:t>Generally, spouse MUST BE legally married to the worker at the time the Social Security application is filed AND for a minimum of one continuous year immediately before the date of application</a:t>
            </a:r>
          </a:p>
          <a:p>
            <a:r>
              <a:rPr lang="en-US" dirty="0"/>
              <a:t>Ex-spouse is eligible to file a claim if the marriage lasted at least 10 years.</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577997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Spousal benefits</a:t>
            </a:r>
            <a:endParaRPr lang="en-US" dirty="0"/>
          </a:p>
        </p:txBody>
      </p:sp>
      <p:sp>
        <p:nvSpPr>
          <p:cNvPr id="3" name="Content Placeholder 2"/>
          <p:cNvSpPr>
            <a:spLocks noGrp="1"/>
          </p:cNvSpPr>
          <p:nvPr>
            <p:ph idx="1"/>
          </p:nvPr>
        </p:nvSpPr>
        <p:spPr>
          <a:xfrm>
            <a:off x="838200" y="2195716"/>
            <a:ext cx="10363200" cy="2724912"/>
          </a:xfrm>
        </p:spPr>
        <p:txBody>
          <a:bodyPr/>
          <a:lstStyle/>
          <a:p>
            <a:r>
              <a:rPr lang="en-US" dirty="0"/>
              <a:t>“Working” spouse </a:t>
            </a:r>
            <a:r>
              <a:rPr lang="en-US" u="sng" dirty="0"/>
              <a:t>must file for benefits </a:t>
            </a:r>
            <a:r>
              <a:rPr lang="en-US" dirty="0"/>
              <a:t>in order</a:t>
            </a:r>
            <a:r>
              <a:rPr lang="en-US" baseline="0" dirty="0"/>
              <a:t> for spousal benefits to be claimed</a:t>
            </a:r>
          </a:p>
          <a:p>
            <a:pPr lvl="1"/>
            <a:r>
              <a:rPr lang="en-US" dirty="0"/>
              <a:t>Major difference between married and ex-spouse claims </a:t>
            </a:r>
          </a:p>
          <a:p>
            <a:r>
              <a:rPr lang="en-US" dirty="0"/>
              <a:t>Benefit is 50% of working spouse’s full PIA (full retirement benefit), if claiming at FRA</a:t>
            </a:r>
          </a:p>
          <a:p>
            <a:pPr lvl="1"/>
            <a:r>
              <a:rPr lang="en-US" dirty="0"/>
              <a:t>NOTE: Spousal benefits do not accrue Delayed Retirement Credits</a:t>
            </a:r>
          </a:p>
          <a:p>
            <a:r>
              <a:rPr lang="en-US" dirty="0"/>
              <a:t>Like primary filing, spousal benefit reduced to 35-49% of full PIA if collected prior to FRA</a:t>
            </a:r>
          </a:p>
          <a:p>
            <a:r>
              <a:rPr lang="en-US" dirty="0"/>
              <a:t>If the spouse is eligible based on their own earnings, they will receive the higher amount</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609753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Divorced spouse</a:t>
            </a:r>
          </a:p>
        </p:txBody>
      </p:sp>
      <p:sp>
        <p:nvSpPr>
          <p:cNvPr id="3" name="Content Placeholder 2"/>
          <p:cNvSpPr>
            <a:spLocks noGrp="1"/>
          </p:cNvSpPr>
          <p:nvPr>
            <p:ph idx="1"/>
          </p:nvPr>
        </p:nvSpPr>
        <p:spPr>
          <a:xfrm>
            <a:off x="876300" y="2066544"/>
            <a:ext cx="10363200" cy="2724912"/>
          </a:xfrm>
        </p:spPr>
        <p:txBody>
          <a:bodyPr/>
          <a:lstStyle/>
          <a:p>
            <a:pPr marL="0" indent="0">
              <a:buNone/>
            </a:pPr>
            <a:r>
              <a:rPr lang="en-US" dirty="0"/>
              <a:t>Eligibility to receive spousal benefits on ex-spouse’s earnings: </a:t>
            </a:r>
          </a:p>
          <a:p>
            <a:r>
              <a:rPr lang="en-US" dirty="0"/>
              <a:t>Marriage lasted a minimum of 10-years</a:t>
            </a:r>
          </a:p>
          <a:p>
            <a:r>
              <a:rPr lang="en-US" dirty="0"/>
              <a:t>The divorced spouse must not have remarried (in general) </a:t>
            </a:r>
          </a:p>
          <a:p>
            <a:pPr lvl="1"/>
            <a:r>
              <a:rPr lang="en-US" dirty="0"/>
              <a:t>It does not matter if ex-spouse has remarried </a:t>
            </a:r>
          </a:p>
          <a:p>
            <a:r>
              <a:rPr lang="en-US" dirty="0"/>
              <a:t>Both individuals must be at least 62 years old</a:t>
            </a:r>
          </a:p>
          <a:p>
            <a:r>
              <a:rPr lang="en-US" dirty="0"/>
              <a:t>The ex-spouse is eligible for SS benefits</a:t>
            </a:r>
          </a:p>
          <a:p>
            <a:r>
              <a:rPr lang="en-US" dirty="0"/>
              <a:t>If ex-spouse hasn’t begun collecting benefits, must have been divorced for at least 2-years</a:t>
            </a:r>
          </a:p>
          <a:p>
            <a:pPr lvl="1"/>
            <a:r>
              <a:rPr lang="en-US" dirty="0"/>
              <a:t>If ex-spouse is collecting, 2-year rule does not apply </a:t>
            </a:r>
          </a:p>
          <a:p>
            <a:r>
              <a:rPr lang="en-US" dirty="0"/>
              <a:t>Not entitled to a higher individual benefit</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72305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Divorced spouse – case study</a:t>
            </a:r>
          </a:p>
        </p:txBody>
      </p:sp>
      <p:sp>
        <p:nvSpPr>
          <p:cNvPr id="3" name="Content Placeholder 2"/>
          <p:cNvSpPr>
            <a:spLocks noGrp="1"/>
          </p:cNvSpPr>
          <p:nvPr>
            <p:ph idx="1"/>
          </p:nvPr>
        </p:nvSpPr>
        <p:spPr>
          <a:xfrm>
            <a:off x="838200" y="2250747"/>
            <a:ext cx="10363200" cy="2724912"/>
          </a:xfrm>
        </p:spPr>
        <p:txBody>
          <a:bodyPr/>
          <a:lstStyle/>
          <a:p>
            <a:pPr marL="0" indent="0">
              <a:buNone/>
            </a:pPr>
            <a:r>
              <a:rPr lang="en-US" dirty="0"/>
              <a:t>Tom 68 &amp; Sue 62 (neither remarried)</a:t>
            </a:r>
          </a:p>
          <a:p>
            <a:r>
              <a:rPr lang="en-US" dirty="0"/>
              <a:t>Married 20 years</a:t>
            </a:r>
          </a:p>
          <a:p>
            <a:r>
              <a:rPr lang="en-US" dirty="0"/>
              <a:t>Divorced for 15 years</a:t>
            </a:r>
          </a:p>
          <a:p>
            <a:r>
              <a:rPr lang="en-US" dirty="0"/>
              <a:t>Tom working / yet to file</a:t>
            </a:r>
          </a:p>
          <a:p>
            <a:r>
              <a:rPr lang="en-US" dirty="0"/>
              <a:t>Sue non-working / yet to file</a:t>
            </a:r>
          </a:p>
          <a:p>
            <a:r>
              <a:rPr lang="en-US" dirty="0"/>
              <a:t>Sue is eligible to collect spousal benefits on Tom’s record, even though Tom has yet to file for his benefits</a:t>
            </a:r>
          </a:p>
          <a:p>
            <a:r>
              <a:rPr lang="en-US" dirty="0"/>
              <a:t>If you have multiple ex-spouses and the marriages lasted more than 10 years, each qualifying ex-spouse can make a claim.</a:t>
            </a:r>
          </a:p>
          <a:p>
            <a:endParaRPr lang="en-US" dirty="0"/>
          </a:p>
        </p:txBody>
      </p:sp>
      <p:sp>
        <p:nvSpPr>
          <p:cNvPr id="5"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This is a hypothetical example for illustrative purposes only</a:t>
            </a:r>
          </a:p>
        </p:txBody>
      </p:sp>
    </p:spTree>
    <p:extLst>
      <p:ext uri="{BB962C8B-B14F-4D97-AF65-F5344CB8AC3E}">
        <p14:creationId xmlns:p14="http://schemas.microsoft.com/office/powerpoint/2010/main" val="709119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Survivor benefits</a:t>
            </a:r>
            <a:endParaRPr lang="en-US" dirty="0"/>
          </a:p>
        </p:txBody>
      </p:sp>
      <p:sp>
        <p:nvSpPr>
          <p:cNvPr id="3" name="Content Placeholder 2"/>
          <p:cNvSpPr>
            <a:spLocks noGrp="1"/>
          </p:cNvSpPr>
          <p:nvPr>
            <p:ph idx="1"/>
          </p:nvPr>
        </p:nvSpPr>
        <p:spPr/>
        <p:txBody>
          <a:bodyPr/>
          <a:lstStyle/>
          <a:p>
            <a:pPr marL="0" indent="0">
              <a:buNone/>
            </a:pPr>
            <a:r>
              <a:rPr lang="en-US" dirty="0"/>
              <a:t>Qualifying for survivor benefits</a:t>
            </a:r>
          </a:p>
          <a:p>
            <a:r>
              <a:rPr lang="en-US" dirty="0"/>
              <a:t>Survivor benefit amount is based on the earning of the deceased</a:t>
            </a:r>
          </a:p>
          <a:p>
            <a:r>
              <a:rPr lang="en-US" dirty="0"/>
              <a:t>Number of credits – depends on the worker’s age when deceased</a:t>
            </a:r>
          </a:p>
          <a:p>
            <a:r>
              <a:rPr lang="en-US" dirty="0"/>
              <a:t>Survivor cannot accrue delayed retirement credit for survivor benefits</a:t>
            </a:r>
          </a:p>
          <a:p>
            <a:r>
              <a:rPr lang="en-US" dirty="0"/>
              <a:t>Must be married for 9 months prior to the worker’s death and 60+ years of age to begin collecting</a:t>
            </a:r>
          </a:p>
          <a:p>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130186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Survivor benefits – who’s eligible?	</a:t>
            </a:r>
          </a:p>
        </p:txBody>
      </p:sp>
      <p:sp>
        <p:nvSpPr>
          <p:cNvPr id="3" name="Content Placeholder 2"/>
          <p:cNvSpPr>
            <a:spLocks noGrp="1"/>
          </p:cNvSpPr>
          <p:nvPr>
            <p:ph idx="1"/>
          </p:nvPr>
        </p:nvSpPr>
        <p:spPr>
          <a:xfrm>
            <a:off x="876300" y="2226003"/>
            <a:ext cx="10363200" cy="3894948"/>
          </a:xfrm>
        </p:spPr>
        <p:txBody>
          <a:bodyPr>
            <a:normAutofit fontScale="40000" lnSpcReduction="20000"/>
          </a:bodyPr>
          <a:lstStyle/>
          <a:p>
            <a:r>
              <a:rPr lang="en-US" sz="5600" dirty="0"/>
              <a:t>Widow/widower</a:t>
            </a:r>
          </a:p>
          <a:p>
            <a:pPr lvl="1"/>
            <a:r>
              <a:rPr lang="en-US" sz="5600" dirty="0"/>
              <a:t>Full benefits at FRA, reduced benefits starting at age 60</a:t>
            </a:r>
          </a:p>
          <a:p>
            <a:pPr lvl="1"/>
            <a:r>
              <a:rPr lang="en-US" sz="5600" dirty="0"/>
              <a:t>Can receive as early as age 50 if disabled (before or within 7 years of death)</a:t>
            </a:r>
          </a:p>
          <a:p>
            <a:pPr lvl="1"/>
            <a:r>
              <a:rPr lang="en-US" sz="5600" dirty="0"/>
              <a:t>Special rule for surviving spouse with minor children</a:t>
            </a:r>
          </a:p>
          <a:p>
            <a:pPr lvl="2"/>
            <a:r>
              <a:rPr lang="en-US" sz="5600" dirty="0"/>
              <a:t>Eligible for benefits at any age if not remarried, AND caring for a child under 16 or disabled </a:t>
            </a:r>
          </a:p>
          <a:p>
            <a:r>
              <a:rPr lang="en-US" sz="5600" dirty="0"/>
              <a:t>Divorced widow(er), if not remarried</a:t>
            </a:r>
          </a:p>
          <a:p>
            <a:pPr lvl="1"/>
            <a:r>
              <a:rPr lang="en-US" sz="5600" dirty="0"/>
              <a:t>If marriage last 10 years or more, they can get same benefits as a widow(er)</a:t>
            </a:r>
          </a:p>
          <a:p>
            <a:pPr lvl="1"/>
            <a:r>
              <a:rPr lang="en-US" sz="5600" dirty="0"/>
              <a:t>Benefits paid do not affect amounts to other survivors</a:t>
            </a:r>
          </a:p>
          <a:p>
            <a:pPr lvl="1"/>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92131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presentation</a:t>
            </a:r>
          </a:p>
        </p:txBody>
      </p:sp>
      <p:sp>
        <p:nvSpPr>
          <p:cNvPr id="3" name="Content Placeholder 2"/>
          <p:cNvSpPr>
            <a:spLocks noGrp="1"/>
          </p:cNvSpPr>
          <p:nvPr>
            <p:ph idx="1"/>
          </p:nvPr>
        </p:nvSpPr>
        <p:spPr>
          <a:xfrm>
            <a:off x="876300" y="2179449"/>
            <a:ext cx="10363200" cy="2361731"/>
          </a:xfrm>
        </p:spPr>
        <p:txBody>
          <a:bodyPr/>
          <a:lstStyle/>
          <a:p>
            <a:pPr>
              <a:lnSpc>
                <a:spcPts val="1800"/>
              </a:lnSpc>
              <a:spcBef>
                <a:spcPts val="1200"/>
              </a:spcBef>
            </a:pPr>
            <a:r>
              <a:rPr lang="en-US" dirty="0"/>
              <a:t>Social Security (SS) statistics &amp; fundamentals</a:t>
            </a:r>
          </a:p>
          <a:p>
            <a:pPr>
              <a:lnSpc>
                <a:spcPts val="1800"/>
              </a:lnSpc>
              <a:spcBef>
                <a:spcPts val="1200"/>
              </a:spcBef>
            </a:pPr>
            <a:r>
              <a:rPr lang="en-US" dirty="0"/>
              <a:t>Specific/advanced claiming scenarios</a:t>
            </a:r>
          </a:p>
          <a:p>
            <a:pPr lvl="1">
              <a:lnSpc>
                <a:spcPts val="1800"/>
              </a:lnSpc>
              <a:spcBef>
                <a:spcPts val="1200"/>
              </a:spcBef>
            </a:pPr>
            <a:r>
              <a:rPr lang="en-US" dirty="0"/>
              <a:t>Claim &amp; still work</a:t>
            </a:r>
          </a:p>
          <a:p>
            <a:pPr lvl="1">
              <a:lnSpc>
                <a:spcPts val="1800"/>
              </a:lnSpc>
              <a:spcBef>
                <a:spcPts val="1200"/>
              </a:spcBef>
            </a:pPr>
            <a:r>
              <a:rPr lang="en-US" dirty="0"/>
              <a:t>Claim &amp; change your mind</a:t>
            </a:r>
          </a:p>
          <a:p>
            <a:pPr lvl="1">
              <a:lnSpc>
                <a:spcPts val="1800"/>
              </a:lnSpc>
              <a:spcBef>
                <a:spcPts val="1200"/>
              </a:spcBef>
            </a:pPr>
            <a:r>
              <a:rPr lang="en-US" dirty="0"/>
              <a:t>Spousal benefits</a:t>
            </a:r>
          </a:p>
          <a:p>
            <a:pPr lvl="1">
              <a:lnSpc>
                <a:spcPts val="1800"/>
              </a:lnSpc>
              <a:spcBef>
                <a:spcPts val="1200"/>
              </a:spcBef>
            </a:pPr>
            <a:r>
              <a:rPr lang="en-US" dirty="0"/>
              <a:t>Divorcee scenarios</a:t>
            </a:r>
          </a:p>
          <a:p>
            <a:pPr lvl="1">
              <a:lnSpc>
                <a:spcPts val="1800"/>
              </a:lnSpc>
              <a:spcBef>
                <a:spcPts val="1200"/>
              </a:spcBef>
            </a:pPr>
            <a:r>
              <a:rPr lang="en-US" dirty="0"/>
              <a:t>Widow/widower benefits</a:t>
            </a:r>
          </a:p>
          <a:p>
            <a:pPr lvl="1">
              <a:lnSpc>
                <a:spcPts val="1800"/>
              </a:lnSpc>
              <a:spcBef>
                <a:spcPts val="1200"/>
              </a:spcBef>
            </a:pPr>
            <a:r>
              <a:rPr lang="en-US" dirty="0"/>
              <a:t>Defer &amp; fill in the gap</a:t>
            </a:r>
          </a:p>
          <a:p>
            <a:pPr>
              <a:lnSpc>
                <a:spcPts val="1800"/>
              </a:lnSpc>
              <a:spcBef>
                <a:spcPts val="1200"/>
              </a:spcBef>
            </a:pPr>
            <a:r>
              <a:rPr lang="en-US" dirty="0"/>
              <a:t>Unique situations</a:t>
            </a:r>
          </a:p>
          <a:p>
            <a:pPr lvl="1">
              <a:lnSpc>
                <a:spcPts val="1800"/>
              </a:lnSpc>
              <a:spcBef>
                <a:spcPts val="1200"/>
              </a:spcBef>
            </a:pPr>
            <a:r>
              <a:rPr lang="en-US" dirty="0"/>
              <a:t>Rules for the self employed</a:t>
            </a:r>
          </a:p>
          <a:p>
            <a:pPr lvl="1">
              <a:lnSpc>
                <a:spcPts val="1800"/>
              </a:lnSpc>
              <a:spcBef>
                <a:spcPts val="1200"/>
              </a:spcBef>
            </a:pPr>
            <a:r>
              <a:rPr lang="en-US" dirty="0"/>
              <a:t>File &amp; Suspend and Restricted Application </a:t>
            </a:r>
          </a:p>
        </p:txBody>
      </p:sp>
    </p:spTree>
    <p:extLst>
      <p:ext uri="{BB962C8B-B14F-4D97-AF65-F5344CB8AC3E}">
        <p14:creationId xmlns:p14="http://schemas.microsoft.com/office/powerpoint/2010/main" val="325400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Survivor benefits – who’s eligible?	</a:t>
            </a:r>
          </a:p>
        </p:txBody>
      </p:sp>
      <p:sp>
        <p:nvSpPr>
          <p:cNvPr id="3" name="Content Placeholder 2"/>
          <p:cNvSpPr>
            <a:spLocks noGrp="1"/>
          </p:cNvSpPr>
          <p:nvPr>
            <p:ph idx="1"/>
          </p:nvPr>
        </p:nvSpPr>
        <p:spPr>
          <a:xfrm>
            <a:off x="914400" y="2226003"/>
            <a:ext cx="10363200" cy="3894948"/>
          </a:xfrm>
        </p:spPr>
        <p:txBody>
          <a:bodyPr>
            <a:normAutofit/>
          </a:bodyPr>
          <a:lstStyle/>
          <a:p>
            <a:r>
              <a:rPr lang="en-US" dirty="0"/>
              <a:t>Children</a:t>
            </a:r>
          </a:p>
          <a:p>
            <a:pPr lvl="1"/>
            <a:r>
              <a:rPr lang="en-US" dirty="0"/>
              <a:t>Unmarried children younger than 18</a:t>
            </a:r>
          </a:p>
          <a:p>
            <a:pPr lvl="2"/>
            <a:r>
              <a:rPr lang="en-US" dirty="0"/>
              <a:t>Can be up to 19 if attending elementary or secondary school full time </a:t>
            </a:r>
          </a:p>
          <a:p>
            <a:pPr lvl="1"/>
            <a:r>
              <a:rPr lang="en-US" dirty="0"/>
              <a:t>If disabled prior to age 22, can get benefits at any age</a:t>
            </a:r>
          </a:p>
          <a:p>
            <a:pPr marL="233363" lvl="1" indent="0">
              <a:buNone/>
            </a:pPr>
            <a:endParaRPr lang="en-US" dirty="0"/>
          </a:p>
          <a:p>
            <a:pPr lvl="0"/>
            <a:r>
              <a:rPr lang="en-US" dirty="0"/>
              <a:t>Parents </a:t>
            </a:r>
          </a:p>
          <a:p>
            <a:pPr lvl="1"/>
            <a:r>
              <a:rPr lang="en-US" dirty="0"/>
              <a:t>Were receiving at least one-half of their support from you</a:t>
            </a:r>
          </a:p>
          <a:p>
            <a:pPr lvl="1"/>
            <a:r>
              <a:rPr lang="en-US" dirty="0"/>
              <a:t>Not eligible to higher benefit from their own record</a:t>
            </a:r>
          </a:p>
          <a:p>
            <a:pPr lvl="1"/>
            <a:r>
              <a:rPr lang="en-US" dirty="0"/>
              <a:t>Age 62 or older</a:t>
            </a:r>
          </a:p>
          <a:p>
            <a:pPr marL="233363" lvl="1" indent="0">
              <a:buNone/>
            </a:pPr>
            <a:endParaRPr lang="en-US" dirty="0"/>
          </a:p>
          <a:p>
            <a:pPr lvl="1"/>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2138040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Survivor benefits</a:t>
            </a:r>
            <a:endParaRPr lang="en-US" dirty="0"/>
          </a:p>
        </p:txBody>
      </p:sp>
      <p:sp>
        <p:nvSpPr>
          <p:cNvPr id="3" name="Content Placeholder 2"/>
          <p:cNvSpPr>
            <a:spLocks noGrp="1"/>
          </p:cNvSpPr>
          <p:nvPr>
            <p:ph idx="1"/>
          </p:nvPr>
        </p:nvSpPr>
        <p:spPr>
          <a:xfrm>
            <a:off x="914400" y="2066544"/>
            <a:ext cx="10363200" cy="2724912"/>
          </a:xfrm>
        </p:spPr>
        <p:txBody>
          <a:bodyPr/>
          <a:lstStyle/>
          <a:p>
            <a:r>
              <a:rPr lang="en-US" dirty="0"/>
              <a:t>Depends on client’s average lifetime earnings </a:t>
            </a:r>
          </a:p>
          <a:p>
            <a:pPr lvl="1"/>
            <a:r>
              <a:rPr lang="en-US" dirty="0"/>
              <a:t>Higher the earnings, higher the benefit to survivors</a:t>
            </a:r>
          </a:p>
          <a:p>
            <a:r>
              <a:rPr lang="en-US" dirty="0"/>
              <a:t>Partial benefit when surviving spouse is 60+ but not FRA</a:t>
            </a:r>
          </a:p>
          <a:p>
            <a:r>
              <a:rPr lang="en-US" dirty="0"/>
              <a:t>Full benefit when surviving spouse is at FRA (100%)</a:t>
            </a:r>
          </a:p>
          <a:p>
            <a:r>
              <a:rPr lang="en-US" dirty="0"/>
              <a:t>If client is working, income limits previously discussed do apply</a:t>
            </a:r>
          </a:p>
          <a:p>
            <a:r>
              <a:rPr lang="en-US" dirty="0"/>
              <a:t>Remarriage</a:t>
            </a:r>
          </a:p>
          <a:p>
            <a:pPr lvl="1"/>
            <a:r>
              <a:rPr lang="en-US" dirty="0"/>
              <a:t>Surviving spouse benefit is usually terminated if widow is under age 60</a:t>
            </a:r>
          </a:p>
          <a:p>
            <a:pPr lvl="1"/>
            <a:r>
              <a:rPr lang="en-US" dirty="0"/>
              <a:t>After age 60, no affect</a:t>
            </a:r>
          </a:p>
          <a:p>
            <a:pPr lvl="1"/>
            <a:r>
              <a:rPr lang="en-US" dirty="0"/>
              <a:t>Remarriage does not affect children receiving benefits</a:t>
            </a:r>
          </a:p>
          <a:p>
            <a:pPr lvl="1"/>
            <a:endParaRPr lang="en-US" dirty="0"/>
          </a:p>
          <a:p>
            <a:pPr lvl="1"/>
            <a:endParaRPr lang="en-US" dirty="0"/>
          </a:p>
        </p:txBody>
      </p:sp>
      <p:sp>
        <p:nvSpPr>
          <p:cNvPr id="5"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458448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Survivor benefits – case study</a:t>
            </a:r>
            <a:endParaRPr lang="en-US" dirty="0"/>
          </a:p>
        </p:txBody>
      </p:sp>
      <p:sp>
        <p:nvSpPr>
          <p:cNvPr id="3" name="Content Placeholder 2"/>
          <p:cNvSpPr>
            <a:spLocks noGrp="1"/>
          </p:cNvSpPr>
          <p:nvPr>
            <p:ph idx="1"/>
          </p:nvPr>
        </p:nvSpPr>
        <p:spPr/>
        <p:txBody>
          <a:bodyPr/>
          <a:lstStyle/>
          <a:p>
            <a:pPr marL="0" indent="0">
              <a:buNone/>
            </a:pPr>
            <a:r>
              <a:rPr lang="en-US" dirty="0"/>
              <a:t>Tom 70 &amp; Sue 64</a:t>
            </a:r>
          </a:p>
          <a:p>
            <a:r>
              <a:rPr lang="en-US" dirty="0"/>
              <a:t>Married for 35 years</a:t>
            </a:r>
          </a:p>
          <a:p>
            <a:r>
              <a:rPr lang="en-US" dirty="0"/>
              <a:t>Tom was retired at the time of his death and had delayed his Social Security claim until age 70 (PIA $1000 at FRA; benefit at 70 is $1,320/</a:t>
            </a:r>
            <a:r>
              <a:rPr lang="en-US" dirty="0" err="1"/>
              <a:t>mo</a:t>
            </a:r>
            <a:r>
              <a:rPr lang="en-US" dirty="0"/>
              <a:t>)</a:t>
            </a:r>
          </a:p>
          <a:p>
            <a:r>
              <a:rPr lang="en-US" dirty="0"/>
              <a:t>Sue never worked, filed for spousal benefits on Tom’s record when Tom turned 70</a:t>
            </a:r>
          </a:p>
          <a:p>
            <a:r>
              <a:rPr lang="en-US" dirty="0"/>
              <a:t>What is Sue’s current situation and what are her options?</a:t>
            </a:r>
          </a:p>
        </p:txBody>
      </p:sp>
      <p:sp>
        <p:nvSpPr>
          <p:cNvPr id="6"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This is a hypothetical example for illustrative purposes only</a:t>
            </a:r>
          </a:p>
        </p:txBody>
      </p:sp>
    </p:spTree>
    <p:extLst>
      <p:ext uri="{BB962C8B-B14F-4D97-AF65-F5344CB8AC3E}">
        <p14:creationId xmlns:p14="http://schemas.microsoft.com/office/powerpoint/2010/main" val="3531728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Survivor benefits – case study</a:t>
            </a:r>
            <a:endParaRPr lang="en-US" dirty="0"/>
          </a:p>
        </p:txBody>
      </p:sp>
      <p:sp>
        <p:nvSpPr>
          <p:cNvPr id="3" name="Content Placeholder 2"/>
          <p:cNvSpPr>
            <a:spLocks noGrp="1"/>
          </p:cNvSpPr>
          <p:nvPr>
            <p:ph idx="1"/>
          </p:nvPr>
        </p:nvSpPr>
        <p:spPr>
          <a:xfrm>
            <a:off x="876300" y="2129976"/>
            <a:ext cx="10363200" cy="3476443"/>
          </a:xfrm>
        </p:spPr>
        <p:txBody>
          <a:bodyPr/>
          <a:lstStyle/>
          <a:p>
            <a:pPr marL="0" indent="0">
              <a:buNone/>
            </a:pPr>
            <a:r>
              <a:rPr lang="en-US" dirty="0"/>
              <a:t>Tom 70 &amp; Sue 64</a:t>
            </a:r>
          </a:p>
          <a:p>
            <a:r>
              <a:rPr lang="en-US" dirty="0"/>
              <a:t>By claiming the spousal benefit, Sue was entitled to 50% of Tom’s PIA.  </a:t>
            </a:r>
          </a:p>
          <a:p>
            <a:pPr lvl="1"/>
            <a:r>
              <a:rPr lang="en-US" i="1" dirty="0"/>
              <a:t>However, because Sue is 64 the amount is reduced because it was claimed prior to Sue’s FRA (66).</a:t>
            </a:r>
          </a:p>
          <a:p>
            <a:r>
              <a:rPr lang="en-US" dirty="0"/>
              <a:t>Tom’s PIA at FRA was $1000</a:t>
            </a:r>
          </a:p>
          <a:p>
            <a:r>
              <a:rPr lang="en-US" dirty="0"/>
              <a:t>Sue’s spousal benefit approximately $416.70</a:t>
            </a:r>
          </a:p>
          <a:p>
            <a:pPr lvl="1"/>
            <a:r>
              <a:rPr lang="en-US" dirty="0"/>
              <a:t>If claimed 24 months prior to FRA</a:t>
            </a:r>
          </a:p>
          <a:p>
            <a:pPr marL="0" indent="0">
              <a:buNone/>
            </a:pPr>
            <a:r>
              <a:rPr lang="en-US" dirty="0"/>
              <a:t>Tom is now deceased</a:t>
            </a:r>
          </a:p>
          <a:p>
            <a:r>
              <a:rPr lang="en-US" dirty="0"/>
              <a:t>Sue now has the option to switch to a survivor benefit</a:t>
            </a:r>
          </a:p>
          <a:p>
            <a:endParaRPr lang="en-US" dirty="0"/>
          </a:p>
          <a:p>
            <a:endParaRPr lang="en-US" dirty="0"/>
          </a:p>
        </p:txBody>
      </p:sp>
      <p:sp>
        <p:nvSpPr>
          <p:cNvPr id="5"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This is a hypothetical example for illustrative purposes only</a:t>
            </a:r>
          </a:p>
        </p:txBody>
      </p:sp>
    </p:spTree>
    <p:extLst>
      <p:ext uri="{BB962C8B-B14F-4D97-AF65-F5344CB8AC3E}">
        <p14:creationId xmlns:p14="http://schemas.microsoft.com/office/powerpoint/2010/main" val="3943845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Survivor benefits – case study</a:t>
            </a:r>
            <a:endParaRPr lang="en-US" dirty="0"/>
          </a:p>
        </p:txBody>
      </p:sp>
      <p:sp>
        <p:nvSpPr>
          <p:cNvPr id="3" name="Content Placeholder 2"/>
          <p:cNvSpPr>
            <a:spLocks noGrp="1"/>
          </p:cNvSpPr>
          <p:nvPr>
            <p:ph idx="1"/>
          </p:nvPr>
        </p:nvSpPr>
        <p:spPr>
          <a:xfrm>
            <a:off x="876300" y="2526792"/>
            <a:ext cx="10624038" cy="2724912"/>
          </a:xfrm>
        </p:spPr>
        <p:txBody>
          <a:bodyPr/>
          <a:lstStyle/>
          <a:p>
            <a:pPr marL="0" indent="0">
              <a:buNone/>
            </a:pPr>
            <a:r>
              <a:rPr lang="en-US" dirty="0"/>
              <a:t>Tom 70 (deceased) &amp; Sue 64</a:t>
            </a:r>
          </a:p>
          <a:p>
            <a:pPr marL="0" indent="0">
              <a:buNone/>
            </a:pPr>
            <a:r>
              <a:rPr lang="en-US" dirty="0"/>
              <a:t>What is Sue’s current situation and what are her options?</a:t>
            </a:r>
          </a:p>
          <a:p>
            <a:r>
              <a:rPr lang="en-US" dirty="0"/>
              <a:t>Sue now has the option to claim a survivor benefit</a:t>
            </a:r>
          </a:p>
          <a:p>
            <a:r>
              <a:rPr lang="en-US" dirty="0"/>
              <a:t>Sue’s survivor benefit is based on Tom’s FULL benefit amount ($1320)</a:t>
            </a:r>
          </a:p>
          <a:p>
            <a:r>
              <a:rPr lang="en-US" dirty="0"/>
              <a:t>Sue’s benefit would be reduced because she is 64 (younger than FRA of 66)</a:t>
            </a:r>
          </a:p>
          <a:p>
            <a:pPr lvl="1"/>
            <a:r>
              <a:rPr lang="en-US" dirty="0"/>
              <a:t>Sue would get approximately 90% of the $1320 going forward</a:t>
            </a:r>
          </a:p>
          <a:p>
            <a:r>
              <a:rPr lang="en-US" b="1" dirty="0"/>
              <a:t>Rule: </a:t>
            </a:r>
            <a:r>
              <a:rPr lang="en-US" dirty="0"/>
              <a:t>A surviving spouse who has reached their FRA is entitled to collect 100% of the deceased spouses full benefit amount</a:t>
            </a:r>
          </a:p>
          <a:p>
            <a:r>
              <a:rPr lang="en-US" dirty="0"/>
              <a:t>If Sue was FRA, she would get the full $1320</a:t>
            </a:r>
          </a:p>
        </p:txBody>
      </p:sp>
      <p:sp>
        <p:nvSpPr>
          <p:cNvPr id="5"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This is a hypothetical example for illustrative purposes only</a:t>
            </a:r>
          </a:p>
        </p:txBody>
      </p:sp>
    </p:spTree>
    <p:extLst>
      <p:ext uri="{BB962C8B-B14F-4D97-AF65-F5344CB8AC3E}">
        <p14:creationId xmlns:p14="http://schemas.microsoft.com/office/powerpoint/2010/main" val="2826909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Divorced spouse – survivor benefit</a:t>
            </a:r>
            <a:endParaRPr lang="en-US" dirty="0"/>
          </a:p>
        </p:txBody>
      </p:sp>
      <p:sp>
        <p:nvSpPr>
          <p:cNvPr id="3" name="Content Placeholder 2"/>
          <p:cNvSpPr>
            <a:spLocks noGrp="1"/>
          </p:cNvSpPr>
          <p:nvPr>
            <p:ph idx="1"/>
          </p:nvPr>
        </p:nvSpPr>
        <p:spPr>
          <a:xfrm>
            <a:off x="876300" y="2066544"/>
            <a:ext cx="10993316" cy="2724912"/>
          </a:xfrm>
        </p:spPr>
        <p:txBody>
          <a:bodyPr/>
          <a:lstStyle/>
          <a:p>
            <a:pPr marL="0" indent="0">
              <a:buNone/>
            </a:pPr>
            <a:r>
              <a:rPr lang="en-US" dirty="0"/>
              <a:t>The Social Security Administration (SSA) allows a divorced spouse to apply for Social Security survivor benefits on their deceased ex-spouse’s record if the following conditions are met:</a:t>
            </a:r>
          </a:p>
          <a:p>
            <a:r>
              <a:rPr lang="en-US" dirty="0"/>
              <a:t>The individual is age 60 (50 – 59 if disabled) and the ex-spouse is deceased</a:t>
            </a:r>
          </a:p>
          <a:p>
            <a:r>
              <a:rPr lang="en-US" dirty="0"/>
              <a:t>He or she is currently unmarried (unless their current marriage started after the age of 60)</a:t>
            </a:r>
          </a:p>
          <a:p>
            <a:r>
              <a:rPr lang="en-US" dirty="0"/>
              <a:t>They were married to the ex-spouse a minimum of 10 years</a:t>
            </a:r>
          </a:p>
          <a:p>
            <a:r>
              <a:rPr lang="en-US" dirty="0"/>
              <a:t>Survivor doesn’t have to meet the age or length-of-marriage rule if they take care of a child younger than age 16 or disabled.</a:t>
            </a:r>
          </a:p>
          <a:p>
            <a:pPr marL="0" indent="0">
              <a:buNone/>
            </a:pPr>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68002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Wait until 70, fill income gap</a:t>
            </a:r>
            <a:endParaRPr lang="en-US" dirty="0"/>
          </a:p>
        </p:txBody>
      </p:sp>
      <p:sp>
        <p:nvSpPr>
          <p:cNvPr id="3" name="Content Placeholder 2"/>
          <p:cNvSpPr>
            <a:spLocks noGrp="1"/>
          </p:cNvSpPr>
          <p:nvPr>
            <p:ph idx="1"/>
          </p:nvPr>
        </p:nvSpPr>
        <p:spPr>
          <a:xfrm>
            <a:off x="876300" y="2066544"/>
            <a:ext cx="10993315" cy="2724912"/>
          </a:xfrm>
        </p:spPr>
        <p:txBody>
          <a:bodyPr/>
          <a:lstStyle/>
          <a:p>
            <a:r>
              <a:rPr lang="en-US" dirty="0"/>
              <a:t>George: single, retires at 66</a:t>
            </a:r>
          </a:p>
          <a:p>
            <a:r>
              <a:rPr lang="en-US" dirty="0"/>
              <a:t>George has assets/savings to provide income until at least age 70</a:t>
            </a:r>
          </a:p>
          <a:p>
            <a:r>
              <a:rPr lang="en-US" dirty="0"/>
              <a:t>Income “gap” idea</a:t>
            </a:r>
          </a:p>
          <a:p>
            <a:r>
              <a:rPr lang="en-US" dirty="0"/>
              <a:t>Immediate annuity to generate the appropriate monthly income</a:t>
            </a:r>
          </a:p>
          <a:p>
            <a:r>
              <a:rPr lang="en-US" dirty="0"/>
              <a:t>After age 70, the annuity will supplement the Social Security benefit he receives</a:t>
            </a:r>
          </a:p>
          <a:p>
            <a:r>
              <a:rPr lang="en-US" dirty="0"/>
              <a:t>Social Security result</a:t>
            </a:r>
          </a:p>
          <a:p>
            <a:r>
              <a:rPr lang="en-US" dirty="0"/>
              <a:t>If George waits until 70, he has maximized his SS benefit and will have a monthly income stream from the annuity and Social Security.  Additionally, he may have income in the form of RMDs at 72.</a:t>
            </a:r>
          </a:p>
        </p:txBody>
      </p:sp>
      <p:sp>
        <p:nvSpPr>
          <p:cNvPr id="4" name="TextBox 3"/>
          <p:cNvSpPr txBox="1"/>
          <p:nvPr/>
        </p:nvSpPr>
        <p:spPr>
          <a:xfrm>
            <a:off x="609600" y="6380162"/>
            <a:ext cx="5038725" cy="276999"/>
          </a:xfrm>
          <a:prstGeom prst="rect">
            <a:avLst/>
          </a:prstGeom>
          <a:noFill/>
        </p:spPr>
        <p:txBody>
          <a:bodyPr wrap="square" rtlCol="0">
            <a:spAutoFit/>
          </a:bodyPr>
          <a:lstStyle/>
          <a:p>
            <a:r>
              <a:rPr lang="en-US" sz="1200" dirty="0"/>
              <a:t>This is a hypothetical example for illustrative purposes only.</a:t>
            </a:r>
          </a:p>
        </p:txBody>
      </p:sp>
    </p:spTree>
    <p:extLst>
      <p:ext uri="{BB962C8B-B14F-4D97-AF65-F5344CB8AC3E}">
        <p14:creationId xmlns:p14="http://schemas.microsoft.com/office/powerpoint/2010/main" val="454220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client circumstances</a:t>
            </a:r>
          </a:p>
        </p:txBody>
      </p:sp>
      <p:sp>
        <p:nvSpPr>
          <p:cNvPr id="4" name="Text Placeholder 3"/>
          <p:cNvSpPr>
            <a:spLocks noGrp="1"/>
          </p:cNvSpPr>
          <p:nvPr>
            <p:ph sz="quarter" idx="10"/>
          </p:nvPr>
        </p:nvSpPr>
        <p:spPr/>
        <p:txBody>
          <a:bodyPr/>
          <a:lstStyle/>
          <a:p>
            <a:r>
              <a:rPr lang="en-US" sz="2400" dirty="0"/>
              <a:t>Self-employment</a:t>
            </a:r>
          </a:p>
          <a:p>
            <a:endParaRPr lang="en-US" dirty="0"/>
          </a:p>
        </p:txBody>
      </p:sp>
    </p:spTree>
    <p:extLst>
      <p:ext uri="{BB962C8B-B14F-4D97-AF65-F5344CB8AC3E}">
        <p14:creationId xmlns:p14="http://schemas.microsoft.com/office/powerpoint/2010/main" val="2884144148"/>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Client is self-employed</a:t>
            </a:r>
            <a:endParaRPr lang="en-US" dirty="0"/>
          </a:p>
        </p:txBody>
      </p:sp>
      <p:sp>
        <p:nvSpPr>
          <p:cNvPr id="3" name="Content Placeholder 2"/>
          <p:cNvSpPr>
            <a:spLocks noGrp="1"/>
          </p:cNvSpPr>
          <p:nvPr>
            <p:ph idx="1"/>
          </p:nvPr>
        </p:nvSpPr>
        <p:spPr>
          <a:xfrm>
            <a:off x="838200" y="2036860"/>
            <a:ext cx="10363200" cy="2724912"/>
          </a:xfrm>
        </p:spPr>
        <p:txBody>
          <a:bodyPr/>
          <a:lstStyle/>
          <a:p>
            <a:pPr marL="0" indent="0">
              <a:buNone/>
            </a:pPr>
            <a:r>
              <a:rPr lang="en-US" dirty="0"/>
              <a:t>How does being self-employment change the Social Security landscape?</a:t>
            </a:r>
          </a:p>
          <a:p>
            <a:r>
              <a:rPr lang="en-US" dirty="0"/>
              <a:t>Required to pay in</a:t>
            </a:r>
            <a:r>
              <a:rPr lang="en-US" b="1" i="1" dirty="0"/>
              <a:t> both </a:t>
            </a:r>
            <a:r>
              <a:rPr lang="en-US" dirty="0"/>
              <a:t>as an </a:t>
            </a:r>
            <a:r>
              <a:rPr lang="en-US" u="sng" dirty="0"/>
              <a:t>employer</a:t>
            </a:r>
            <a:r>
              <a:rPr lang="en-US" dirty="0"/>
              <a:t> and an </a:t>
            </a:r>
            <a:r>
              <a:rPr lang="en-US" u="sng" dirty="0"/>
              <a:t>employee</a:t>
            </a:r>
          </a:p>
          <a:p>
            <a:r>
              <a:rPr lang="en-US" dirty="0"/>
              <a:t>Combined with the Medicare portion, self-employed individuals pay in at a combined rate of 15.3%.  </a:t>
            </a:r>
          </a:p>
          <a:p>
            <a:r>
              <a:rPr lang="en-US" dirty="0"/>
              <a:t>Individual is eligible to receive full Social Security benefits for any month in which the self-employed individual is “retired” as defined by the Social Security Administration.</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grpSp>
        <p:nvGrpSpPr>
          <p:cNvPr id="6" name="Group 5">
            <a:extLst>
              <a:ext uri="{FF2B5EF4-FFF2-40B4-BE49-F238E27FC236}">
                <a16:creationId xmlns:a16="http://schemas.microsoft.com/office/drawing/2014/main" id="{59901497-08CE-4502-A9C2-D1FA1D38F7F5}"/>
              </a:ext>
            </a:extLst>
          </p:cNvPr>
          <p:cNvGrpSpPr/>
          <p:nvPr/>
        </p:nvGrpSpPr>
        <p:grpSpPr>
          <a:xfrm>
            <a:off x="8243888" y="4606496"/>
            <a:ext cx="2786062" cy="1926707"/>
            <a:chOff x="5264150" y="1676400"/>
            <a:chExt cx="3219450" cy="2463800"/>
          </a:xfrm>
        </p:grpSpPr>
        <p:sp>
          <p:nvSpPr>
            <p:cNvPr id="7" name="Rectangle 6">
              <a:extLst>
                <a:ext uri="{FF2B5EF4-FFF2-40B4-BE49-F238E27FC236}">
                  <a16:creationId xmlns:a16="http://schemas.microsoft.com/office/drawing/2014/main" id="{66774A88-7B2B-4B64-99CD-69A6D8089C49}"/>
                </a:ext>
              </a:extLst>
            </p:cNvPr>
            <p:cNvSpPr/>
            <p:nvPr/>
          </p:nvSpPr>
          <p:spPr>
            <a:xfrm>
              <a:off x="5264150" y="1676400"/>
              <a:ext cx="3219450" cy="246380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3CD797E-D224-49E9-8FD6-4B6BD40FBAD5}"/>
                </a:ext>
              </a:extLst>
            </p:cNvPr>
            <p:cNvSpPr/>
            <p:nvPr/>
          </p:nvSpPr>
          <p:spPr>
            <a:xfrm>
              <a:off x="5264150" y="1800498"/>
              <a:ext cx="3219450" cy="528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FICA Payroll Tax</a:t>
              </a:r>
            </a:p>
          </p:txBody>
        </p:sp>
        <p:sp>
          <p:nvSpPr>
            <p:cNvPr id="9" name="TextBox 8">
              <a:extLst>
                <a:ext uri="{FF2B5EF4-FFF2-40B4-BE49-F238E27FC236}">
                  <a16:creationId xmlns:a16="http://schemas.microsoft.com/office/drawing/2014/main" id="{419E4874-F76C-4E9E-A0EA-B54819693235}"/>
                </a:ext>
              </a:extLst>
            </p:cNvPr>
            <p:cNvSpPr txBox="1"/>
            <p:nvPr/>
          </p:nvSpPr>
          <p:spPr>
            <a:xfrm>
              <a:off x="5407772" y="2307566"/>
              <a:ext cx="2932207" cy="511646"/>
            </a:xfrm>
            <a:prstGeom prst="rect">
              <a:avLst/>
            </a:prstGeom>
            <a:noFill/>
            <a:ln>
              <a:noFill/>
            </a:ln>
          </p:spPr>
          <p:txBody>
            <a:bodyPr wrap="square" rtlCol="0">
              <a:spAutoFit/>
            </a:bodyPr>
            <a:lstStyle/>
            <a:p>
              <a:r>
                <a:rPr lang="en-US" sz="2000" dirty="0"/>
                <a:t>Gross wage deductions</a:t>
              </a:r>
            </a:p>
          </p:txBody>
        </p:sp>
        <p:sp>
          <p:nvSpPr>
            <p:cNvPr id="10" name="Rectangle 9">
              <a:extLst>
                <a:ext uri="{FF2B5EF4-FFF2-40B4-BE49-F238E27FC236}">
                  <a16:creationId xmlns:a16="http://schemas.microsoft.com/office/drawing/2014/main" id="{6E344428-3130-4C66-BF7A-D8FFBA7C2C0E}"/>
                </a:ext>
              </a:extLst>
            </p:cNvPr>
            <p:cNvSpPr/>
            <p:nvPr/>
          </p:nvSpPr>
          <p:spPr>
            <a:xfrm>
              <a:off x="5264150" y="2860924"/>
              <a:ext cx="2056774" cy="4633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Social Security </a:t>
              </a:r>
            </a:p>
          </p:txBody>
        </p:sp>
        <p:sp>
          <p:nvSpPr>
            <p:cNvPr id="11" name="Rectangle 10">
              <a:extLst>
                <a:ext uri="{FF2B5EF4-FFF2-40B4-BE49-F238E27FC236}">
                  <a16:creationId xmlns:a16="http://schemas.microsoft.com/office/drawing/2014/main" id="{69B83DF0-7ECA-4FC1-81EB-0A0962E90A63}"/>
                </a:ext>
              </a:extLst>
            </p:cNvPr>
            <p:cNvSpPr/>
            <p:nvPr/>
          </p:nvSpPr>
          <p:spPr>
            <a:xfrm>
              <a:off x="7392218" y="2860923"/>
              <a:ext cx="1091382" cy="463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6.2%</a:t>
              </a:r>
            </a:p>
          </p:txBody>
        </p:sp>
        <p:sp>
          <p:nvSpPr>
            <p:cNvPr id="12" name="Rectangle 11">
              <a:extLst>
                <a:ext uri="{FF2B5EF4-FFF2-40B4-BE49-F238E27FC236}">
                  <a16:creationId xmlns:a16="http://schemas.microsoft.com/office/drawing/2014/main" id="{B3ACAFA0-ADCF-4931-B4A2-50AB069B3CB7}"/>
                </a:ext>
              </a:extLst>
            </p:cNvPr>
            <p:cNvSpPr/>
            <p:nvPr/>
          </p:nvSpPr>
          <p:spPr>
            <a:xfrm>
              <a:off x="5264150" y="3388262"/>
              <a:ext cx="2056774" cy="5084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Medicare</a:t>
              </a:r>
            </a:p>
          </p:txBody>
        </p:sp>
        <p:sp>
          <p:nvSpPr>
            <p:cNvPr id="13" name="Rectangle 12">
              <a:extLst>
                <a:ext uri="{FF2B5EF4-FFF2-40B4-BE49-F238E27FC236}">
                  <a16:creationId xmlns:a16="http://schemas.microsoft.com/office/drawing/2014/main" id="{3BCB5E2E-17BC-4793-9DF5-6A2B8747A736}"/>
                </a:ext>
              </a:extLst>
            </p:cNvPr>
            <p:cNvSpPr/>
            <p:nvPr/>
          </p:nvSpPr>
          <p:spPr>
            <a:xfrm>
              <a:off x="7392218" y="3388262"/>
              <a:ext cx="1091382" cy="5084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1.45%</a:t>
              </a:r>
            </a:p>
          </p:txBody>
        </p:sp>
      </p:grpSp>
    </p:spTree>
    <p:extLst>
      <p:ext uri="{BB962C8B-B14F-4D97-AF65-F5344CB8AC3E}">
        <p14:creationId xmlns:p14="http://schemas.microsoft.com/office/powerpoint/2010/main" val="881195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Client is self-employed</a:t>
            </a:r>
            <a:endParaRPr lang="en-US" dirty="0"/>
          </a:p>
        </p:txBody>
      </p:sp>
      <p:sp>
        <p:nvSpPr>
          <p:cNvPr id="3" name="Content Placeholder 2"/>
          <p:cNvSpPr>
            <a:spLocks noGrp="1"/>
          </p:cNvSpPr>
          <p:nvPr>
            <p:ph idx="1"/>
          </p:nvPr>
        </p:nvSpPr>
        <p:spPr/>
        <p:txBody>
          <a:bodyPr/>
          <a:lstStyle/>
          <a:p>
            <a:pPr marL="0" indent="0">
              <a:buNone/>
            </a:pPr>
            <a:r>
              <a:rPr lang="en-US" dirty="0"/>
              <a:t>“Substantial Services” test</a:t>
            </a:r>
          </a:p>
          <a:p>
            <a:r>
              <a:rPr lang="en-US" dirty="0"/>
              <a:t>Work less than 15 hours, not considered to have performed substantial services (worker is considered retired)</a:t>
            </a:r>
          </a:p>
          <a:p>
            <a:r>
              <a:rPr lang="en-US" dirty="0"/>
              <a:t>Work between 15 and 45 hours and the work is considered “highly skilled,” then considered to perform “substantial services”</a:t>
            </a:r>
          </a:p>
          <a:p>
            <a:r>
              <a:rPr lang="en-US" dirty="0"/>
              <a:t>Work more than 45 hours during the month, generally considered performing “substantial services”</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898515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Social Security statistics and fundamentals</a:t>
            </a:r>
          </a:p>
        </p:txBody>
      </p:sp>
    </p:spTree>
    <p:extLst>
      <p:ext uri="{BB962C8B-B14F-4D97-AF65-F5344CB8AC3E}">
        <p14:creationId xmlns:p14="http://schemas.microsoft.com/office/powerpoint/2010/main" val="1803151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Client is self-employed</a:t>
            </a:r>
            <a:endParaRPr lang="en-US" dirty="0"/>
          </a:p>
        </p:txBody>
      </p:sp>
      <p:sp>
        <p:nvSpPr>
          <p:cNvPr id="3" name="Content Placeholder 2"/>
          <p:cNvSpPr>
            <a:spLocks noGrp="1"/>
          </p:cNvSpPr>
          <p:nvPr>
            <p:ph idx="1"/>
          </p:nvPr>
        </p:nvSpPr>
        <p:spPr/>
        <p:txBody>
          <a:bodyPr/>
          <a:lstStyle/>
          <a:p>
            <a:pPr marL="0" indent="0">
              <a:buNone/>
            </a:pPr>
            <a:r>
              <a:rPr lang="en-US" dirty="0"/>
              <a:t>Factors SSA will use when considering “substantial services”</a:t>
            </a:r>
          </a:p>
          <a:p>
            <a:r>
              <a:rPr lang="en-US" dirty="0"/>
              <a:t>Amount of time the individual devoted to the business</a:t>
            </a:r>
          </a:p>
          <a:p>
            <a:r>
              <a:rPr lang="en-US" dirty="0"/>
              <a:t>Nature of the services performed (before and after retirement)</a:t>
            </a:r>
          </a:p>
          <a:p>
            <a:r>
              <a:rPr lang="en-US" dirty="0"/>
              <a:t>Type of business involved</a:t>
            </a:r>
          </a:p>
          <a:p>
            <a:r>
              <a:rPr lang="en-US" dirty="0"/>
              <a:t>Presence or absence of an adequately qualified paid manager, partner, or family member who manages the business, AND</a:t>
            </a:r>
          </a:p>
          <a:p>
            <a:r>
              <a:rPr lang="en-US" dirty="0"/>
              <a:t>Amount of capital invested in the business</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3447733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Client is self-employed</a:t>
            </a:r>
            <a:endParaRPr lang="en-US" dirty="0"/>
          </a:p>
        </p:txBody>
      </p:sp>
      <p:sp>
        <p:nvSpPr>
          <p:cNvPr id="3" name="Content Placeholder 2"/>
          <p:cNvSpPr>
            <a:spLocks noGrp="1"/>
          </p:cNvSpPr>
          <p:nvPr>
            <p:ph idx="1"/>
          </p:nvPr>
        </p:nvSpPr>
        <p:spPr/>
        <p:txBody>
          <a:bodyPr/>
          <a:lstStyle/>
          <a:p>
            <a:r>
              <a:rPr lang="en-US" dirty="0"/>
              <a:t>Client maintains ownership of the business</a:t>
            </a:r>
          </a:p>
          <a:p>
            <a:r>
              <a:rPr lang="en-US" dirty="0"/>
              <a:t>Other family members are involved in the business and a relative is assuming most of their previous duties</a:t>
            </a:r>
          </a:p>
          <a:p>
            <a:r>
              <a:rPr lang="en-US" dirty="0"/>
              <a:t>Client continues to work for the business at lower pay</a:t>
            </a:r>
          </a:p>
          <a:p>
            <a:r>
              <a:rPr lang="en-US" dirty="0"/>
              <a:t>Does the client control the amount they work and how much they are paid, such that they could manipulate either one, or</a:t>
            </a:r>
          </a:p>
          <a:p>
            <a:r>
              <a:rPr lang="en-US" dirty="0"/>
              <a:t>Client’s relatives now receive the salary the client previously earned</a:t>
            </a:r>
          </a:p>
          <a:p>
            <a:r>
              <a:rPr lang="en-US" dirty="0"/>
              <a:t>May ask for business payroll and personnel records, personal and business tax returns, stock transfer agreements and business expense records.</a:t>
            </a:r>
          </a:p>
          <a:p>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3321866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File &amp; Suspend and Restricted Application	</a:t>
            </a:r>
            <a:endParaRPr lang="en-US" dirty="0"/>
          </a:p>
        </p:txBody>
      </p:sp>
      <p:sp>
        <p:nvSpPr>
          <p:cNvPr id="4" name="Text Placeholder 3"/>
          <p:cNvSpPr>
            <a:spLocks noGrp="1"/>
          </p:cNvSpPr>
          <p:nvPr>
            <p:ph type="body" sz="quarter" idx="10"/>
          </p:nvPr>
        </p:nvSpPr>
        <p:spPr/>
        <p:txBody>
          <a:bodyPr/>
          <a:lstStyle/>
          <a:p>
            <a:r>
              <a:rPr lang="en-US"/>
              <a:t>Changes to Social Security law in November, 2015 eliminated File &amp; Suspend and phased out the Restricted Application</a:t>
            </a:r>
            <a:endParaRPr lang="en-US" dirty="0"/>
          </a:p>
        </p:txBody>
      </p:sp>
    </p:spTree>
    <p:extLst>
      <p:ext uri="{BB962C8B-B14F-4D97-AF65-F5344CB8AC3E}">
        <p14:creationId xmlns:p14="http://schemas.microsoft.com/office/powerpoint/2010/main" val="3350821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File &amp; Suspend</a:t>
            </a:r>
            <a:endParaRPr lang="en-US" dirty="0"/>
          </a:p>
        </p:txBody>
      </p:sp>
      <p:sp>
        <p:nvSpPr>
          <p:cNvPr id="3" name="Content Placeholder 2"/>
          <p:cNvSpPr>
            <a:spLocks noGrp="1"/>
          </p:cNvSpPr>
          <p:nvPr>
            <p:ph idx="1"/>
          </p:nvPr>
        </p:nvSpPr>
        <p:spPr/>
        <p:txBody>
          <a:bodyPr/>
          <a:lstStyle/>
          <a:p>
            <a:r>
              <a:rPr lang="en-US" dirty="0"/>
              <a:t>No longer available</a:t>
            </a:r>
          </a:p>
          <a:p>
            <a:pPr lvl="1"/>
            <a:r>
              <a:rPr lang="en-US" dirty="0"/>
              <a:t>Clients who did File &amp; Suspend as of April 29, 2016 are grandfathered in</a:t>
            </a:r>
          </a:p>
          <a:p>
            <a:r>
              <a:rPr lang="en-US" dirty="0"/>
              <a:t>A strategy where one spouse files and suspends their claim for benefits</a:t>
            </a:r>
          </a:p>
          <a:p>
            <a:pPr lvl="1"/>
            <a:r>
              <a:rPr lang="en-US" dirty="0"/>
              <a:t>This allows delayed retirement credits to accrue and allows the spouse to file and collect a spousal benefit</a:t>
            </a:r>
          </a:p>
          <a:p>
            <a:r>
              <a:rPr lang="en-US" dirty="0"/>
              <a:t>Typically the higher earner would file and suspend</a:t>
            </a:r>
          </a:p>
          <a:p>
            <a:pPr lvl="1"/>
            <a:r>
              <a:rPr lang="en-US" dirty="0"/>
              <a:t>It was a planning strategy sometimes used by those who had significant differences in their income (and SS benefit)</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2111067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Restricted application</a:t>
            </a:r>
            <a:endParaRPr lang="en-US" dirty="0"/>
          </a:p>
        </p:txBody>
      </p:sp>
      <p:sp>
        <p:nvSpPr>
          <p:cNvPr id="3" name="Content Placeholder 2"/>
          <p:cNvSpPr>
            <a:spLocks noGrp="1"/>
          </p:cNvSpPr>
          <p:nvPr>
            <p:ph idx="1"/>
          </p:nvPr>
        </p:nvSpPr>
        <p:spPr>
          <a:xfrm>
            <a:off x="876300" y="2066544"/>
            <a:ext cx="10363200" cy="2724912"/>
          </a:xfrm>
        </p:spPr>
        <p:txBody>
          <a:bodyPr/>
          <a:lstStyle/>
          <a:p>
            <a:r>
              <a:rPr lang="en-US" dirty="0"/>
              <a:t>Must have been born prior to January 1, 1954 to take advantage</a:t>
            </a:r>
          </a:p>
          <a:p>
            <a:pPr lvl="1"/>
            <a:r>
              <a:rPr lang="en-US" dirty="0"/>
              <a:t>Need to reach FRA to use strategy </a:t>
            </a:r>
          </a:p>
          <a:p>
            <a:r>
              <a:rPr lang="en-US" dirty="0"/>
              <a:t>A retiree files for spousal benefits instead of claiming their own benefit</a:t>
            </a:r>
          </a:p>
          <a:p>
            <a:pPr lvl="1"/>
            <a:r>
              <a:rPr lang="en-US" dirty="0"/>
              <a:t>Idea being that individual could switch to own higher benefit amount when age 70 reached</a:t>
            </a:r>
          </a:p>
          <a:p>
            <a:r>
              <a:rPr lang="en-US" dirty="0"/>
              <a:t>Strategy generally allowed his or her benefit to accrue credits while still receiving an income.</a:t>
            </a:r>
          </a:p>
          <a:p>
            <a:r>
              <a:rPr lang="en-US" dirty="0"/>
              <a:t>Restricted application only available for individuals having reached FRA</a:t>
            </a:r>
          </a:p>
          <a:p>
            <a:r>
              <a:rPr lang="en-US" dirty="0"/>
              <a:t>Still an option for however, for Survivor Benefits</a:t>
            </a:r>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15161125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CDE7-6E77-4B8B-8AD9-4D4DCCCD88F0}"/>
              </a:ext>
            </a:extLst>
          </p:cNvPr>
          <p:cNvSpPr>
            <a:spLocks noGrp="1"/>
          </p:cNvSpPr>
          <p:nvPr>
            <p:ph type="title"/>
          </p:nvPr>
        </p:nvSpPr>
        <p:spPr/>
        <p:txBody>
          <a:bodyPr/>
          <a:lstStyle/>
          <a:p>
            <a:r>
              <a:rPr lang="en-US" dirty="0"/>
              <a:t>Restricted application for surviving spouse – Case study</a:t>
            </a:r>
          </a:p>
        </p:txBody>
      </p:sp>
      <p:sp>
        <p:nvSpPr>
          <p:cNvPr id="3" name="Content Placeholder 2">
            <a:extLst>
              <a:ext uri="{FF2B5EF4-FFF2-40B4-BE49-F238E27FC236}">
                <a16:creationId xmlns:a16="http://schemas.microsoft.com/office/drawing/2014/main" id="{11398642-A500-40E3-8C90-99F39CE2ECAC}"/>
              </a:ext>
            </a:extLst>
          </p:cNvPr>
          <p:cNvSpPr>
            <a:spLocks noGrp="1"/>
          </p:cNvSpPr>
          <p:nvPr>
            <p:ph idx="1"/>
          </p:nvPr>
        </p:nvSpPr>
        <p:spPr>
          <a:xfrm>
            <a:off x="876300" y="2168144"/>
            <a:ext cx="10363200" cy="2724912"/>
          </a:xfrm>
        </p:spPr>
        <p:txBody>
          <a:bodyPr/>
          <a:lstStyle/>
          <a:p>
            <a:pPr marL="0" indent="0">
              <a:buNone/>
            </a:pPr>
            <a:r>
              <a:rPr lang="en-US" dirty="0"/>
              <a:t>Jay (63) and Amanda (63)- retired this year</a:t>
            </a:r>
          </a:p>
          <a:p>
            <a:r>
              <a:rPr lang="en-US" dirty="0"/>
              <a:t>Both worked for 40 years, comparable income </a:t>
            </a:r>
          </a:p>
          <a:p>
            <a:r>
              <a:rPr lang="en-US" dirty="0"/>
              <a:t>Desire to maximize their income, so do not file for SS benefit on either record</a:t>
            </a:r>
          </a:p>
          <a:p>
            <a:pPr marL="0" indent="0">
              <a:buNone/>
            </a:pPr>
            <a:r>
              <a:rPr lang="en-US" dirty="0"/>
              <a:t>Amanda dies at 64 </a:t>
            </a:r>
          </a:p>
          <a:p>
            <a:r>
              <a:rPr lang="en-US" dirty="0"/>
              <a:t>Jay can go to SS office and collect off of Amanda’s record (survivor benefit), delaying his benefit payment until age 70, thereby increasing his benefit payment at that time. </a:t>
            </a:r>
          </a:p>
          <a:p>
            <a:r>
              <a:rPr lang="en-US" dirty="0"/>
              <a:t>However, if he collects at 64, rather than FRA, the survivor benefit will be reduced</a:t>
            </a:r>
          </a:p>
          <a:p>
            <a:r>
              <a:rPr lang="en-US" dirty="0"/>
              <a:t>At age 70, he must contact SS to switch to his own benefit</a:t>
            </a:r>
          </a:p>
        </p:txBody>
      </p:sp>
    </p:spTree>
    <p:extLst>
      <p:ext uri="{BB962C8B-B14F-4D97-AF65-F5344CB8AC3E}">
        <p14:creationId xmlns:p14="http://schemas.microsoft.com/office/powerpoint/2010/main" val="2951477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Taxation of benefits</a:t>
            </a:r>
            <a:endParaRPr lang="en-US" dirty="0"/>
          </a:p>
        </p:txBody>
      </p:sp>
    </p:spTree>
    <p:extLst>
      <p:ext uri="{BB962C8B-B14F-4D97-AF65-F5344CB8AC3E}">
        <p14:creationId xmlns:p14="http://schemas.microsoft.com/office/powerpoint/2010/main" val="1227586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Taxation of Social Security benefits</a:t>
            </a:r>
            <a:endParaRPr lang="en-US" dirty="0"/>
          </a:p>
        </p:txBody>
      </p:sp>
      <p:sp>
        <p:nvSpPr>
          <p:cNvPr id="3" name="Content Placeholder 2"/>
          <p:cNvSpPr>
            <a:spLocks noGrp="1"/>
          </p:cNvSpPr>
          <p:nvPr>
            <p:ph idx="1"/>
          </p:nvPr>
        </p:nvSpPr>
        <p:spPr/>
        <p:txBody>
          <a:bodyPr/>
          <a:lstStyle/>
          <a:p>
            <a:r>
              <a:rPr lang="en-US"/>
              <a:t>Taxation of Social Security benefits is based on combined income</a:t>
            </a:r>
          </a:p>
          <a:p>
            <a:r>
              <a:rPr lang="en-US"/>
              <a:t>Combined income</a:t>
            </a:r>
          </a:p>
          <a:p>
            <a:pPr lvl="1"/>
            <a:r>
              <a:rPr lang="en-US"/>
              <a:t>Adjusted gross income + nontaxable interest + ½ of your Social Security received = combined income</a:t>
            </a:r>
          </a:p>
          <a:p>
            <a:r>
              <a:rPr lang="en-US"/>
              <a:t>Determine how much of the Social Security benefit is taxed based on combined income</a:t>
            </a:r>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4059207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Taxation of Social Security benefits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62862341"/>
              </p:ext>
            </p:extLst>
          </p:nvPr>
        </p:nvGraphicFramePr>
        <p:xfrm>
          <a:off x="876300" y="2527300"/>
          <a:ext cx="10363200" cy="3787140"/>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1291507882"/>
                    </a:ext>
                  </a:extLst>
                </a:gridCol>
                <a:gridCol w="3454400">
                  <a:extLst>
                    <a:ext uri="{9D8B030D-6E8A-4147-A177-3AD203B41FA5}">
                      <a16:colId xmlns:a16="http://schemas.microsoft.com/office/drawing/2014/main" val="2270518512"/>
                    </a:ext>
                  </a:extLst>
                </a:gridCol>
                <a:gridCol w="3454400">
                  <a:extLst>
                    <a:ext uri="{9D8B030D-6E8A-4147-A177-3AD203B41FA5}">
                      <a16:colId xmlns:a16="http://schemas.microsoft.com/office/drawing/2014/main" val="3875916977"/>
                    </a:ext>
                  </a:extLst>
                </a:gridCol>
              </a:tblGrid>
              <a:tr h="927100">
                <a:tc>
                  <a:txBody>
                    <a:bodyPr/>
                    <a:lstStyle/>
                    <a:p>
                      <a:pPr algn="ctr"/>
                      <a:r>
                        <a:rPr lang="en-US" sz="2000" dirty="0"/>
                        <a:t>Single,</a:t>
                      </a:r>
                    </a:p>
                    <a:p>
                      <a:pPr algn="ctr"/>
                      <a:r>
                        <a:rPr lang="en-US" sz="2000" dirty="0"/>
                        <a:t>Head of Household (combined income)</a:t>
                      </a:r>
                    </a:p>
                  </a:txBody>
                  <a:tcPr marL="90115" marR="90115" anchor="ctr"/>
                </a:tc>
                <a:tc>
                  <a:txBody>
                    <a:bodyPr/>
                    <a:lstStyle/>
                    <a:p>
                      <a:pPr algn="ctr"/>
                      <a:r>
                        <a:rPr lang="en-US" sz="2000" dirty="0"/>
                        <a:t>Married,</a:t>
                      </a:r>
                    </a:p>
                    <a:p>
                      <a:pPr algn="ctr"/>
                      <a:r>
                        <a:rPr lang="en-US" sz="2000" dirty="0"/>
                        <a:t>Filing jointly </a:t>
                      </a:r>
                    </a:p>
                    <a:p>
                      <a:pPr algn="ctr"/>
                      <a:r>
                        <a:rPr lang="en-US" sz="2000" dirty="0"/>
                        <a:t>(combined income)</a:t>
                      </a:r>
                    </a:p>
                  </a:txBody>
                  <a:tcPr marL="90115" marR="90115" anchor="ctr"/>
                </a:tc>
                <a:tc>
                  <a:txBody>
                    <a:bodyPr/>
                    <a:lstStyle/>
                    <a:p>
                      <a:pPr algn="ctr"/>
                      <a:r>
                        <a:rPr lang="en-US" sz="2400" dirty="0"/>
                        <a:t>Tax</a:t>
                      </a:r>
                    </a:p>
                  </a:txBody>
                  <a:tcPr marL="90115" marR="90115" anchor="ctr"/>
                </a:tc>
                <a:extLst>
                  <a:ext uri="{0D108BD9-81ED-4DB2-BD59-A6C34878D82A}">
                    <a16:rowId xmlns:a16="http://schemas.microsoft.com/office/drawing/2014/main" val="820894342"/>
                  </a:ext>
                </a:extLst>
              </a:tr>
              <a:tr h="927100">
                <a:tc>
                  <a:txBody>
                    <a:bodyPr/>
                    <a:lstStyle/>
                    <a:p>
                      <a:pPr algn="ctr"/>
                      <a:r>
                        <a:rPr lang="en-US" sz="2000" dirty="0"/>
                        <a:t>Less than </a:t>
                      </a:r>
                      <a:r>
                        <a:rPr lang="en-US" sz="2000" b="1" dirty="0"/>
                        <a:t>$25,000</a:t>
                      </a:r>
                    </a:p>
                  </a:txBody>
                  <a:tcPr marL="90115" marR="90115" anchor="ctr"/>
                </a:tc>
                <a:tc>
                  <a:txBody>
                    <a:bodyPr/>
                    <a:lstStyle/>
                    <a:p>
                      <a:pPr algn="ctr"/>
                      <a:r>
                        <a:rPr lang="en-US" sz="2000" dirty="0"/>
                        <a:t>Less than </a:t>
                      </a:r>
                      <a:r>
                        <a:rPr lang="en-US" sz="2000" b="1" dirty="0"/>
                        <a:t>$32,000</a:t>
                      </a:r>
                    </a:p>
                  </a:txBody>
                  <a:tcPr marL="90115" marR="90115" anchor="ctr"/>
                </a:tc>
                <a:tc>
                  <a:txBody>
                    <a:bodyPr/>
                    <a:lstStyle/>
                    <a:p>
                      <a:pPr algn="ctr"/>
                      <a:r>
                        <a:rPr lang="en-US" sz="2000" dirty="0"/>
                        <a:t>Social Security income is tax-free</a:t>
                      </a:r>
                    </a:p>
                  </a:txBody>
                  <a:tcPr marL="90115" marR="90115" anchor="ctr"/>
                </a:tc>
                <a:extLst>
                  <a:ext uri="{0D108BD9-81ED-4DB2-BD59-A6C34878D82A}">
                    <a16:rowId xmlns:a16="http://schemas.microsoft.com/office/drawing/2014/main" val="3209195029"/>
                  </a:ext>
                </a:extLst>
              </a:tr>
              <a:tr h="927100">
                <a:tc>
                  <a:txBody>
                    <a:bodyPr/>
                    <a:lstStyle/>
                    <a:p>
                      <a:pPr algn="ctr"/>
                      <a:r>
                        <a:rPr lang="en-US" sz="2000" b="1" dirty="0"/>
                        <a:t>$25,000 to $34,000</a:t>
                      </a:r>
                    </a:p>
                  </a:txBody>
                  <a:tcPr marL="90115" marR="90115" anchor="ctr"/>
                </a:tc>
                <a:tc>
                  <a:txBody>
                    <a:bodyPr/>
                    <a:lstStyle/>
                    <a:p>
                      <a:pPr algn="ctr"/>
                      <a:r>
                        <a:rPr lang="en-US" sz="2000" b="1" dirty="0"/>
                        <a:t>$32,000 to</a:t>
                      </a:r>
                      <a:r>
                        <a:rPr lang="en-US" sz="2000" b="1" baseline="0" dirty="0"/>
                        <a:t> $44,000</a:t>
                      </a:r>
                      <a:endParaRPr lang="en-US" sz="2000" b="1" dirty="0"/>
                    </a:p>
                  </a:txBody>
                  <a:tcPr marL="90115" marR="90115" anchor="ctr"/>
                </a:tc>
                <a:tc>
                  <a:txBody>
                    <a:bodyPr/>
                    <a:lstStyle/>
                    <a:p>
                      <a:pPr algn="ctr"/>
                      <a:r>
                        <a:rPr lang="en-US" sz="2000" dirty="0"/>
                        <a:t>Up to 50% of Social Security income is taxable</a:t>
                      </a:r>
                    </a:p>
                  </a:txBody>
                  <a:tcPr marL="90115" marR="90115" anchor="ctr"/>
                </a:tc>
                <a:extLst>
                  <a:ext uri="{0D108BD9-81ED-4DB2-BD59-A6C34878D82A}">
                    <a16:rowId xmlns:a16="http://schemas.microsoft.com/office/drawing/2014/main" val="2136836085"/>
                  </a:ext>
                </a:extLst>
              </a:tr>
              <a:tr h="927100">
                <a:tc>
                  <a:txBody>
                    <a:bodyPr/>
                    <a:lstStyle/>
                    <a:p>
                      <a:pPr algn="ctr"/>
                      <a:r>
                        <a:rPr lang="en-US" sz="2000" dirty="0"/>
                        <a:t>More than </a:t>
                      </a:r>
                      <a:r>
                        <a:rPr lang="en-US" sz="2000" b="1" dirty="0"/>
                        <a:t>$34,000</a:t>
                      </a:r>
                    </a:p>
                  </a:txBody>
                  <a:tcPr marL="90115" marR="90115" anchor="ctr"/>
                </a:tc>
                <a:tc>
                  <a:txBody>
                    <a:bodyPr/>
                    <a:lstStyle/>
                    <a:p>
                      <a:pPr algn="ctr"/>
                      <a:r>
                        <a:rPr lang="en-US" sz="2000" dirty="0"/>
                        <a:t>More</a:t>
                      </a:r>
                      <a:r>
                        <a:rPr lang="en-US" sz="2000" baseline="0" dirty="0"/>
                        <a:t> than </a:t>
                      </a:r>
                      <a:r>
                        <a:rPr lang="en-US" sz="2000" b="1" baseline="0" dirty="0"/>
                        <a:t>$44,000</a:t>
                      </a:r>
                      <a:endParaRPr lang="en-US" sz="2000" b="1" dirty="0"/>
                    </a:p>
                  </a:txBody>
                  <a:tcPr marL="90115" marR="90115" anchor="ctr"/>
                </a:tc>
                <a:tc>
                  <a:txBody>
                    <a:bodyPr/>
                    <a:lstStyle/>
                    <a:p>
                      <a:pPr algn="ctr"/>
                      <a:r>
                        <a:rPr lang="en-US" sz="2000" dirty="0"/>
                        <a:t>Up to 85% of Social Security income is taxable</a:t>
                      </a:r>
                    </a:p>
                  </a:txBody>
                  <a:tcPr marL="90115" marR="90115" anchor="ctr"/>
                </a:tc>
                <a:extLst>
                  <a:ext uri="{0D108BD9-81ED-4DB2-BD59-A6C34878D82A}">
                    <a16:rowId xmlns:a16="http://schemas.microsoft.com/office/drawing/2014/main" val="3935931641"/>
                  </a:ext>
                </a:extLst>
              </a:tr>
            </a:tbl>
          </a:graphicData>
        </a:graphic>
      </p:graphicFrame>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859151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future of Social Security</a:t>
            </a:r>
            <a:endParaRPr lang="en-US" dirty="0"/>
          </a:p>
        </p:txBody>
      </p:sp>
    </p:spTree>
    <p:extLst>
      <p:ext uri="{BB962C8B-B14F-4D97-AF65-F5344CB8AC3E}">
        <p14:creationId xmlns:p14="http://schemas.microsoft.com/office/powerpoint/2010/main" val="48831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Did you know?</a:t>
            </a:r>
            <a:endParaRPr lang="en-US" dirty="0"/>
          </a:p>
        </p:txBody>
      </p:sp>
      <p:sp>
        <p:nvSpPr>
          <p:cNvPr id="3" name="Content Placeholder 2"/>
          <p:cNvSpPr>
            <a:spLocks noGrp="1"/>
          </p:cNvSpPr>
          <p:nvPr>
            <p:ph idx="1"/>
          </p:nvPr>
        </p:nvSpPr>
        <p:spPr>
          <a:xfrm>
            <a:off x="876300" y="2066544"/>
            <a:ext cx="10363200" cy="2724912"/>
          </a:xfrm>
        </p:spPr>
        <p:txBody>
          <a:bodyPr/>
          <a:lstStyle/>
          <a:p>
            <a:r>
              <a:rPr lang="en-US" dirty="0"/>
              <a:t>69.8 million people received benefits from programs administered by the SSA in 2020</a:t>
            </a:r>
          </a:p>
          <a:p>
            <a:r>
              <a:rPr lang="en-US" dirty="0"/>
              <a:t>5.8 million were newly awarded Social Security benefits in 2020</a:t>
            </a:r>
          </a:p>
          <a:p>
            <a:r>
              <a:rPr lang="en-US" dirty="0"/>
              <a:t>55% of adult Social Security beneficiaries in 2020 were female</a:t>
            </a:r>
          </a:p>
          <a:p>
            <a:r>
              <a:rPr lang="en-US" dirty="0"/>
              <a:t>1.3% 2021 cost of living adjustment (COLA)</a:t>
            </a:r>
          </a:p>
          <a:p>
            <a:pPr lvl="1"/>
            <a:r>
              <a:rPr lang="en-US" dirty="0"/>
              <a:t>For 2022, COLA is 5.9%</a:t>
            </a:r>
          </a:p>
          <a:p>
            <a:r>
              <a:rPr lang="en-US" dirty="0"/>
              <a:t>Average monthly Social Security benefit:</a:t>
            </a:r>
          </a:p>
          <a:p>
            <a:pPr lvl="2"/>
            <a:r>
              <a:rPr lang="en-US" dirty="0"/>
              <a:t>Retired Male Worker $1,714</a:t>
            </a:r>
          </a:p>
          <a:p>
            <a:pPr lvl="2"/>
            <a:r>
              <a:rPr lang="en-US" dirty="0"/>
              <a:t>Retired Female Worker $1,378</a:t>
            </a:r>
            <a:endParaRPr lang="en-US" dirty="0">
              <a:solidFill>
                <a:srgbClr val="FF0000"/>
              </a:solidFill>
            </a:endParaRPr>
          </a:p>
          <a:p>
            <a:endParaRPr lang="en-US" dirty="0"/>
          </a:p>
        </p:txBody>
      </p:sp>
      <p:sp>
        <p:nvSpPr>
          <p:cNvPr id="6" name="Rectangle 5"/>
          <p:cNvSpPr/>
          <p:nvPr/>
        </p:nvSpPr>
        <p:spPr>
          <a:xfrm>
            <a:off x="876300" y="6257863"/>
            <a:ext cx="6096000" cy="246221"/>
          </a:xfrm>
          <a:prstGeom prst="rect">
            <a:avLst/>
          </a:prstGeom>
        </p:spPr>
        <p:txBody>
          <a:bodyPr>
            <a:spAutoFit/>
          </a:bodyPr>
          <a:lstStyle/>
          <a:p>
            <a:pPr lvl="0"/>
            <a:r>
              <a:rPr lang="en-US" sz="1000" dirty="0"/>
              <a:t>*Source SSA Fast Facts &amp; Figures about Social Security (September 2021)</a:t>
            </a:r>
          </a:p>
        </p:txBody>
      </p:sp>
    </p:spTree>
    <p:extLst>
      <p:ext uri="{BB962C8B-B14F-4D97-AF65-F5344CB8AC3E}">
        <p14:creationId xmlns:p14="http://schemas.microsoft.com/office/powerpoint/2010/main" val="419892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future of Social Security</a:t>
            </a:r>
            <a:endParaRPr lang="en-US" dirty="0"/>
          </a:p>
        </p:txBody>
      </p:sp>
      <p:sp>
        <p:nvSpPr>
          <p:cNvPr id="3" name="Content Placeholder 2"/>
          <p:cNvSpPr>
            <a:spLocks noGrp="1"/>
          </p:cNvSpPr>
          <p:nvPr>
            <p:ph idx="1"/>
          </p:nvPr>
        </p:nvSpPr>
        <p:spPr>
          <a:xfrm>
            <a:off x="876300" y="2685288"/>
            <a:ext cx="10363200" cy="2724912"/>
          </a:xfrm>
        </p:spPr>
        <p:txBody>
          <a:bodyPr/>
          <a:lstStyle/>
          <a:p>
            <a:pPr marL="0" indent="0">
              <a:buNone/>
            </a:pPr>
            <a:r>
              <a:rPr lang="en-US" dirty="0"/>
              <a:t>The 2021 SSA Summary Annual Report</a:t>
            </a:r>
          </a:p>
          <a:p>
            <a:r>
              <a:rPr lang="en-US" dirty="0"/>
              <a:t>Projections and analysis DO include best estimates of the effects of COVID-19 pandemic and the recession of 2020 on Social Security and Medicare programs</a:t>
            </a:r>
          </a:p>
          <a:p>
            <a:r>
              <a:rPr lang="en-US" dirty="0"/>
              <a:t>Unprecedented levels of uncertainty</a:t>
            </a:r>
          </a:p>
          <a:p>
            <a:r>
              <a:rPr lang="en-US" dirty="0"/>
              <a:t>Current projections have the Social Security Trust Fund depleted in 2033 (one year earlier than reported last year) and after that scheduled tax income is projected to be sufficient to pay 76% of scheduled benefits</a:t>
            </a:r>
          </a:p>
          <a:p>
            <a:pPr marL="0" indent="0">
              <a:buNone/>
            </a:pPr>
            <a:r>
              <a:rPr lang="en-US" dirty="0"/>
              <a:t> </a:t>
            </a:r>
          </a:p>
        </p:txBody>
      </p:sp>
      <p:sp>
        <p:nvSpPr>
          <p:cNvPr id="4" name="TextBox 3"/>
          <p:cNvSpPr txBox="1"/>
          <p:nvPr/>
        </p:nvSpPr>
        <p:spPr>
          <a:xfrm>
            <a:off x="609600" y="6172498"/>
            <a:ext cx="8896350" cy="276999"/>
          </a:xfrm>
          <a:prstGeom prst="rect">
            <a:avLst/>
          </a:prstGeom>
          <a:noFill/>
        </p:spPr>
        <p:txBody>
          <a:bodyPr wrap="square" rtlCol="0">
            <a:spAutoFit/>
          </a:bodyPr>
          <a:lstStyle/>
          <a:p>
            <a:r>
              <a:rPr lang="en-US" sz="1200" dirty="0">
                <a:latin typeface="Arial Narrow" panose="020B0606020202030204" pitchFamily="34" charset="0"/>
              </a:rPr>
              <a:t>Source: SSA Summary of the 2020 Annual Reports</a:t>
            </a:r>
          </a:p>
        </p:txBody>
      </p:sp>
    </p:spTree>
    <p:extLst>
      <p:ext uri="{BB962C8B-B14F-4D97-AF65-F5344CB8AC3E}">
        <p14:creationId xmlns:p14="http://schemas.microsoft.com/office/powerpoint/2010/main" val="1880384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future of Social Security</a:t>
            </a:r>
            <a:endParaRPr lang="en-US" dirty="0"/>
          </a:p>
        </p:txBody>
      </p:sp>
      <p:sp>
        <p:nvSpPr>
          <p:cNvPr id="3" name="Content Placeholder 2"/>
          <p:cNvSpPr>
            <a:spLocks noGrp="1"/>
          </p:cNvSpPr>
          <p:nvPr>
            <p:ph idx="1"/>
          </p:nvPr>
        </p:nvSpPr>
        <p:spPr/>
        <p:txBody>
          <a:bodyPr/>
          <a:lstStyle/>
          <a:p>
            <a:pPr marL="0" indent="0">
              <a:buNone/>
            </a:pPr>
            <a:r>
              <a:rPr lang="en-US" dirty="0"/>
              <a:t>Potential future changes that could replenish the SSA Trust Fund:</a:t>
            </a:r>
          </a:p>
          <a:p>
            <a:r>
              <a:rPr lang="en-US" dirty="0"/>
              <a:t>Further delay of the Full Retirement Age</a:t>
            </a:r>
          </a:p>
          <a:p>
            <a:pPr lvl="1"/>
            <a:r>
              <a:rPr lang="en-US" dirty="0"/>
              <a:t>As we have seen, this has happened several times in the past</a:t>
            </a:r>
          </a:p>
          <a:p>
            <a:r>
              <a:rPr lang="en-US" dirty="0"/>
              <a:t>Reduction of the cost of living adjustment (COLA)</a:t>
            </a:r>
          </a:p>
          <a:p>
            <a:r>
              <a:rPr lang="en-US" dirty="0"/>
              <a:t>Modification of the benefit formula</a:t>
            </a:r>
          </a:p>
          <a:p>
            <a:r>
              <a:rPr lang="en-US" dirty="0"/>
              <a:t>Increasing payroll taxes</a:t>
            </a:r>
          </a:p>
          <a:p>
            <a:pPr marL="0" indent="0">
              <a:buNone/>
            </a:pPr>
            <a:endParaRPr lang="en-US" dirty="0">
              <a:highlight>
                <a:srgbClr val="FFFF00"/>
              </a:highlight>
            </a:endParaRPr>
          </a:p>
        </p:txBody>
      </p:sp>
    </p:spTree>
    <p:extLst>
      <p:ext uri="{BB962C8B-B14F-4D97-AF65-F5344CB8AC3E}">
        <p14:creationId xmlns:p14="http://schemas.microsoft.com/office/powerpoint/2010/main" val="32252271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subTitle" idx="1"/>
          </p:nvPr>
        </p:nvSpPr>
        <p:spPr>
          <a:xfrm>
            <a:off x="886968" y="1371598"/>
            <a:ext cx="10231306" cy="5143502"/>
          </a:xfrm>
        </p:spPr>
        <p:txBody>
          <a:bodyPr>
            <a:noAutofit/>
          </a:bodyPr>
          <a:lstStyle/>
          <a:p>
            <a:pPr marL="0" indent="0">
              <a:lnSpc>
                <a:spcPts val="1200"/>
              </a:lnSpc>
              <a:spcBef>
                <a:spcPts val="1200"/>
              </a:spcBef>
              <a:buNone/>
            </a:pPr>
            <a:r>
              <a:rPr lang="en-US" sz="1100" dirty="0"/>
              <a:t>This material is not intended to promote any insurance company or any particular type of insurance product.</a:t>
            </a:r>
          </a:p>
          <a:p>
            <a:pPr marL="0" indent="0">
              <a:lnSpc>
                <a:spcPts val="1200"/>
              </a:lnSpc>
              <a:spcBef>
                <a:spcPts val="1200"/>
              </a:spcBef>
              <a:buNone/>
            </a:pPr>
            <a:r>
              <a:rPr lang="en-US" sz="1100" dirty="0"/>
              <a:t>These materials are for informational and educational purposes only and are not designed, or intended, to be applicable to any person's individual circumstances. It should not be considered investment advice, nor does it constitute a recommendation that anyone engage in (or refrain from) a particular course of action. Securian Financial Group, and its subsidiaries, have a financial interest in the sale of its products.</a:t>
            </a:r>
          </a:p>
          <a:p>
            <a:pPr>
              <a:lnSpc>
                <a:spcPts val="1200"/>
              </a:lnSpc>
              <a:spcBef>
                <a:spcPts val="1200"/>
              </a:spcBef>
            </a:pPr>
            <a:r>
              <a:rPr lang="en-US" sz="1100" dirty="0"/>
              <a:t>This information is a general discussion of the relevant federal tax laws provided to promote ideas that may benefit a taxpayer. It is not intended for, nor can it be used by any taxpayer for the purpose of avoiding federal tax penalties. Taxpayers should seek the advice of their own advisors regarding any tax and legal issues specific to their situation.</a:t>
            </a:r>
          </a:p>
          <a:p>
            <a:pPr>
              <a:lnSpc>
                <a:spcPts val="1200"/>
              </a:lnSpc>
              <a:spcBef>
                <a:spcPts val="1200"/>
              </a:spcBef>
            </a:pPr>
            <a:r>
              <a:rPr lang="en-US" sz="1100" dirty="0"/>
              <a:t>This presentation is intended to be used as training material for financial advisors and professionals.  Financial advisors and professionals are reminded that any use of this or other related material must be in accordance with all Securian broker dealer and insurance company guidelines.</a:t>
            </a:r>
          </a:p>
          <a:p>
            <a:pPr marL="0" indent="0">
              <a:lnSpc>
                <a:spcPts val="1200"/>
              </a:lnSpc>
              <a:spcBef>
                <a:spcPts val="1200"/>
              </a:spcBef>
              <a:buNone/>
            </a:pPr>
            <a:r>
              <a:rPr lang="en-US" sz="1100" dirty="0"/>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marL="0" indent="0">
              <a:lnSpc>
                <a:spcPts val="1200"/>
              </a:lnSpc>
              <a:spcBef>
                <a:spcPts val="1200"/>
              </a:spcBef>
              <a:buNone/>
            </a:pPr>
            <a:r>
              <a:rPr lang="en-US" sz="1100" dirty="0"/>
              <a:t>Securian Financial is the marketing name for Securian Financial Group, Inc., and its subsidiaries- Minnesota Life Insurance Company and Securian Life Insurance Company are subsidiaries of Securian Financial Group, Inc.</a:t>
            </a:r>
          </a:p>
          <a:p>
            <a:pPr marL="0" indent="0">
              <a:lnSpc>
                <a:spcPts val="1200"/>
              </a:lnSpc>
              <a:spcBef>
                <a:spcPts val="1200"/>
              </a:spcBef>
              <a:buNone/>
            </a:pPr>
            <a:r>
              <a:rPr lang="en-US" sz="1200" b="1" dirty="0">
                <a:ea typeface="ＭＳ Ｐゴシック"/>
                <a:cs typeface="ＭＳ Ｐゴシック"/>
              </a:rPr>
              <a:t>This is for financial professional use only. Not for use with the general public. </a:t>
            </a:r>
            <a:r>
              <a:rPr lang="en-US" sz="1200" dirty="0"/>
              <a:t>This material may not be reproduced in any form where it is accessible to the general public.</a:t>
            </a:r>
            <a:endParaRPr lang="en-US" sz="1200" dirty="0">
              <a:ea typeface="ＭＳ Ｐゴシック"/>
              <a:cs typeface="ＭＳ Ｐゴシック"/>
            </a:endParaRPr>
          </a:p>
        </p:txBody>
      </p:sp>
      <p:sp>
        <p:nvSpPr>
          <p:cNvPr id="3" name="TextBox 2">
            <a:extLst>
              <a:ext uri="{FF2B5EF4-FFF2-40B4-BE49-F238E27FC236}">
                <a16:creationId xmlns:a16="http://schemas.microsoft.com/office/drawing/2014/main" id="{446066F2-B544-4E39-989E-2F2C4096EB15}"/>
              </a:ext>
            </a:extLst>
          </p:cNvPr>
          <p:cNvSpPr txBox="1"/>
          <p:nvPr/>
        </p:nvSpPr>
        <p:spPr>
          <a:xfrm>
            <a:off x="0" y="5621764"/>
            <a:ext cx="5994400" cy="1236236"/>
          </a:xfrm>
          <a:prstGeom prst="rect">
            <a:avLst/>
          </a:prstGeom>
          <a:noFill/>
        </p:spPr>
        <p:txBody>
          <a:bodyPr wrap="square" lIns="685800" tIns="0" rIns="0" bIns="457200" rtlCol="0" anchor="b" anchorCtr="0">
            <a:spAutoFit/>
          </a:bodyPr>
          <a:lstStyle/>
          <a:p>
            <a:pPr lvl="0">
              <a:spcAft>
                <a:spcPts val="450"/>
              </a:spcAft>
            </a:pPr>
            <a:r>
              <a:rPr lang="en-US" sz="800" b="1" dirty="0">
                <a:solidFill>
                  <a:schemeClr val="tx2"/>
                </a:solidFill>
              </a:rPr>
              <a:t>Securian Financial Group, Inc.</a:t>
            </a:r>
          </a:p>
          <a:p>
            <a:pPr lvl="0">
              <a:spcAft>
                <a:spcPts val="450"/>
              </a:spcAft>
            </a:pPr>
            <a:r>
              <a:rPr lang="en-US" sz="800" dirty="0"/>
              <a:t>400 Robert Street North, St. Paul, MN 55101-2098</a:t>
            </a:r>
            <a:br>
              <a:rPr lang="en-US" sz="800" dirty="0"/>
            </a:br>
            <a:r>
              <a:rPr lang="en-US" sz="800" dirty="0"/>
              <a:t>©2019 Securian Financial Group, Inc. All rights reserved.</a:t>
            </a:r>
          </a:p>
          <a:p>
            <a:pPr fontAlgn="base">
              <a:spcBef>
                <a:spcPct val="0"/>
              </a:spcBef>
              <a:spcAft>
                <a:spcPct val="0"/>
              </a:spcAft>
            </a:pPr>
            <a:r>
              <a:rPr lang="en-US" sz="800" dirty="0">
                <a:solidFill>
                  <a:srgbClr val="000000"/>
                </a:solidFill>
              </a:rPr>
              <a:t>SSPPT  DOFU 2-2022</a:t>
            </a:r>
          </a:p>
          <a:p>
            <a:pPr fontAlgn="base">
              <a:spcBef>
                <a:spcPct val="0"/>
              </a:spcBef>
              <a:spcAft>
                <a:spcPct val="0"/>
              </a:spcAft>
            </a:pPr>
            <a:r>
              <a:rPr lang="en-US" sz="800" dirty="0">
                <a:solidFill>
                  <a:srgbClr val="000000"/>
                </a:solidFill>
              </a:rPr>
              <a:t>2012485</a:t>
            </a:r>
          </a:p>
        </p:txBody>
      </p:sp>
    </p:spTree>
    <p:extLst>
      <p:ext uri="{BB962C8B-B14F-4D97-AF65-F5344CB8AC3E}">
        <p14:creationId xmlns:p14="http://schemas.microsoft.com/office/powerpoint/2010/main" val="418973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Security retirement benefits </a:t>
            </a:r>
            <a:br>
              <a:rPr lang="en-US" dirty="0"/>
            </a:br>
            <a:r>
              <a:rPr lang="en-US" sz="2400" b="0" dirty="0"/>
              <a:t>A quick refresh of the basics</a:t>
            </a:r>
          </a:p>
        </p:txBody>
      </p:sp>
      <p:sp>
        <p:nvSpPr>
          <p:cNvPr id="3" name="Content Placeholder 2"/>
          <p:cNvSpPr>
            <a:spLocks noGrp="1"/>
          </p:cNvSpPr>
          <p:nvPr>
            <p:ph idx="1"/>
          </p:nvPr>
        </p:nvSpPr>
        <p:spPr/>
        <p:txBody>
          <a:bodyPr vert="horz" lIns="0" tIns="0" rIns="0" bIns="0" rtlCol="0" anchor="t" anchorCtr="0">
            <a:noAutofit/>
          </a:bodyPr>
          <a:lstStyle/>
          <a:p>
            <a:pPr>
              <a:lnSpc>
                <a:spcPts val="1800"/>
              </a:lnSpc>
              <a:spcBef>
                <a:spcPts val="1200"/>
              </a:spcBef>
            </a:pPr>
            <a:r>
              <a:rPr lang="en-US" dirty="0"/>
              <a:t>Covers eligible workers at retirement</a:t>
            </a:r>
          </a:p>
          <a:p>
            <a:pPr lvl="1">
              <a:lnSpc>
                <a:spcPts val="1800"/>
              </a:lnSpc>
              <a:spcBef>
                <a:spcPts val="1200"/>
              </a:spcBef>
            </a:pPr>
            <a:r>
              <a:rPr lang="en-US" dirty="0"/>
              <a:t>Can collect benefits as early as age 62</a:t>
            </a:r>
          </a:p>
          <a:p>
            <a:pPr lvl="1">
              <a:lnSpc>
                <a:spcPts val="1800"/>
              </a:lnSpc>
              <a:spcBef>
                <a:spcPts val="1200"/>
              </a:spcBef>
            </a:pPr>
            <a:r>
              <a:rPr lang="en-US" dirty="0"/>
              <a:t>Can delay until as late as age 70</a:t>
            </a:r>
          </a:p>
          <a:p>
            <a:pPr>
              <a:lnSpc>
                <a:spcPts val="1800"/>
              </a:lnSpc>
              <a:spcBef>
                <a:spcPts val="1200"/>
              </a:spcBef>
            </a:pPr>
            <a:r>
              <a:rPr lang="en-US" dirty="0"/>
              <a:t>Benefits received monthly</a:t>
            </a:r>
          </a:p>
          <a:p>
            <a:pPr>
              <a:lnSpc>
                <a:spcPts val="1800"/>
              </a:lnSpc>
              <a:spcBef>
                <a:spcPts val="1200"/>
              </a:spcBef>
            </a:pPr>
            <a:r>
              <a:rPr lang="en-US" dirty="0"/>
              <a:t>Income credits earned quarterly</a:t>
            </a:r>
          </a:p>
          <a:p>
            <a:pPr lvl="1">
              <a:lnSpc>
                <a:spcPts val="1800"/>
              </a:lnSpc>
              <a:spcBef>
                <a:spcPts val="1200"/>
              </a:spcBef>
            </a:pPr>
            <a:r>
              <a:rPr lang="en-US" dirty="0"/>
              <a:t>40 credits required for eligibility</a:t>
            </a:r>
          </a:p>
          <a:p>
            <a:pPr>
              <a:lnSpc>
                <a:spcPts val="1800"/>
              </a:lnSpc>
              <a:spcBef>
                <a:spcPts val="1200"/>
              </a:spcBef>
            </a:pPr>
            <a:r>
              <a:rPr lang="en-US" dirty="0"/>
              <a:t>Calculating the monthly benefit</a:t>
            </a:r>
          </a:p>
          <a:p>
            <a:pPr lvl="1">
              <a:lnSpc>
                <a:spcPts val="1800"/>
              </a:lnSpc>
              <a:spcBef>
                <a:spcPts val="1200"/>
              </a:spcBef>
            </a:pPr>
            <a:r>
              <a:rPr lang="en-US" dirty="0"/>
              <a:t>Date of birth</a:t>
            </a:r>
          </a:p>
          <a:p>
            <a:pPr lvl="1">
              <a:lnSpc>
                <a:spcPts val="1800"/>
              </a:lnSpc>
              <a:spcBef>
                <a:spcPts val="1200"/>
              </a:spcBef>
            </a:pPr>
            <a:r>
              <a:rPr lang="en-US" dirty="0"/>
              <a:t>Date the SS claim is filed</a:t>
            </a:r>
          </a:p>
          <a:p>
            <a:pPr lvl="1">
              <a:lnSpc>
                <a:spcPts val="1800"/>
              </a:lnSpc>
              <a:spcBef>
                <a:spcPts val="1200"/>
              </a:spcBef>
            </a:pPr>
            <a:r>
              <a:rPr lang="en-US" dirty="0"/>
              <a:t>Earning history (i.e. taxed Social Security earning)</a:t>
            </a:r>
          </a:p>
          <a:p>
            <a:pPr lvl="1">
              <a:lnSpc>
                <a:spcPts val="1800"/>
              </a:lnSpc>
              <a:spcBef>
                <a:spcPts val="1200"/>
              </a:spcBef>
            </a:pPr>
            <a:r>
              <a:rPr lang="en-US" dirty="0"/>
              <a:t># of quarters of coverage</a:t>
            </a:r>
          </a:p>
        </p:txBody>
      </p:sp>
      <p:sp>
        <p:nvSpPr>
          <p:cNvPr id="4" name="Text Placeholder 4">
            <a:extLst>
              <a:ext uri="{FF2B5EF4-FFF2-40B4-BE49-F238E27FC236}">
                <a16:creationId xmlns:a16="http://schemas.microsoft.com/office/drawing/2014/main" id="{743E15E8-0101-4377-9581-772A77E7ED88}"/>
              </a:ext>
            </a:extLst>
          </p:cNvPr>
          <p:cNvSpPr txBox="1">
            <a:spLocks/>
          </p:cNvSpPr>
          <p:nvPr/>
        </p:nvSpPr>
        <p:spPr>
          <a:xfrm>
            <a:off x="228600" y="6599022"/>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75657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Security monthly benefit &amp; retirement age	</a:t>
            </a:r>
          </a:p>
        </p:txBody>
      </p:sp>
      <p:sp>
        <p:nvSpPr>
          <p:cNvPr id="3" name="Content Placeholder 2"/>
          <p:cNvSpPr>
            <a:spLocks noGrp="1"/>
          </p:cNvSpPr>
          <p:nvPr>
            <p:ph idx="1"/>
          </p:nvPr>
        </p:nvSpPr>
        <p:spPr>
          <a:xfrm>
            <a:off x="876300" y="2235926"/>
            <a:ext cx="10363200" cy="3903617"/>
          </a:xfrm>
        </p:spPr>
        <p:txBody>
          <a:bodyPr/>
          <a:lstStyle/>
          <a:p>
            <a:r>
              <a:rPr lang="en-US" dirty="0"/>
              <a:t>Primary Insurance Amount (PIA)- monthly benefit </a:t>
            </a:r>
          </a:p>
          <a:p>
            <a:pPr lvl="1"/>
            <a:r>
              <a:rPr lang="en-US" dirty="0"/>
              <a:t>Amount of benefit at Full Retirement Age (FRA)</a:t>
            </a:r>
          </a:p>
          <a:p>
            <a:r>
              <a:rPr lang="en-US" dirty="0"/>
              <a:t>Full Retirement Age – 65 to 67</a:t>
            </a:r>
          </a:p>
          <a:p>
            <a:pPr lvl="1"/>
            <a:r>
              <a:rPr lang="en-US" dirty="0"/>
              <a:t>Based on year of birth</a:t>
            </a:r>
          </a:p>
          <a:p>
            <a:pPr lvl="1"/>
            <a:r>
              <a:rPr lang="en-US" dirty="0"/>
              <a:t>If benefits are claimed at FRA, receive 100% of PIA</a:t>
            </a:r>
          </a:p>
          <a:p>
            <a:r>
              <a:rPr lang="en-US" dirty="0"/>
              <a:t>Reduced benefits available prior to FRA (starting at age 62)</a:t>
            </a:r>
          </a:p>
          <a:p>
            <a:r>
              <a:rPr lang="en-US" dirty="0"/>
              <a:t>Increased benefits available after FRA up to age 70</a:t>
            </a:r>
          </a:p>
          <a:p>
            <a:r>
              <a:rPr lang="en-US" dirty="0"/>
              <a:t>Social Security online calculators</a:t>
            </a:r>
          </a:p>
          <a:p>
            <a:pPr lvl="1"/>
            <a:r>
              <a:rPr lang="en-US" dirty="0"/>
              <a:t>ssa.gov/planners/calculators/</a:t>
            </a:r>
          </a:p>
          <a:p>
            <a:pPr lvl="1"/>
            <a:endParaRPr lang="en-US" dirty="0"/>
          </a:p>
          <a:p>
            <a:endParaRPr lang="en-US" dirty="0"/>
          </a:p>
        </p:txBody>
      </p:sp>
      <p:sp>
        <p:nvSpPr>
          <p:cNvPr id="4"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382979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Social Security retirement age	</a:t>
            </a:r>
            <a:endParaRPr lang="en-US" dirty="0"/>
          </a:p>
        </p:txBody>
      </p:sp>
      <p:sp>
        <p:nvSpPr>
          <p:cNvPr id="5"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graphicFrame>
        <p:nvGraphicFramePr>
          <p:cNvPr id="6" name="Content Placeholder 5">
            <a:extLst>
              <a:ext uri="{FF2B5EF4-FFF2-40B4-BE49-F238E27FC236}">
                <a16:creationId xmlns:a16="http://schemas.microsoft.com/office/drawing/2014/main" id="{49092DDE-6F6F-4A5E-8CA2-717639D6AF4B}"/>
              </a:ext>
            </a:extLst>
          </p:cNvPr>
          <p:cNvGraphicFramePr>
            <a:graphicFrameLocks noGrp="1"/>
          </p:cNvGraphicFramePr>
          <p:nvPr>
            <p:ph idx="1"/>
            <p:extLst>
              <p:ext uri="{D42A27DB-BD31-4B8C-83A1-F6EECF244321}">
                <p14:modId xmlns:p14="http://schemas.microsoft.com/office/powerpoint/2010/main" val="2300426777"/>
              </p:ext>
            </p:extLst>
          </p:nvPr>
        </p:nvGraphicFramePr>
        <p:xfrm>
          <a:off x="380305" y="2721271"/>
          <a:ext cx="11355189" cy="2456172"/>
        </p:xfrm>
        <a:graphic>
          <a:graphicData uri="http://schemas.openxmlformats.org/drawingml/2006/table">
            <a:tbl>
              <a:tblPr/>
              <a:tblGrid>
                <a:gridCol w="873476">
                  <a:extLst>
                    <a:ext uri="{9D8B030D-6E8A-4147-A177-3AD203B41FA5}">
                      <a16:colId xmlns:a16="http://schemas.microsoft.com/office/drawing/2014/main" val="1868213135"/>
                    </a:ext>
                  </a:extLst>
                </a:gridCol>
                <a:gridCol w="873476">
                  <a:extLst>
                    <a:ext uri="{9D8B030D-6E8A-4147-A177-3AD203B41FA5}">
                      <a16:colId xmlns:a16="http://schemas.microsoft.com/office/drawing/2014/main" val="3403907334"/>
                    </a:ext>
                  </a:extLst>
                </a:gridCol>
                <a:gridCol w="873476">
                  <a:extLst>
                    <a:ext uri="{9D8B030D-6E8A-4147-A177-3AD203B41FA5}">
                      <a16:colId xmlns:a16="http://schemas.microsoft.com/office/drawing/2014/main" val="2310389623"/>
                    </a:ext>
                  </a:extLst>
                </a:gridCol>
                <a:gridCol w="873476">
                  <a:extLst>
                    <a:ext uri="{9D8B030D-6E8A-4147-A177-3AD203B41FA5}">
                      <a16:colId xmlns:a16="http://schemas.microsoft.com/office/drawing/2014/main" val="696406308"/>
                    </a:ext>
                  </a:extLst>
                </a:gridCol>
                <a:gridCol w="873476">
                  <a:extLst>
                    <a:ext uri="{9D8B030D-6E8A-4147-A177-3AD203B41FA5}">
                      <a16:colId xmlns:a16="http://schemas.microsoft.com/office/drawing/2014/main" val="1735982972"/>
                    </a:ext>
                  </a:extLst>
                </a:gridCol>
                <a:gridCol w="1006397">
                  <a:extLst>
                    <a:ext uri="{9D8B030D-6E8A-4147-A177-3AD203B41FA5}">
                      <a16:colId xmlns:a16="http://schemas.microsoft.com/office/drawing/2014/main" val="1436832586"/>
                    </a:ext>
                  </a:extLst>
                </a:gridCol>
                <a:gridCol w="740556">
                  <a:extLst>
                    <a:ext uri="{9D8B030D-6E8A-4147-A177-3AD203B41FA5}">
                      <a16:colId xmlns:a16="http://schemas.microsoft.com/office/drawing/2014/main" val="3347430588"/>
                    </a:ext>
                  </a:extLst>
                </a:gridCol>
                <a:gridCol w="873476">
                  <a:extLst>
                    <a:ext uri="{9D8B030D-6E8A-4147-A177-3AD203B41FA5}">
                      <a16:colId xmlns:a16="http://schemas.microsoft.com/office/drawing/2014/main" val="843244629"/>
                    </a:ext>
                  </a:extLst>
                </a:gridCol>
                <a:gridCol w="873476">
                  <a:extLst>
                    <a:ext uri="{9D8B030D-6E8A-4147-A177-3AD203B41FA5}">
                      <a16:colId xmlns:a16="http://schemas.microsoft.com/office/drawing/2014/main" val="1713277275"/>
                    </a:ext>
                  </a:extLst>
                </a:gridCol>
                <a:gridCol w="873476">
                  <a:extLst>
                    <a:ext uri="{9D8B030D-6E8A-4147-A177-3AD203B41FA5}">
                      <a16:colId xmlns:a16="http://schemas.microsoft.com/office/drawing/2014/main" val="2540835881"/>
                    </a:ext>
                  </a:extLst>
                </a:gridCol>
                <a:gridCol w="863981">
                  <a:extLst>
                    <a:ext uri="{9D8B030D-6E8A-4147-A177-3AD203B41FA5}">
                      <a16:colId xmlns:a16="http://schemas.microsoft.com/office/drawing/2014/main" val="1532897318"/>
                    </a:ext>
                  </a:extLst>
                </a:gridCol>
                <a:gridCol w="939936">
                  <a:extLst>
                    <a:ext uri="{9D8B030D-6E8A-4147-A177-3AD203B41FA5}">
                      <a16:colId xmlns:a16="http://schemas.microsoft.com/office/drawing/2014/main" val="174560332"/>
                    </a:ext>
                  </a:extLst>
                </a:gridCol>
                <a:gridCol w="816511">
                  <a:extLst>
                    <a:ext uri="{9D8B030D-6E8A-4147-A177-3AD203B41FA5}">
                      <a16:colId xmlns:a16="http://schemas.microsoft.com/office/drawing/2014/main" val="1379892902"/>
                    </a:ext>
                  </a:extLst>
                </a:gridCol>
              </a:tblGrid>
              <a:tr h="436868">
                <a:tc gridSpan="13">
                  <a:txBody>
                    <a:bodyPr/>
                    <a:lstStyle/>
                    <a:p>
                      <a:pPr algn="ctr" fontAlgn="base"/>
                      <a:r>
                        <a:rPr lang="en-US" sz="1600" b="1" i="0" dirty="0">
                          <a:solidFill>
                            <a:srgbClr val="FFFFFF"/>
                          </a:solidFill>
                          <a:effectLst/>
                          <a:latin typeface="Arial" panose="020B0604020202020204" pitchFamily="34" charset="0"/>
                        </a:rPr>
                        <a:t>Social security full retirement age​</a:t>
                      </a:r>
                      <a:endParaRPr lang="en-US" sz="1600" b="1" i="0" dirty="0">
                        <a:solidFill>
                          <a:srgbClr val="FFFFFF"/>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43815" cap="flat" cmpd="sng" algn="ctr">
                      <a:solidFill>
                        <a:srgbClr val="FFFFFF"/>
                      </a:solidFill>
                      <a:prstDash val="solid"/>
                      <a:round/>
                      <a:headEnd type="none" w="med" len="med"/>
                      <a:tailEnd type="none" w="med" len="med"/>
                    </a:lnB>
                    <a:solidFill>
                      <a:srgbClr val="0AA14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6748667"/>
                  </a:ext>
                </a:extLst>
              </a:tr>
              <a:tr h="1009652">
                <a:tc>
                  <a:txBody>
                    <a:bodyPr/>
                    <a:lstStyle/>
                    <a:p>
                      <a:pPr algn="ctr" fontAlgn="base"/>
                      <a:r>
                        <a:rPr lang="en-US" sz="1800" b="0" i="0" dirty="0">
                          <a:solidFill>
                            <a:srgbClr val="636466"/>
                          </a:solidFill>
                          <a:effectLst/>
                          <a:latin typeface="Arial" panose="020B0604020202020204" pitchFamily="34" charset="0"/>
                        </a:rPr>
                        <a:t>1937 or earlier​</a:t>
                      </a:r>
                      <a:endParaRPr lang="en-US" sz="1800" b="0" i="0" dirty="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1938​</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1939​</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1940​</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1941​</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1942​</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1943-1954​</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1955​</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1956​</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1957​</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1958​</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a:solidFill>
                            <a:srgbClr val="636466"/>
                          </a:solidFill>
                          <a:effectLst/>
                          <a:latin typeface="Arial" panose="020B0604020202020204" pitchFamily="34" charset="0"/>
                        </a:rPr>
                        <a:t>1959​</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dirty="0">
                          <a:solidFill>
                            <a:srgbClr val="636466"/>
                          </a:solidFill>
                          <a:effectLst/>
                          <a:latin typeface="Arial" panose="020B0604020202020204" pitchFamily="34" charset="0"/>
                        </a:rPr>
                        <a:t>1960 or later​</a:t>
                      </a:r>
                      <a:endParaRPr lang="en-US" sz="1800" b="0" i="0" dirty="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extLst>
                  <a:ext uri="{0D108BD9-81ED-4DB2-BD59-A6C34878D82A}">
                    <a16:rowId xmlns:a16="http://schemas.microsoft.com/office/drawing/2014/main" val="831622796"/>
                  </a:ext>
                </a:extLst>
              </a:tr>
              <a:tr h="1009652">
                <a:tc>
                  <a:txBody>
                    <a:bodyPr/>
                    <a:lstStyle/>
                    <a:p>
                      <a:pPr algn="ctr" fontAlgn="base"/>
                      <a:r>
                        <a:rPr lang="en-US" sz="1800" b="1" i="0">
                          <a:solidFill>
                            <a:srgbClr val="636466"/>
                          </a:solidFill>
                          <a:effectLst/>
                          <a:latin typeface="Arial" panose="020B0604020202020204" pitchFamily="34" charset="0"/>
                        </a:rPr>
                        <a:t>65</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65+</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2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65+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2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65+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6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65+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8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65+</a:t>
                      </a:r>
                      <a:r>
                        <a:rPr lang="en-US" sz="1800" b="0" i="0">
                          <a:solidFill>
                            <a:srgbClr val="636466"/>
                          </a:solidFill>
                          <a:effectLst/>
                          <a:latin typeface="Arial" panose="020B0604020202020204" pitchFamily="34" charset="0"/>
                        </a:rPr>
                        <a:t>​</a:t>
                      </a:r>
                      <a:endParaRPr lang="en-US" sz="1800" b="0" i="0">
                        <a:solidFill>
                          <a:srgbClr val="636466"/>
                        </a:solidFill>
                        <a:effectLst/>
                      </a:endParaRPr>
                    </a:p>
                    <a:p>
                      <a:pPr algn="ctr" fontAlgn="base"/>
                      <a:r>
                        <a:rPr lang="en-US" sz="1800" b="1" i="0">
                          <a:solidFill>
                            <a:srgbClr val="636466"/>
                          </a:solidFill>
                          <a:effectLst/>
                          <a:latin typeface="Arial" panose="020B0604020202020204" pitchFamily="34" charset="0"/>
                        </a:rPr>
                        <a:t>10mos.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66</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66+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2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dirty="0">
                          <a:solidFill>
                            <a:srgbClr val="636466"/>
                          </a:solidFill>
                          <a:effectLst/>
                          <a:latin typeface="Arial" panose="020B0604020202020204" pitchFamily="34" charset="0"/>
                        </a:rPr>
                        <a:t>66+ </a:t>
                      </a:r>
                      <a:r>
                        <a:rPr lang="en-US" sz="1800" b="0" i="0" dirty="0">
                          <a:solidFill>
                            <a:srgbClr val="636466"/>
                          </a:solidFill>
                          <a:effectLst/>
                          <a:latin typeface="Arial" panose="020B0604020202020204" pitchFamily="34" charset="0"/>
                        </a:rPr>
                        <a:t>​</a:t>
                      </a:r>
                      <a:br>
                        <a:rPr lang="en-US" sz="1800" b="0" i="0" dirty="0">
                          <a:solidFill>
                            <a:srgbClr val="636466"/>
                          </a:solidFill>
                          <a:effectLst/>
                          <a:latin typeface="Arial" panose="020B0604020202020204" pitchFamily="34" charset="0"/>
                        </a:rPr>
                      </a:br>
                      <a:r>
                        <a:rPr lang="en-US" sz="1800" b="1" i="0" dirty="0">
                          <a:solidFill>
                            <a:srgbClr val="636466"/>
                          </a:solidFill>
                          <a:effectLst/>
                          <a:latin typeface="Arial" panose="020B0604020202020204" pitchFamily="34" charset="0"/>
                        </a:rPr>
                        <a:t>4 mos.</a:t>
                      </a:r>
                      <a:r>
                        <a:rPr lang="en-US" sz="1800" b="0" i="0" dirty="0">
                          <a:solidFill>
                            <a:srgbClr val="636466"/>
                          </a:solidFill>
                          <a:effectLst/>
                          <a:latin typeface="Arial" panose="020B0604020202020204" pitchFamily="34" charset="0"/>
                        </a:rPr>
                        <a:t>​</a:t>
                      </a:r>
                      <a:endParaRPr lang="en-US" sz="1800" b="0" i="0" dirty="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66+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6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66+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8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a:solidFill>
                            <a:srgbClr val="636466"/>
                          </a:solidFill>
                          <a:effectLst/>
                          <a:latin typeface="Arial" panose="020B0604020202020204" pitchFamily="34" charset="0"/>
                        </a:rPr>
                        <a:t>66+ </a:t>
                      </a:r>
                      <a:r>
                        <a:rPr lang="en-US" sz="1800" b="0" i="0">
                          <a:solidFill>
                            <a:srgbClr val="636466"/>
                          </a:solidFill>
                          <a:effectLst/>
                          <a:latin typeface="Arial" panose="020B0604020202020204" pitchFamily="34" charset="0"/>
                        </a:rPr>
                        <a:t>​</a:t>
                      </a:r>
                      <a:br>
                        <a:rPr lang="en-US" sz="1800" b="0" i="0">
                          <a:solidFill>
                            <a:srgbClr val="636466"/>
                          </a:solidFill>
                          <a:effectLst/>
                          <a:latin typeface="Arial" panose="020B0604020202020204" pitchFamily="34" charset="0"/>
                        </a:rPr>
                      </a:br>
                      <a:r>
                        <a:rPr lang="en-US" sz="1800" b="1" i="0">
                          <a:solidFill>
                            <a:srgbClr val="636466"/>
                          </a:solidFill>
                          <a:effectLst/>
                          <a:latin typeface="Arial" panose="020B0604020202020204" pitchFamily="34" charset="0"/>
                        </a:rPr>
                        <a:t>10 mos.</a:t>
                      </a:r>
                      <a:r>
                        <a:rPr lang="en-US" sz="1800" b="0" i="0">
                          <a:solidFill>
                            <a:srgbClr val="636466"/>
                          </a:solidFill>
                          <a:effectLst/>
                          <a:latin typeface="Arial" panose="020B0604020202020204" pitchFamily="34" charset="0"/>
                        </a:rPr>
                        <a:t>​</a:t>
                      </a:r>
                      <a:endParaRPr lang="en-US" sz="1800" b="0" i="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1" i="0" dirty="0">
                          <a:solidFill>
                            <a:srgbClr val="636466"/>
                          </a:solidFill>
                          <a:effectLst/>
                          <a:latin typeface="Arial" panose="020B0604020202020204" pitchFamily="34" charset="0"/>
                        </a:rPr>
                        <a:t>67</a:t>
                      </a:r>
                      <a:r>
                        <a:rPr lang="en-US" sz="1800" b="0" i="0" dirty="0">
                          <a:solidFill>
                            <a:srgbClr val="636466"/>
                          </a:solidFill>
                          <a:effectLst/>
                          <a:latin typeface="Arial" panose="020B0604020202020204" pitchFamily="34" charset="0"/>
                        </a:rPr>
                        <a:t>​</a:t>
                      </a:r>
                      <a:endParaRPr lang="en-US" sz="1800" b="0" i="0" dirty="0">
                        <a:solidFill>
                          <a:srgbClr val="636466"/>
                        </a:solidFill>
                        <a:effectLst/>
                      </a:endParaRPr>
                    </a:p>
                  </a:txBody>
                  <a:tcPr marL="83183" marR="83183" marT="41591" marB="41591">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extLst>
                  <a:ext uri="{0D108BD9-81ED-4DB2-BD59-A6C34878D82A}">
                    <a16:rowId xmlns:a16="http://schemas.microsoft.com/office/drawing/2014/main" val="2147804293"/>
                  </a:ext>
                </a:extLst>
              </a:tr>
            </a:tbl>
          </a:graphicData>
        </a:graphic>
      </p:graphicFrame>
      <p:sp>
        <p:nvSpPr>
          <p:cNvPr id="8" name="Rectangle 1">
            <a:extLst>
              <a:ext uri="{FF2B5EF4-FFF2-40B4-BE49-F238E27FC236}">
                <a16:creationId xmlns:a16="http://schemas.microsoft.com/office/drawing/2014/main" id="{AA940730-3607-4872-8F40-26CA2C2A2222}"/>
              </a:ext>
            </a:extLst>
          </p:cNvPr>
          <p:cNvSpPr>
            <a:spLocks noChangeArrowheads="1"/>
          </p:cNvSpPr>
          <p:nvPr/>
        </p:nvSpPr>
        <p:spPr bwMode="auto">
          <a:xfrm>
            <a:off x="-541955" y="-323165"/>
            <a:ext cx="1335904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97106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1" y="1480831"/>
            <a:ext cx="10363200" cy="960120"/>
          </a:xfrm>
        </p:spPr>
        <p:txBody>
          <a:bodyPr/>
          <a:lstStyle/>
          <a:p>
            <a:r>
              <a:rPr lang="en-US" dirty="0"/>
              <a:t>When to take your benefit?	</a:t>
            </a:r>
          </a:p>
        </p:txBody>
      </p:sp>
      <p:sp>
        <p:nvSpPr>
          <p:cNvPr id="3" name="Content Placeholder 2"/>
          <p:cNvSpPr>
            <a:spLocks noGrp="1"/>
          </p:cNvSpPr>
          <p:nvPr>
            <p:ph idx="1"/>
          </p:nvPr>
        </p:nvSpPr>
        <p:spPr>
          <a:xfrm>
            <a:off x="876301" y="2526792"/>
            <a:ext cx="5795088" cy="3379486"/>
          </a:xfrm>
        </p:spPr>
        <p:txBody>
          <a:bodyPr/>
          <a:lstStyle/>
          <a:p>
            <a:pPr marL="0" indent="0">
              <a:buNone/>
            </a:pPr>
            <a:r>
              <a:rPr lang="en-US" dirty="0"/>
              <a:t>Claiming at age 62</a:t>
            </a:r>
          </a:p>
          <a:p>
            <a:r>
              <a:rPr lang="en-US" dirty="0"/>
              <a:t>Earliest eligibility unless disabled</a:t>
            </a:r>
          </a:p>
          <a:p>
            <a:r>
              <a:rPr lang="en-US" dirty="0"/>
              <a:t>Permanent reduction if collected</a:t>
            </a:r>
          </a:p>
          <a:p>
            <a:endParaRPr lang="en-US" dirty="0"/>
          </a:p>
          <a:p>
            <a:pPr marL="0" indent="0">
              <a:buNone/>
            </a:pPr>
            <a:r>
              <a:rPr lang="en-US" dirty="0"/>
              <a:t>Delayed retirement credits</a:t>
            </a:r>
          </a:p>
          <a:p>
            <a:r>
              <a:rPr lang="en-US" dirty="0"/>
              <a:t>Permanent increase</a:t>
            </a:r>
          </a:p>
          <a:p>
            <a:r>
              <a:rPr lang="en-US" dirty="0"/>
              <a:t>Increase maxes at age 70</a:t>
            </a:r>
          </a:p>
        </p:txBody>
      </p:sp>
      <p:sp>
        <p:nvSpPr>
          <p:cNvPr id="8"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graphicFrame>
        <p:nvGraphicFramePr>
          <p:cNvPr id="11" name="Table 10">
            <a:extLst>
              <a:ext uri="{FF2B5EF4-FFF2-40B4-BE49-F238E27FC236}">
                <a16:creationId xmlns:a16="http://schemas.microsoft.com/office/drawing/2014/main" id="{8F34BBE2-713C-454C-9CCE-6FABEDD8A8E9}"/>
              </a:ext>
            </a:extLst>
          </p:cNvPr>
          <p:cNvGraphicFramePr>
            <a:graphicFrameLocks noGrp="1"/>
          </p:cNvGraphicFramePr>
          <p:nvPr>
            <p:extLst>
              <p:ext uri="{D42A27DB-BD31-4B8C-83A1-F6EECF244321}">
                <p14:modId xmlns:p14="http://schemas.microsoft.com/office/powerpoint/2010/main" val="996659099"/>
              </p:ext>
            </p:extLst>
          </p:nvPr>
        </p:nvGraphicFramePr>
        <p:xfrm>
          <a:off x="7202406" y="2087733"/>
          <a:ext cx="3886771" cy="1737360"/>
        </p:xfrm>
        <a:graphic>
          <a:graphicData uri="http://schemas.openxmlformats.org/drawingml/2006/table">
            <a:tbl>
              <a:tblPr/>
              <a:tblGrid>
                <a:gridCol w="1189394">
                  <a:extLst>
                    <a:ext uri="{9D8B030D-6E8A-4147-A177-3AD203B41FA5}">
                      <a16:colId xmlns:a16="http://schemas.microsoft.com/office/drawing/2014/main" val="481585085"/>
                    </a:ext>
                  </a:extLst>
                </a:gridCol>
                <a:gridCol w="2697377">
                  <a:extLst>
                    <a:ext uri="{9D8B030D-6E8A-4147-A177-3AD203B41FA5}">
                      <a16:colId xmlns:a16="http://schemas.microsoft.com/office/drawing/2014/main" val="1728340144"/>
                    </a:ext>
                  </a:extLst>
                </a:gridCol>
              </a:tblGrid>
              <a:tr h="361950">
                <a:tc>
                  <a:txBody>
                    <a:bodyPr/>
                    <a:lstStyle/>
                    <a:p>
                      <a:pPr algn="l" fontAlgn="base"/>
                      <a:r>
                        <a:rPr lang="en-US" sz="1800" b="1" i="0">
                          <a:solidFill>
                            <a:srgbClr val="FFFFFF"/>
                          </a:solidFill>
                          <a:effectLst/>
                          <a:latin typeface="Arial" panose="020B0604020202020204" pitchFamily="34" charset="0"/>
                        </a:rPr>
                        <a:t>FRA​</a:t>
                      </a:r>
                      <a:endParaRPr lang="en-US" b="1" i="0">
                        <a:solidFill>
                          <a:srgbClr val="FFFFFF"/>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43815" cap="flat" cmpd="sng" algn="ctr">
                      <a:solidFill>
                        <a:srgbClr val="FFFFFF"/>
                      </a:solidFill>
                      <a:prstDash val="solid"/>
                      <a:round/>
                      <a:headEnd type="none" w="med" len="med"/>
                      <a:tailEnd type="none" w="med" len="med"/>
                    </a:lnB>
                    <a:solidFill>
                      <a:srgbClr val="0AA147"/>
                    </a:solidFill>
                  </a:tcPr>
                </a:tc>
                <a:tc>
                  <a:txBody>
                    <a:bodyPr/>
                    <a:lstStyle/>
                    <a:p>
                      <a:pPr algn="l" fontAlgn="base"/>
                      <a:r>
                        <a:rPr lang="en-US" sz="1800" b="1" i="0" dirty="0">
                          <a:solidFill>
                            <a:srgbClr val="FFFFFF"/>
                          </a:solidFill>
                          <a:effectLst/>
                          <a:latin typeface="Arial" panose="020B0604020202020204" pitchFamily="34" charset="0"/>
                        </a:rPr>
                        <a:t>Monthly benefit</a:t>
                      </a:r>
                    </a:p>
                    <a:p>
                      <a:pPr algn="l" fontAlgn="base"/>
                      <a:r>
                        <a:rPr lang="en-US" sz="1800" b="1" i="0" dirty="0">
                          <a:solidFill>
                            <a:srgbClr val="FFFFFF"/>
                          </a:solidFill>
                          <a:effectLst/>
                          <a:latin typeface="Arial" panose="020B0604020202020204" pitchFamily="34" charset="0"/>
                        </a:rPr>
                        <a:t>reduction​</a:t>
                      </a:r>
                      <a:endParaRPr lang="en-US" b="1" i="0" dirty="0">
                        <a:solidFill>
                          <a:srgbClr val="FFFFFF"/>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43815" cap="flat" cmpd="sng" algn="ctr">
                      <a:solidFill>
                        <a:srgbClr val="FFFFFF"/>
                      </a:solidFill>
                      <a:prstDash val="solid"/>
                      <a:round/>
                      <a:headEnd type="none" w="med" len="med"/>
                      <a:tailEnd type="none" w="med" len="med"/>
                    </a:lnB>
                    <a:solidFill>
                      <a:srgbClr val="0AA147"/>
                    </a:solidFill>
                  </a:tcPr>
                </a:tc>
                <a:extLst>
                  <a:ext uri="{0D108BD9-81ED-4DB2-BD59-A6C34878D82A}">
                    <a16:rowId xmlns:a16="http://schemas.microsoft.com/office/drawing/2014/main" val="1488698566"/>
                  </a:ext>
                </a:extLst>
              </a:tr>
              <a:tr h="361950">
                <a:tc>
                  <a:txBody>
                    <a:bodyPr/>
                    <a:lstStyle/>
                    <a:p>
                      <a:pPr algn="ctr" fontAlgn="base"/>
                      <a:r>
                        <a:rPr lang="en-US" sz="1800" b="0" i="0">
                          <a:solidFill>
                            <a:srgbClr val="636466"/>
                          </a:solidFill>
                          <a:effectLst/>
                          <a:latin typeface="Arial" panose="020B0604020202020204" pitchFamily="34" charset="0"/>
                        </a:rPr>
                        <a:t>65​</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dirty="0">
                          <a:solidFill>
                            <a:srgbClr val="636466"/>
                          </a:solidFill>
                          <a:effectLst/>
                          <a:latin typeface="Arial" panose="020B0604020202020204" pitchFamily="34" charset="0"/>
                        </a:rPr>
                        <a:t>20%​</a:t>
                      </a:r>
                      <a:endParaRPr lang="en-US" b="0" i="0" dirty="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extLst>
                  <a:ext uri="{0D108BD9-81ED-4DB2-BD59-A6C34878D82A}">
                    <a16:rowId xmlns:a16="http://schemas.microsoft.com/office/drawing/2014/main" val="3740636117"/>
                  </a:ext>
                </a:extLst>
              </a:tr>
              <a:tr h="361950">
                <a:tc>
                  <a:txBody>
                    <a:bodyPr/>
                    <a:lstStyle/>
                    <a:p>
                      <a:pPr algn="ctr" fontAlgn="base"/>
                      <a:r>
                        <a:rPr lang="en-US" sz="1800" b="0" i="0">
                          <a:solidFill>
                            <a:srgbClr val="636466"/>
                          </a:solidFill>
                          <a:effectLst/>
                          <a:latin typeface="Arial" panose="020B0604020202020204" pitchFamily="34" charset="0"/>
                        </a:rPr>
                        <a:t>66​</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0" i="0">
                          <a:solidFill>
                            <a:srgbClr val="636466"/>
                          </a:solidFill>
                          <a:effectLst/>
                          <a:latin typeface="Arial" panose="020B0604020202020204" pitchFamily="34" charset="0"/>
                        </a:rPr>
                        <a:t>25%​</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extLst>
                  <a:ext uri="{0D108BD9-81ED-4DB2-BD59-A6C34878D82A}">
                    <a16:rowId xmlns:a16="http://schemas.microsoft.com/office/drawing/2014/main" val="56597159"/>
                  </a:ext>
                </a:extLst>
              </a:tr>
              <a:tr h="361950">
                <a:tc>
                  <a:txBody>
                    <a:bodyPr/>
                    <a:lstStyle/>
                    <a:p>
                      <a:pPr algn="ctr" fontAlgn="base"/>
                      <a:r>
                        <a:rPr lang="en-US" sz="1800" b="0" i="0">
                          <a:solidFill>
                            <a:srgbClr val="636466"/>
                          </a:solidFill>
                          <a:effectLst/>
                          <a:latin typeface="Arial" panose="020B0604020202020204" pitchFamily="34" charset="0"/>
                        </a:rPr>
                        <a:t>67​</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dirty="0">
                          <a:solidFill>
                            <a:srgbClr val="636466"/>
                          </a:solidFill>
                          <a:effectLst/>
                          <a:latin typeface="Arial" panose="020B0604020202020204" pitchFamily="34" charset="0"/>
                        </a:rPr>
                        <a:t>30%​</a:t>
                      </a:r>
                      <a:endParaRPr lang="en-US" b="0" i="0" dirty="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extLst>
                  <a:ext uri="{0D108BD9-81ED-4DB2-BD59-A6C34878D82A}">
                    <a16:rowId xmlns:a16="http://schemas.microsoft.com/office/drawing/2014/main" val="3584631619"/>
                  </a:ext>
                </a:extLst>
              </a:tr>
            </a:tbl>
          </a:graphicData>
        </a:graphic>
      </p:graphicFrame>
      <p:sp>
        <p:nvSpPr>
          <p:cNvPr id="12" name="Rectangle 3">
            <a:extLst>
              <a:ext uri="{FF2B5EF4-FFF2-40B4-BE49-F238E27FC236}">
                <a16:creationId xmlns:a16="http://schemas.microsoft.com/office/drawing/2014/main" id="{80209BE9-3F57-47A0-8B58-85083366BBD8}"/>
              </a:ext>
            </a:extLst>
          </p:cNvPr>
          <p:cNvSpPr>
            <a:spLocks noChangeArrowheads="1"/>
          </p:cNvSpPr>
          <p:nvPr/>
        </p:nvSpPr>
        <p:spPr bwMode="auto">
          <a:xfrm>
            <a:off x="7081838" y="2309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3" name="Table 12">
            <a:extLst>
              <a:ext uri="{FF2B5EF4-FFF2-40B4-BE49-F238E27FC236}">
                <a16:creationId xmlns:a16="http://schemas.microsoft.com/office/drawing/2014/main" id="{E6D394EA-F61D-4019-AD34-44BE09AC0415}"/>
              </a:ext>
            </a:extLst>
          </p:cNvPr>
          <p:cNvGraphicFramePr>
            <a:graphicFrameLocks noGrp="1"/>
          </p:cNvGraphicFramePr>
          <p:nvPr>
            <p:extLst>
              <p:ext uri="{D42A27DB-BD31-4B8C-83A1-F6EECF244321}">
                <p14:modId xmlns:p14="http://schemas.microsoft.com/office/powerpoint/2010/main" val="1334713089"/>
              </p:ext>
            </p:extLst>
          </p:nvPr>
        </p:nvGraphicFramePr>
        <p:xfrm>
          <a:off x="7203200" y="4362368"/>
          <a:ext cx="3885977" cy="1737360"/>
        </p:xfrm>
        <a:graphic>
          <a:graphicData uri="http://schemas.openxmlformats.org/drawingml/2006/table">
            <a:tbl>
              <a:tblPr/>
              <a:tblGrid>
                <a:gridCol w="1160470">
                  <a:extLst>
                    <a:ext uri="{9D8B030D-6E8A-4147-A177-3AD203B41FA5}">
                      <a16:colId xmlns:a16="http://schemas.microsoft.com/office/drawing/2014/main" val="2796340316"/>
                    </a:ext>
                  </a:extLst>
                </a:gridCol>
                <a:gridCol w="2725507">
                  <a:extLst>
                    <a:ext uri="{9D8B030D-6E8A-4147-A177-3AD203B41FA5}">
                      <a16:colId xmlns:a16="http://schemas.microsoft.com/office/drawing/2014/main" val="1174075410"/>
                    </a:ext>
                  </a:extLst>
                </a:gridCol>
              </a:tblGrid>
              <a:tr h="361950">
                <a:tc>
                  <a:txBody>
                    <a:bodyPr/>
                    <a:lstStyle/>
                    <a:p>
                      <a:pPr algn="l" fontAlgn="base"/>
                      <a:r>
                        <a:rPr lang="en-US" sz="1800" b="1" i="0" dirty="0">
                          <a:solidFill>
                            <a:srgbClr val="FFFFFF"/>
                          </a:solidFill>
                          <a:effectLst/>
                          <a:latin typeface="Arial" panose="020B0604020202020204" pitchFamily="34" charset="0"/>
                        </a:rPr>
                        <a:t>Year of birth​</a:t>
                      </a:r>
                      <a:endParaRPr lang="en-US" b="1" i="0" dirty="0">
                        <a:solidFill>
                          <a:srgbClr val="FFFFFF"/>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43815" cap="flat" cmpd="sng" algn="ctr">
                      <a:solidFill>
                        <a:srgbClr val="FFFFFF"/>
                      </a:solidFill>
                      <a:prstDash val="solid"/>
                      <a:round/>
                      <a:headEnd type="none" w="med" len="med"/>
                      <a:tailEnd type="none" w="med" len="med"/>
                    </a:lnB>
                    <a:solidFill>
                      <a:srgbClr val="0AA147"/>
                    </a:solidFill>
                  </a:tcPr>
                </a:tc>
                <a:tc>
                  <a:txBody>
                    <a:bodyPr/>
                    <a:lstStyle/>
                    <a:p>
                      <a:pPr algn="l" fontAlgn="base"/>
                      <a:r>
                        <a:rPr lang="en-US" sz="1800" b="1" i="0">
                          <a:solidFill>
                            <a:srgbClr val="FFFFFF"/>
                          </a:solidFill>
                          <a:effectLst/>
                          <a:latin typeface="Arial" panose="020B0604020202020204" pitchFamily="34" charset="0"/>
                        </a:rPr>
                        <a:t>Yearly increase ​</a:t>
                      </a:r>
                      <a:br>
                        <a:rPr lang="en-US" sz="1800" b="1" i="0">
                          <a:solidFill>
                            <a:srgbClr val="FFFFFF"/>
                          </a:solidFill>
                          <a:effectLst/>
                          <a:latin typeface="Arial" panose="020B0604020202020204" pitchFamily="34" charset="0"/>
                        </a:rPr>
                      </a:br>
                      <a:r>
                        <a:rPr lang="en-US" sz="1800" b="1" i="0">
                          <a:solidFill>
                            <a:srgbClr val="FFFFFF"/>
                          </a:solidFill>
                          <a:effectLst/>
                          <a:latin typeface="Arial" panose="020B0604020202020204" pitchFamily="34" charset="0"/>
                        </a:rPr>
                        <a:t>to age 70​</a:t>
                      </a:r>
                      <a:endParaRPr lang="en-US" b="1" i="0">
                        <a:solidFill>
                          <a:srgbClr val="FFFFFF"/>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43815" cap="flat" cmpd="sng" algn="ctr">
                      <a:solidFill>
                        <a:srgbClr val="FFFFFF"/>
                      </a:solidFill>
                      <a:prstDash val="solid"/>
                      <a:round/>
                      <a:headEnd type="none" w="med" len="med"/>
                      <a:tailEnd type="none" w="med" len="med"/>
                    </a:lnB>
                    <a:solidFill>
                      <a:srgbClr val="0AA147"/>
                    </a:solidFill>
                  </a:tcPr>
                </a:tc>
                <a:extLst>
                  <a:ext uri="{0D108BD9-81ED-4DB2-BD59-A6C34878D82A}">
                    <a16:rowId xmlns:a16="http://schemas.microsoft.com/office/drawing/2014/main" val="2350905545"/>
                  </a:ext>
                </a:extLst>
              </a:tr>
              <a:tr h="361950">
                <a:tc>
                  <a:txBody>
                    <a:bodyPr/>
                    <a:lstStyle/>
                    <a:p>
                      <a:pPr algn="ctr" fontAlgn="base"/>
                      <a:r>
                        <a:rPr lang="en-US" sz="1800" b="0" i="0">
                          <a:solidFill>
                            <a:srgbClr val="636466"/>
                          </a:solidFill>
                          <a:effectLst/>
                          <a:latin typeface="Arial" panose="020B0604020202020204" pitchFamily="34" charset="0"/>
                        </a:rPr>
                        <a:t>1939-40​</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dirty="0">
                          <a:solidFill>
                            <a:srgbClr val="636466"/>
                          </a:solidFill>
                          <a:effectLst/>
                          <a:latin typeface="Arial" panose="020B0604020202020204" pitchFamily="34" charset="0"/>
                        </a:rPr>
                        <a:t>7.0%​</a:t>
                      </a:r>
                      <a:endParaRPr lang="en-US" b="0" i="0" dirty="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43815"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extLst>
                  <a:ext uri="{0D108BD9-81ED-4DB2-BD59-A6C34878D82A}">
                    <a16:rowId xmlns:a16="http://schemas.microsoft.com/office/drawing/2014/main" val="1741117795"/>
                  </a:ext>
                </a:extLst>
              </a:tr>
              <a:tr h="361950">
                <a:tc>
                  <a:txBody>
                    <a:bodyPr/>
                    <a:lstStyle/>
                    <a:p>
                      <a:pPr algn="ctr" fontAlgn="base"/>
                      <a:r>
                        <a:rPr lang="en-US" sz="1800" b="0" i="0">
                          <a:solidFill>
                            <a:srgbClr val="636466"/>
                          </a:solidFill>
                          <a:effectLst/>
                          <a:latin typeface="Arial" panose="020B0604020202020204" pitchFamily="34" charset="0"/>
                        </a:rPr>
                        <a:t>1941-42​</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tc>
                  <a:txBody>
                    <a:bodyPr/>
                    <a:lstStyle/>
                    <a:p>
                      <a:pPr algn="ctr" fontAlgn="base"/>
                      <a:r>
                        <a:rPr lang="en-US" sz="1800" b="0" i="0">
                          <a:solidFill>
                            <a:srgbClr val="636466"/>
                          </a:solidFill>
                          <a:effectLst/>
                          <a:latin typeface="Arial" panose="020B0604020202020204" pitchFamily="34" charset="0"/>
                        </a:rPr>
                        <a:t>7.5%​</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E7F0E9"/>
                    </a:solidFill>
                  </a:tcPr>
                </a:tc>
                <a:extLst>
                  <a:ext uri="{0D108BD9-81ED-4DB2-BD59-A6C34878D82A}">
                    <a16:rowId xmlns:a16="http://schemas.microsoft.com/office/drawing/2014/main" val="3855334863"/>
                  </a:ext>
                </a:extLst>
              </a:tr>
              <a:tr h="361950">
                <a:tc>
                  <a:txBody>
                    <a:bodyPr/>
                    <a:lstStyle/>
                    <a:p>
                      <a:pPr algn="ctr" fontAlgn="base"/>
                      <a:r>
                        <a:rPr lang="en-US" sz="1800" b="0" i="0">
                          <a:solidFill>
                            <a:srgbClr val="636466"/>
                          </a:solidFill>
                          <a:effectLst/>
                          <a:latin typeface="Arial" panose="020B0604020202020204" pitchFamily="34" charset="0"/>
                        </a:rPr>
                        <a:t>1943+​</a:t>
                      </a:r>
                      <a:endParaRPr lang="en-US" b="0" i="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tc>
                  <a:txBody>
                    <a:bodyPr/>
                    <a:lstStyle/>
                    <a:p>
                      <a:pPr algn="ctr" fontAlgn="base"/>
                      <a:r>
                        <a:rPr lang="en-US" sz="1800" b="0" i="0" dirty="0">
                          <a:solidFill>
                            <a:srgbClr val="636466"/>
                          </a:solidFill>
                          <a:effectLst/>
                          <a:latin typeface="Arial" panose="020B0604020202020204" pitchFamily="34" charset="0"/>
                        </a:rPr>
                        <a:t>8.0%​</a:t>
                      </a:r>
                      <a:endParaRPr lang="en-US" b="0" i="0" dirty="0">
                        <a:solidFill>
                          <a:srgbClr val="636466"/>
                        </a:solidFill>
                        <a:effectLst/>
                      </a:endParaRPr>
                    </a:p>
                  </a:txBody>
                  <a:tcPr>
                    <a:lnL w="14602" cap="flat" cmpd="sng" algn="ctr">
                      <a:solidFill>
                        <a:srgbClr val="FFFFFF"/>
                      </a:solidFill>
                      <a:prstDash val="solid"/>
                      <a:round/>
                      <a:headEnd type="none" w="med" len="med"/>
                      <a:tailEnd type="none" w="med" len="med"/>
                    </a:lnL>
                    <a:lnR w="14602" cap="flat" cmpd="sng" algn="ctr">
                      <a:solidFill>
                        <a:srgbClr val="FFFFFF"/>
                      </a:solidFill>
                      <a:prstDash val="solid"/>
                      <a:round/>
                      <a:headEnd type="none" w="med" len="med"/>
                      <a:tailEnd type="none" w="med" len="med"/>
                    </a:lnR>
                    <a:lnT w="14602" cap="flat" cmpd="sng" algn="ctr">
                      <a:solidFill>
                        <a:srgbClr val="FFFFFF"/>
                      </a:solidFill>
                      <a:prstDash val="solid"/>
                      <a:round/>
                      <a:headEnd type="none" w="med" len="med"/>
                      <a:tailEnd type="none" w="med" len="med"/>
                    </a:lnT>
                    <a:lnB w="14602" cap="flat" cmpd="sng" algn="ctr">
                      <a:solidFill>
                        <a:srgbClr val="FFFFFF"/>
                      </a:solidFill>
                      <a:prstDash val="solid"/>
                      <a:round/>
                      <a:headEnd type="none" w="med" len="med"/>
                      <a:tailEnd type="none" w="med" len="med"/>
                    </a:lnB>
                    <a:solidFill>
                      <a:srgbClr val="CCE0CF"/>
                    </a:solidFill>
                  </a:tcPr>
                </a:tc>
                <a:extLst>
                  <a:ext uri="{0D108BD9-81ED-4DB2-BD59-A6C34878D82A}">
                    <a16:rowId xmlns:a16="http://schemas.microsoft.com/office/drawing/2014/main" val="2339116981"/>
                  </a:ext>
                </a:extLst>
              </a:tr>
            </a:tbl>
          </a:graphicData>
        </a:graphic>
      </p:graphicFrame>
      <p:sp>
        <p:nvSpPr>
          <p:cNvPr id="14" name="Rectangle 4">
            <a:extLst>
              <a:ext uri="{FF2B5EF4-FFF2-40B4-BE49-F238E27FC236}">
                <a16:creationId xmlns:a16="http://schemas.microsoft.com/office/drawing/2014/main" id="{76535A37-A91D-4779-95E0-D75D1D82186D}"/>
              </a:ext>
            </a:extLst>
          </p:cNvPr>
          <p:cNvSpPr>
            <a:spLocks noChangeArrowheads="1"/>
          </p:cNvSpPr>
          <p:nvPr/>
        </p:nvSpPr>
        <p:spPr bwMode="auto">
          <a:xfrm>
            <a:off x="7202407" y="43626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9519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Illustration of waiting to claim</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2482040"/>
              </p:ext>
            </p:extLst>
          </p:nvPr>
        </p:nvGraphicFramePr>
        <p:xfrm>
          <a:off x="876300" y="2407920"/>
          <a:ext cx="10363200" cy="383426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4"/>
          <p:cNvSpPr txBox="1">
            <a:spLocks/>
          </p:cNvSpPr>
          <p:nvPr/>
        </p:nvSpPr>
        <p:spPr>
          <a:xfrm>
            <a:off x="838200" y="6421740"/>
            <a:ext cx="7848600" cy="258978"/>
          </a:xfrm>
          <a:prstGeom prst="rect">
            <a:avLst/>
          </a:prstGeom>
        </p:spPr>
        <p:txBody>
          <a:bodyPr/>
          <a:lstStyle>
            <a:lvl1pPr marL="306910" indent="-306910" algn="l" rtl="0" eaLnBrk="1" fontAlgn="base" hangingPunct="1">
              <a:spcBef>
                <a:spcPct val="20000"/>
              </a:spcBef>
              <a:spcAft>
                <a:spcPct val="0"/>
              </a:spcAft>
              <a:buFont typeface="Times" pitchFamily="96" charset="0"/>
              <a:buChar char="•"/>
              <a:defRPr sz="2933" baseline="0">
                <a:solidFill>
                  <a:schemeClr val="tx1"/>
                </a:solidFill>
                <a:latin typeface="+mn-lt"/>
                <a:ea typeface="ＭＳ Ｐゴシック" charset="-128"/>
                <a:cs typeface="ＭＳ Ｐゴシック" charset="-128"/>
              </a:defRPr>
            </a:lvl1pPr>
            <a:lvl2pPr marL="836063" indent="-383108" algn="l" rtl="0" eaLnBrk="1" fontAlgn="base" hangingPunct="1">
              <a:spcBef>
                <a:spcPct val="20000"/>
              </a:spcBef>
              <a:spcAft>
                <a:spcPct val="0"/>
              </a:spcAft>
              <a:buChar char="–"/>
              <a:defRPr sz="2667">
                <a:solidFill>
                  <a:schemeClr val="tx1"/>
                </a:solidFill>
                <a:latin typeface="+mn-lt"/>
                <a:ea typeface="ＭＳ Ｐゴシック" pitchFamily="-110" charset="-128"/>
              </a:defRPr>
            </a:lvl2pPr>
            <a:lvl3pPr marL="1212820" indent="-332309" algn="l" rtl="0" eaLnBrk="1" fontAlgn="base" hangingPunct="1">
              <a:spcBef>
                <a:spcPct val="20000"/>
              </a:spcBef>
              <a:spcAft>
                <a:spcPct val="0"/>
              </a:spcAft>
              <a:buFont typeface="Times" pitchFamily="96" charset="0"/>
              <a:buChar char="•"/>
              <a:defRPr sz="2400">
                <a:solidFill>
                  <a:schemeClr val="tx1"/>
                </a:solidFill>
                <a:latin typeface="+mn-lt"/>
                <a:ea typeface="ＭＳ Ｐゴシック" pitchFamily="-110" charset="-128"/>
              </a:defRPr>
            </a:lvl3pPr>
            <a:lvl4pPr marL="2285943" indent="-457189"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895528" indent="-457189" algn="l" rtl="0" eaLnBrk="1" fontAlgn="base" hangingPunct="1">
              <a:spcBef>
                <a:spcPct val="20000"/>
              </a:spcBef>
              <a:spcAft>
                <a:spcPct val="0"/>
              </a:spcAft>
              <a:defRPr>
                <a:solidFill>
                  <a:schemeClr val="tx1"/>
                </a:solidFill>
                <a:latin typeface="+mn-lt"/>
                <a:ea typeface="ＭＳ Ｐゴシック" pitchFamily="-110" charset="-128"/>
              </a:defRPr>
            </a:lvl5pPr>
            <a:lvl6pPr marL="3505112" indent="-457189" algn="l" rtl="0" eaLnBrk="1" fontAlgn="base" hangingPunct="1">
              <a:spcBef>
                <a:spcPct val="20000"/>
              </a:spcBef>
              <a:spcAft>
                <a:spcPct val="0"/>
              </a:spcAft>
              <a:defRPr>
                <a:solidFill>
                  <a:schemeClr val="tx1"/>
                </a:solidFill>
                <a:latin typeface="+mn-lt"/>
                <a:ea typeface="ＭＳ Ｐゴシック" pitchFamily="-110" charset="-128"/>
              </a:defRPr>
            </a:lvl6pPr>
            <a:lvl7pPr marL="4114697" indent="-457189" algn="l" rtl="0" eaLnBrk="1" fontAlgn="base" hangingPunct="1">
              <a:spcBef>
                <a:spcPct val="20000"/>
              </a:spcBef>
              <a:spcAft>
                <a:spcPct val="0"/>
              </a:spcAft>
              <a:defRPr>
                <a:solidFill>
                  <a:schemeClr val="tx1"/>
                </a:solidFill>
                <a:latin typeface="+mn-lt"/>
                <a:ea typeface="ＭＳ Ｐゴシック" pitchFamily="-110" charset="-128"/>
              </a:defRPr>
            </a:lvl7pPr>
            <a:lvl8pPr marL="4724282" indent="-457189" algn="l" rtl="0" eaLnBrk="1" fontAlgn="base" hangingPunct="1">
              <a:spcBef>
                <a:spcPct val="20000"/>
              </a:spcBef>
              <a:spcAft>
                <a:spcPct val="0"/>
              </a:spcAft>
              <a:defRPr>
                <a:solidFill>
                  <a:schemeClr val="tx1"/>
                </a:solidFill>
                <a:latin typeface="+mn-lt"/>
                <a:ea typeface="ＭＳ Ｐゴシック" pitchFamily="-110" charset="-128"/>
              </a:defRPr>
            </a:lvl8pPr>
            <a:lvl9pPr marL="5333867" indent="-457189" algn="l" rtl="0" eaLnBrk="1" fontAlgn="base" hangingPunct="1">
              <a:spcBef>
                <a:spcPct val="20000"/>
              </a:spcBef>
              <a:spcAft>
                <a:spcPct val="0"/>
              </a:spcAft>
              <a:defRPr>
                <a:solidFill>
                  <a:schemeClr val="tx1"/>
                </a:solidFill>
                <a:latin typeface="+mn-lt"/>
                <a:ea typeface="ＭＳ Ｐゴシック" pitchFamily="-110" charset="-128"/>
              </a:defRPr>
            </a:lvl9pPr>
          </a:lstStyle>
          <a:p>
            <a:pPr marL="0" indent="0">
              <a:buNone/>
            </a:pPr>
            <a:r>
              <a:rPr lang="en-US" sz="1000" kern="0" dirty="0">
                <a:solidFill>
                  <a:schemeClr val="tx1">
                    <a:lumMod val="50000"/>
                    <a:lumOff val="50000"/>
                  </a:schemeClr>
                </a:solidFill>
              </a:rPr>
              <a:t>Source: Social Security Administration</a:t>
            </a:r>
          </a:p>
        </p:txBody>
      </p:sp>
    </p:spTree>
    <p:extLst>
      <p:ext uri="{BB962C8B-B14F-4D97-AF65-F5344CB8AC3E}">
        <p14:creationId xmlns:p14="http://schemas.microsoft.com/office/powerpoint/2010/main" val="878145091"/>
      </p:ext>
    </p:extLst>
  </p:cSld>
  <p:clrMapOvr>
    <a:masterClrMapping/>
  </p:clrMapOvr>
</p:sld>
</file>

<file path=ppt/theme/theme1.xml><?xml version="1.0" encoding="utf-8"?>
<a:theme xmlns:a="http://schemas.openxmlformats.org/drawingml/2006/main" name="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urian-ppt-2018_wide.potx" id="{FA0F2F3C-87E1-482E-AF2E-23CC2A0FFCED}" vid="{EAF54E30-3CBC-4860-9B69-3E02E97538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SFG Wide-screen PowerPoint Template</Template>
  <TotalTime>30399</TotalTime>
  <Words>8942</Words>
  <Application>Microsoft Macintosh PowerPoint</Application>
  <PresentationFormat>Widescreen</PresentationFormat>
  <Paragraphs>718</Paragraphs>
  <Slides>42</Slides>
  <Notes>42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42</vt:i4>
      </vt:variant>
    </vt:vector>
  </HeadingPairs>
  <TitlesOfParts>
    <vt:vector size="56" baseType="lpstr">
      <vt:lpstr>ＭＳ Ｐゴシック</vt:lpstr>
      <vt:lpstr>-apple-system</vt:lpstr>
      <vt:lpstr>Arial</vt:lpstr>
      <vt:lpstr>Arial Narrow</vt:lpstr>
      <vt:lpstr>Calibri</vt:lpstr>
      <vt:lpstr>Courier New</vt:lpstr>
      <vt:lpstr>Georgia</vt:lpstr>
      <vt:lpstr>nunito sans</vt:lpstr>
      <vt:lpstr>SF Pro Regular</vt:lpstr>
      <vt:lpstr>SourceSansPro</vt:lpstr>
      <vt:lpstr>Times</vt:lpstr>
      <vt:lpstr>Times New Roman</vt:lpstr>
      <vt:lpstr>ui-sans-serif</vt:lpstr>
      <vt:lpstr>Office Theme</vt:lpstr>
      <vt:lpstr>Social Security</vt:lpstr>
      <vt:lpstr>Today’s presentation</vt:lpstr>
      <vt:lpstr>Social Security statistics and fundamentals</vt:lpstr>
      <vt:lpstr>Did you know?</vt:lpstr>
      <vt:lpstr>Social Security retirement benefits  A quick refresh of the basics</vt:lpstr>
      <vt:lpstr>Social Security monthly benefit &amp; retirement age </vt:lpstr>
      <vt:lpstr>Social Security retirement age </vt:lpstr>
      <vt:lpstr>When to take your benefit? </vt:lpstr>
      <vt:lpstr>Illustration of waiting to claim</vt:lpstr>
      <vt:lpstr>Advanced claiming strategies</vt:lpstr>
      <vt:lpstr>“Retire” and still work</vt:lpstr>
      <vt:lpstr>Case study: retire and still work</vt:lpstr>
      <vt:lpstr>Claim and change your mind </vt:lpstr>
      <vt:lpstr>Spousal benefits</vt:lpstr>
      <vt:lpstr>Spousal benefits</vt:lpstr>
      <vt:lpstr>Divorced spouse</vt:lpstr>
      <vt:lpstr>Divorced spouse – case study</vt:lpstr>
      <vt:lpstr>Survivor benefits</vt:lpstr>
      <vt:lpstr>Survivor benefits – who’s eligible? </vt:lpstr>
      <vt:lpstr>Survivor benefits – who’s eligible? </vt:lpstr>
      <vt:lpstr>Survivor benefits</vt:lpstr>
      <vt:lpstr>Survivor benefits – case study</vt:lpstr>
      <vt:lpstr>Survivor benefits – case study</vt:lpstr>
      <vt:lpstr>Survivor benefits – case study</vt:lpstr>
      <vt:lpstr>Divorced spouse – survivor benefit</vt:lpstr>
      <vt:lpstr>Wait until 70, fill income gap</vt:lpstr>
      <vt:lpstr>Unique client circumstances</vt:lpstr>
      <vt:lpstr>Client is self-employed</vt:lpstr>
      <vt:lpstr>Client is self-employed</vt:lpstr>
      <vt:lpstr>Client is self-employed</vt:lpstr>
      <vt:lpstr>Client is self-employed</vt:lpstr>
      <vt:lpstr>File &amp; Suspend and Restricted Application </vt:lpstr>
      <vt:lpstr>File &amp; Suspend</vt:lpstr>
      <vt:lpstr>Restricted application</vt:lpstr>
      <vt:lpstr>Restricted application for surviving spouse – Case study</vt:lpstr>
      <vt:lpstr>Taxation of benefits</vt:lpstr>
      <vt:lpstr>Taxation of Social Security benefits</vt:lpstr>
      <vt:lpstr>Taxation of Social Security benefits</vt:lpstr>
      <vt:lpstr>The future of Social Security</vt:lpstr>
      <vt:lpstr>The future of Social Security</vt:lpstr>
      <vt:lpstr>The future of Social Security</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2018</dc:title>
  <dc:creator>Kautt, Jay W.</dc:creator>
  <cp:lastModifiedBy>Johnson, Patricia J.</cp:lastModifiedBy>
  <cp:revision>263</cp:revision>
  <cp:lastPrinted>2017-12-01T21:25:47Z</cp:lastPrinted>
  <dcterms:created xsi:type="dcterms:W3CDTF">2017-10-24T20:36:47Z</dcterms:created>
  <dcterms:modified xsi:type="dcterms:W3CDTF">2024-04-16T11:58:01Z</dcterms:modified>
  <cp:contentStatus/>
</cp:coreProperties>
</file>